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0.xml" ContentType="application/vnd.openxmlformats-officedocument.theme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78" r:id="rId1"/>
    <p:sldMasterId id="2147483865" r:id="rId2"/>
    <p:sldMasterId id="2147483859" r:id="rId3"/>
    <p:sldMasterId id="2147483730" r:id="rId4"/>
    <p:sldMasterId id="2147483906" r:id="rId5"/>
    <p:sldMasterId id="2147483918" r:id="rId6"/>
    <p:sldMasterId id="2147483931" r:id="rId7"/>
    <p:sldMasterId id="2147484006" r:id="rId8"/>
    <p:sldMasterId id="2147483968" r:id="rId9"/>
    <p:sldMasterId id="2147484019" r:id="rId10"/>
    <p:sldMasterId id="2147484049" r:id="rId11"/>
    <p:sldMasterId id="2147484051" r:id="rId12"/>
  </p:sldMasterIdLst>
  <p:notesMasterIdLst>
    <p:notesMasterId r:id="rId110"/>
  </p:notesMasterIdLst>
  <p:handoutMasterIdLst>
    <p:handoutMasterId r:id="rId111"/>
  </p:handoutMasterIdLst>
  <p:sldIdLst>
    <p:sldId id="8490" r:id="rId13"/>
    <p:sldId id="2060" r:id="rId14"/>
    <p:sldId id="8478" r:id="rId15"/>
    <p:sldId id="8491" r:id="rId16"/>
    <p:sldId id="1812" r:id="rId17"/>
    <p:sldId id="2306" r:id="rId18"/>
    <p:sldId id="2307" r:id="rId19"/>
    <p:sldId id="2308" r:id="rId20"/>
    <p:sldId id="1498" r:id="rId21"/>
    <p:sldId id="1499" r:id="rId22"/>
    <p:sldId id="8460" r:id="rId23"/>
    <p:sldId id="1817" r:id="rId24"/>
    <p:sldId id="2033" r:id="rId25"/>
    <p:sldId id="8461" r:id="rId26"/>
    <p:sldId id="2106" r:id="rId27"/>
    <p:sldId id="2128" r:id="rId28"/>
    <p:sldId id="2311" r:id="rId29"/>
    <p:sldId id="2229" r:id="rId30"/>
    <p:sldId id="2230" r:id="rId31"/>
    <p:sldId id="2231" r:id="rId32"/>
    <p:sldId id="2232" r:id="rId33"/>
    <p:sldId id="8492" r:id="rId34"/>
    <p:sldId id="2234" r:id="rId35"/>
    <p:sldId id="2235" r:id="rId36"/>
    <p:sldId id="2236" r:id="rId37"/>
    <p:sldId id="2237" r:id="rId38"/>
    <p:sldId id="2329" r:id="rId39"/>
    <p:sldId id="2238" r:id="rId40"/>
    <p:sldId id="2239" r:id="rId41"/>
    <p:sldId id="2240" r:id="rId42"/>
    <p:sldId id="2242" r:id="rId43"/>
    <p:sldId id="2243" r:id="rId44"/>
    <p:sldId id="2244" r:id="rId45"/>
    <p:sldId id="2245" r:id="rId46"/>
    <p:sldId id="2246" r:id="rId47"/>
    <p:sldId id="2247" r:id="rId48"/>
    <p:sldId id="2248" r:id="rId49"/>
    <p:sldId id="2249" r:id="rId50"/>
    <p:sldId id="8462" r:id="rId51"/>
    <p:sldId id="8463" r:id="rId52"/>
    <p:sldId id="8493" r:id="rId53"/>
    <p:sldId id="1828" r:id="rId54"/>
    <p:sldId id="1857" r:id="rId55"/>
    <p:sldId id="1862" r:id="rId56"/>
    <p:sldId id="2019" r:id="rId57"/>
    <p:sldId id="2020" r:id="rId58"/>
    <p:sldId id="2021" r:id="rId59"/>
    <p:sldId id="2251" r:id="rId60"/>
    <p:sldId id="2252" r:id="rId61"/>
    <p:sldId id="2253" r:id="rId62"/>
    <p:sldId id="2254" r:id="rId63"/>
    <p:sldId id="2255" r:id="rId64"/>
    <p:sldId id="2256" r:id="rId65"/>
    <p:sldId id="2257" r:id="rId66"/>
    <p:sldId id="2258" r:id="rId67"/>
    <p:sldId id="2315" r:id="rId68"/>
    <p:sldId id="2259" r:id="rId69"/>
    <p:sldId id="2260" r:id="rId70"/>
    <p:sldId id="2261" r:id="rId71"/>
    <p:sldId id="2262" r:id="rId72"/>
    <p:sldId id="8495" r:id="rId73"/>
    <p:sldId id="2264" r:id="rId74"/>
    <p:sldId id="2265" r:id="rId75"/>
    <p:sldId id="2266" r:id="rId76"/>
    <p:sldId id="2267" r:id="rId77"/>
    <p:sldId id="2268" r:id="rId78"/>
    <p:sldId id="2269" r:id="rId79"/>
    <p:sldId id="2270" r:id="rId80"/>
    <p:sldId id="2271" r:id="rId81"/>
    <p:sldId id="2272" r:id="rId82"/>
    <p:sldId id="2273" r:id="rId83"/>
    <p:sldId id="2313" r:id="rId84"/>
    <p:sldId id="2276" r:id="rId85"/>
    <p:sldId id="2277" r:id="rId86"/>
    <p:sldId id="2278" r:id="rId87"/>
    <p:sldId id="2279" r:id="rId88"/>
    <p:sldId id="2280" r:id="rId89"/>
    <p:sldId id="2281" r:id="rId90"/>
    <p:sldId id="2282" r:id="rId91"/>
    <p:sldId id="2283" r:id="rId92"/>
    <p:sldId id="2173" r:id="rId93"/>
    <p:sldId id="2284" r:id="rId94"/>
    <p:sldId id="2285" r:id="rId95"/>
    <p:sldId id="2093" r:id="rId96"/>
    <p:sldId id="2138" r:id="rId97"/>
    <p:sldId id="2066" r:id="rId98"/>
    <p:sldId id="2143" r:id="rId99"/>
    <p:sldId id="2144" r:id="rId100"/>
    <p:sldId id="2148" r:id="rId101"/>
    <p:sldId id="2287" r:id="rId102"/>
    <p:sldId id="2288" r:id="rId103"/>
    <p:sldId id="2147" r:id="rId104"/>
    <p:sldId id="2149" r:id="rId105"/>
    <p:sldId id="2145" r:id="rId106"/>
    <p:sldId id="2151" r:id="rId107"/>
    <p:sldId id="2152" r:id="rId108"/>
    <p:sldId id="2146" r:id="rId109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ry Moses McKeown" initials="RMM" lastIdx="348" clrIdx="0">
    <p:extLst>
      <p:ext uri="{19B8F6BF-5375-455C-9EA6-DF929625EA0E}">
        <p15:presenceInfo xmlns:p15="http://schemas.microsoft.com/office/powerpoint/2012/main" userId="923898dd5eed048c" providerId="Windows Live"/>
      </p:ext>
    </p:extLst>
  </p:cmAuthor>
  <p:cmAuthor id="2" name="MCKEOWN, Rory" initials="RM" lastIdx="53" clrIdx="1">
    <p:extLst>
      <p:ext uri="{19B8F6BF-5375-455C-9EA6-DF929625EA0E}">
        <p15:presenceInfo xmlns:p15="http://schemas.microsoft.com/office/powerpoint/2012/main" userId="S::mckeownr@who.int::4bcd8b14-277e-489e-a15d-7b04751d19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C31"/>
    <a:srgbClr val="1D395C"/>
    <a:srgbClr val="41A98B"/>
    <a:srgbClr val="1E7EA3"/>
    <a:srgbClr val="FED766"/>
    <a:srgbClr val="129580"/>
    <a:srgbClr val="56A3A6"/>
    <a:srgbClr val="DB504A"/>
    <a:srgbClr val="03CEA4"/>
    <a:srgbClr val="086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commentAuthors" Target="commentAuthors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presProps" Target="presProps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C16AF0-C35D-4BED-AF33-E4FE913F7B2E}" type="doc">
      <dgm:prSet loTypeId="urn:microsoft.com/office/officeart/2005/8/layout/radial4" loCatId="relationship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4C42497A-2BF4-43C0-8174-FBD3047D949F}">
      <dgm:prSet phldrT="[Text]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32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ED766"/>
            </a:gs>
          </a:gsLst>
        </a:gradFill>
        <a:ln>
          <a:solidFill>
            <a:srgbClr val="FED766"/>
          </a:solidFill>
        </a:ln>
      </dgm:spPr>
      <dgm:t>
        <a:bodyPr/>
        <a:lstStyle/>
        <a:p>
          <a:r>
            <a:rPr lang="en-GB" b="1">
              <a:solidFill>
                <a:srgbClr val="086788"/>
              </a:solidFill>
              <a:latin typeface="Arial"/>
              <a:cs typeface="Arial"/>
            </a:rPr>
            <a:t>Safer drinking-water</a:t>
          </a:r>
        </a:p>
      </dgm:t>
    </dgm:pt>
    <dgm:pt modelId="{0032C812-7F0C-462F-A5A6-D1E0AA0F0B43}" type="parTrans" cxnId="{A4AB2F02-EF13-4D4F-ACC3-E9569314F0F5}">
      <dgm:prSet/>
      <dgm:spPr/>
      <dgm:t>
        <a:bodyPr/>
        <a:lstStyle/>
        <a:p>
          <a:endParaRPr lang="en-GB">
            <a:latin typeface="Arial"/>
            <a:cs typeface="Arial"/>
          </a:endParaRPr>
        </a:p>
      </dgm:t>
    </dgm:pt>
    <dgm:pt modelId="{3EFC8225-F656-4317-B57B-53C7E035845A}" type="sibTrans" cxnId="{A4AB2F02-EF13-4D4F-ACC3-E9569314F0F5}">
      <dgm:prSet/>
      <dgm:spPr/>
      <dgm:t>
        <a:bodyPr/>
        <a:lstStyle/>
        <a:p>
          <a:endParaRPr lang="en-GB">
            <a:latin typeface="Arial"/>
            <a:cs typeface="Arial"/>
          </a:endParaRPr>
        </a:p>
      </dgm:t>
    </dgm:pt>
    <dgm:pt modelId="{32155BE1-ED3F-4464-8FDC-DC2A81C863DE}">
      <dgm:prSet phldrT="[Text]"/>
      <dgm:spPr>
        <a:ln>
          <a:solidFill>
            <a:schemeClr val="bg2"/>
          </a:solidFill>
        </a:ln>
      </dgm:spPr>
      <dgm:t>
        <a:bodyPr/>
        <a:lstStyle/>
        <a:p>
          <a:r>
            <a:rPr lang="en-GB">
              <a:solidFill>
                <a:srgbClr val="086788"/>
              </a:solidFill>
              <a:latin typeface="Arial"/>
              <a:cs typeface="Arial"/>
            </a:rPr>
            <a:t>Quality assurance &amp; control</a:t>
          </a:r>
        </a:p>
      </dgm:t>
    </dgm:pt>
    <dgm:pt modelId="{85990756-5B83-45E4-B8C8-D5E54FBC6FB3}" type="parTrans" cxnId="{0A6AA692-5244-471C-A5DB-82A1F2AEAFCC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</dgm:spPr>
      <dgm:t>
        <a:bodyPr/>
        <a:lstStyle/>
        <a:p>
          <a:endParaRPr lang="en-GB">
            <a:latin typeface="Arial"/>
            <a:cs typeface="Arial"/>
          </a:endParaRPr>
        </a:p>
      </dgm:t>
    </dgm:pt>
    <dgm:pt modelId="{1FEA6F69-1F9A-49F2-B60B-8B3C4B5EA08C}" type="sibTrans" cxnId="{0A6AA692-5244-471C-A5DB-82A1F2AEAFCC}">
      <dgm:prSet/>
      <dgm:spPr/>
      <dgm:t>
        <a:bodyPr/>
        <a:lstStyle/>
        <a:p>
          <a:endParaRPr lang="en-GB">
            <a:latin typeface="Arial"/>
            <a:cs typeface="Arial"/>
          </a:endParaRPr>
        </a:p>
      </dgm:t>
    </dgm:pt>
    <dgm:pt modelId="{2E0D5CF4-F67C-4D0F-913D-F141B20D6417}">
      <dgm:prSet phldrT="[Text]"/>
      <dgm:spPr>
        <a:ln>
          <a:solidFill>
            <a:schemeClr val="bg2"/>
          </a:solidFill>
        </a:ln>
      </dgm:spPr>
      <dgm:t>
        <a:bodyPr/>
        <a:lstStyle/>
        <a:p>
          <a:r>
            <a:rPr lang="en-GB">
              <a:solidFill>
                <a:srgbClr val="086788"/>
              </a:solidFill>
              <a:latin typeface="Arial"/>
              <a:cs typeface="Arial"/>
            </a:rPr>
            <a:t>Operator training</a:t>
          </a:r>
        </a:p>
      </dgm:t>
    </dgm:pt>
    <dgm:pt modelId="{23221A6B-2845-461E-B103-8F7D26C7871D}" type="parTrans" cxnId="{FD87635A-AE97-4982-BC96-1D7DB5C3FE57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</dgm:spPr>
      <dgm:t>
        <a:bodyPr/>
        <a:lstStyle/>
        <a:p>
          <a:endParaRPr lang="en-GB">
            <a:latin typeface="Arial"/>
            <a:cs typeface="Arial"/>
          </a:endParaRPr>
        </a:p>
      </dgm:t>
    </dgm:pt>
    <dgm:pt modelId="{FC414DD6-5694-4ACD-8FC6-884AD3872D43}" type="sibTrans" cxnId="{FD87635A-AE97-4982-BC96-1D7DB5C3FE57}">
      <dgm:prSet/>
      <dgm:spPr/>
      <dgm:t>
        <a:bodyPr/>
        <a:lstStyle/>
        <a:p>
          <a:endParaRPr lang="en-GB">
            <a:latin typeface="Arial"/>
            <a:cs typeface="Arial"/>
          </a:endParaRPr>
        </a:p>
      </dgm:t>
    </dgm:pt>
    <dgm:pt modelId="{F3351480-726A-4F1E-8A53-D61357720C16}">
      <dgm:prSet phldrT="[Text]"/>
      <dgm:spPr>
        <a:ln>
          <a:solidFill>
            <a:schemeClr val="bg2"/>
          </a:solidFill>
        </a:ln>
      </dgm:spPr>
      <dgm:t>
        <a:bodyPr/>
        <a:lstStyle/>
        <a:p>
          <a:r>
            <a:rPr lang="en-GB">
              <a:solidFill>
                <a:srgbClr val="086788"/>
              </a:solidFill>
              <a:latin typeface="Arial"/>
              <a:cs typeface="Arial"/>
            </a:rPr>
            <a:t>Equipment calibration &amp; maintenance</a:t>
          </a:r>
        </a:p>
      </dgm:t>
    </dgm:pt>
    <dgm:pt modelId="{0A02406D-ACF8-46C0-ACF8-EE04EBEE681B}" type="parTrans" cxnId="{3F909A29-DF0C-4361-9E03-4A5E4CC75A40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</dgm:spPr>
      <dgm:t>
        <a:bodyPr/>
        <a:lstStyle/>
        <a:p>
          <a:endParaRPr lang="en-GB">
            <a:latin typeface="Arial"/>
            <a:cs typeface="Arial"/>
          </a:endParaRPr>
        </a:p>
      </dgm:t>
    </dgm:pt>
    <dgm:pt modelId="{229F7DAE-2963-4424-90DB-1B3A88FF3AC4}" type="sibTrans" cxnId="{3F909A29-DF0C-4361-9E03-4A5E4CC75A40}">
      <dgm:prSet/>
      <dgm:spPr/>
      <dgm:t>
        <a:bodyPr/>
        <a:lstStyle/>
        <a:p>
          <a:endParaRPr lang="en-GB">
            <a:latin typeface="Arial"/>
            <a:cs typeface="Arial"/>
          </a:endParaRPr>
        </a:p>
      </dgm:t>
    </dgm:pt>
    <dgm:pt modelId="{3F98AE8E-211E-4493-8BF3-A1F84CF6931A}">
      <dgm:prSet phldrT="[Text]"/>
      <dgm:spPr/>
      <dgm:t>
        <a:bodyPr/>
        <a:lstStyle/>
        <a:p>
          <a:endParaRPr lang="en-GB">
            <a:latin typeface="Arial"/>
            <a:cs typeface="Arial"/>
          </a:endParaRPr>
        </a:p>
      </dgm:t>
    </dgm:pt>
    <dgm:pt modelId="{417B9643-9D34-460D-8B79-D32A7D3A61B5}" type="parTrans" cxnId="{E4E2EF1E-7718-435A-BE1C-C226AFD63302}">
      <dgm:prSet/>
      <dgm:spPr/>
      <dgm:t>
        <a:bodyPr/>
        <a:lstStyle/>
        <a:p>
          <a:endParaRPr lang="en-GB">
            <a:latin typeface="Arial"/>
            <a:cs typeface="Arial"/>
          </a:endParaRPr>
        </a:p>
      </dgm:t>
    </dgm:pt>
    <dgm:pt modelId="{82108808-57F0-473F-B56F-B36BBFA2AA59}" type="sibTrans" cxnId="{E4E2EF1E-7718-435A-BE1C-C226AFD63302}">
      <dgm:prSet/>
      <dgm:spPr/>
      <dgm:t>
        <a:bodyPr/>
        <a:lstStyle/>
        <a:p>
          <a:endParaRPr lang="en-GB">
            <a:latin typeface="Arial"/>
            <a:cs typeface="Arial"/>
          </a:endParaRPr>
        </a:p>
      </dgm:t>
    </dgm:pt>
    <dgm:pt modelId="{32FE6B2E-F256-45C0-B9A1-B544744B5DB5}">
      <dgm:prSet phldrT="[Text]"/>
      <dgm:spPr>
        <a:ln>
          <a:solidFill>
            <a:schemeClr val="bg2"/>
          </a:solidFill>
        </a:ln>
      </dgm:spPr>
      <dgm:t>
        <a:bodyPr/>
        <a:lstStyle/>
        <a:p>
          <a:r>
            <a:rPr lang="en-GB">
              <a:solidFill>
                <a:srgbClr val="086788"/>
              </a:solidFill>
              <a:latin typeface="Arial"/>
              <a:cs typeface="Arial"/>
            </a:rPr>
            <a:t>Consumer education</a:t>
          </a:r>
        </a:p>
      </dgm:t>
    </dgm:pt>
    <dgm:pt modelId="{CAA34F63-2013-47C6-89A6-6F760F254666}" type="parTrans" cxnId="{A96B65AD-57C8-4CB8-B1C4-92BD9275B513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</dgm:spPr>
      <dgm:t>
        <a:bodyPr/>
        <a:lstStyle/>
        <a:p>
          <a:endParaRPr lang="en-GB">
            <a:latin typeface="Arial"/>
            <a:cs typeface="Arial"/>
          </a:endParaRPr>
        </a:p>
      </dgm:t>
    </dgm:pt>
    <dgm:pt modelId="{170CB84C-20B8-4DEF-81B7-501082F33D58}" type="sibTrans" cxnId="{A96B65AD-57C8-4CB8-B1C4-92BD9275B513}">
      <dgm:prSet/>
      <dgm:spPr/>
      <dgm:t>
        <a:bodyPr/>
        <a:lstStyle/>
        <a:p>
          <a:endParaRPr lang="en-GB">
            <a:latin typeface="Arial"/>
            <a:cs typeface="Arial"/>
          </a:endParaRPr>
        </a:p>
      </dgm:t>
    </dgm:pt>
    <dgm:pt modelId="{66355EC0-C8DC-4F89-A73C-A2F7A8BEB4A0}">
      <dgm:prSet phldrT="[Text]"/>
      <dgm:spPr>
        <a:ln>
          <a:solidFill>
            <a:schemeClr val="bg2"/>
          </a:solidFill>
        </a:ln>
      </dgm:spPr>
      <dgm:t>
        <a:bodyPr/>
        <a:lstStyle/>
        <a:p>
          <a:r>
            <a:rPr lang="en-GB">
              <a:solidFill>
                <a:srgbClr val="086788"/>
              </a:solidFill>
              <a:latin typeface="Arial"/>
              <a:cs typeface="Arial"/>
            </a:rPr>
            <a:t>Creating WSP awareness &amp; buy-in</a:t>
          </a:r>
        </a:p>
      </dgm:t>
    </dgm:pt>
    <dgm:pt modelId="{EFE56620-6435-4FA3-8983-58942D63A703}" type="parTrans" cxnId="{D213369A-9D37-41FB-87A0-9D000DA8C061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</dgm:spPr>
      <dgm:t>
        <a:bodyPr/>
        <a:lstStyle/>
        <a:p>
          <a:endParaRPr lang="en-GB">
            <a:latin typeface="Arial"/>
            <a:cs typeface="Arial"/>
          </a:endParaRPr>
        </a:p>
      </dgm:t>
    </dgm:pt>
    <dgm:pt modelId="{B6AC39AC-D1B2-44FC-AF91-51098B0E749D}" type="sibTrans" cxnId="{D213369A-9D37-41FB-87A0-9D000DA8C061}">
      <dgm:prSet/>
      <dgm:spPr/>
      <dgm:t>
        <a:bodyPr/>
        <a:lstStyle/>
        <a:p>
          <a:endParaRPr lang="en-GB">
            <a:latin typeface="Arial"/>
            <a:cs typeface="Arial"/>
          </a:endParaRPr>
        </a:p>
      </dgm:t>
    </dgm:pt>
    <dgm:pt modelId="{8EEAF726-C4D8-4EBF-9D15-9B64D74F09D5}">
      <dgm:prSet/>
      <dgm:spPr/>
      <dgm:t>
        <a:bodyPr/>
        <a:lstStyle/>
        <a:p>
          <a:r>
            <a:rPr lang="en-GB">
              <a:solidFill>
                <a:srgbClr val="086788"/>
              </a:solidFill>
              <a:latin typeface="Arial" panose="020B0604020202020204" pitchFamily="34" charset="0"/>
              <a:cs typeface="Arial" panose="020B0604020202020204" pitchFamily="34" charset="0"/>
            </a:rPr>
            <a:t>Stakeholder outreach</a:t>
          </a:r>
        </a:p>
      </dgm:t>
    </dgm:pt>
    <dgm:pt modelId="{F03D7C04-4B69-4DC9-B415-BBA5F2966728}" type="parTrans" cxnId="{3BF7230B-329B-4B91-BB24-B60FB86325BD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</dgm:spPr>
      <dgm:t>
        <a:bodyPr/>
        <a:lstStyle/>
        <a:p>
          <a:endParaRPr lang="en-GB"/>
        </a:p>
      </dgm:t>
    </dgm:pt>
    <dgm:pt modelId="{8BD9D40C-EBB9-43E9-8EDB-0E57F0D28494}" type="sibTrans" cxnId="{3BF7230B-329B-4B91-BB24-B60FB86325BD}">
      <dgm:prSet/>
      <dgm:spPr/>
      <dgm:t>
        <a:bodyPr/>
        <a:lstStyle/>
        <a:p>
          <a:endParaRPr lang="en-GB"/>
        </a:p>
      </dgm:t>
    </dgm:pt>
    <dgm:pt modelId="{138A79DB-280D-4F1D-9EC9-CA56B3172314}">
      <dgm:prSet/>
      <dgm:spPr/>
      <dgm:t>
        <a:bodyPr/>
        <a:lstStyle/>
        <a:p>
          <a:r>
            <a:rPr lang="en-GB">
              <a:solidFill>
                <a:srgbClr val="086788"/>
              </a:solidFill>
              <a:latin typeface="Arial" panose="020B0604020202020204" pitchFamily="34" charset="0"/>
              <a:cs typeface="Arial" panose="020B0604020202020204" pitchFamily="34" charset="0"/>
            </a:rPr>
            <a:t>Research &amp; development</a:t>
          </a:r>
        </a:p>
      </dgm:t>
    </dgm:pt>
    <dgm:pt modelId="{4982DA89-EAAE-4B60-A33D-EBCEB280C763}" type="parTrans" cxnId="{B754ED92-34C5-4C8B-AAC8-2D248F463C79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</dgm:spPr>
      <dgm:t>
        <a:bodyPr/>
        <a:lstStyle/>
        <a:p>
          <a:endParaRPr lang="en-GB"/>
        </a:p>
      </dgm:t>
    </dgm:pt>
    <dgm:pt modelId="{E4F5D7F1-3012-46D0-9FD5-B58D45DB27BB}" type="sibTrans" cxnId="{B754ED92-34C5-4C8B-AAC8-2D248F463C79}">
      <dgm:prSet/>
      <dgm:spPr/>
      <dgm:t>
        <a:bodyPr/>
        <a:lstStyle/>
        <a:p>
          <a:endParaRPr lang="en-GB"/>
        </a:p>
      </dgm:t>
    </dgm:pt>
    <dgm:pt modelId="{14C27861-AD65-45B2-A101-918331A05A33}" type="pres">
      <dgm:prSet presAssocID="{63C16AF0-C35D-4BED-AF33-E4FE913F7B2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DA52161-0BA5-437B-A1C5-90E1920E6AC8}" type="pres">
      <dgm:prSet presAssocID="{4C42497A-2BF4-43C0-8174-FBD3047D949F}" presName="centerShape" presStyleLbl="node0" presStyleIdx="0" presStyleCnt="1"/>
      <dgm:spPr/>
    </dgm:pt>
    <dgm:pt modelId="{7A30DB67-77CF-41AA-B721-CAD724456A3A}" type="pres">
      <dgm:prSet presAssocID="{CAA34F63-2013-47C6-89A6-6F760F254666}" presName="parTrans" presStyleLbl="bgSibTrans2D1" presStyleIdx="0" presStyleCnt="7"/>
      <dgm:spPr/>
    </dgm:pt>
    <dgm:pt modelId="{13856076-3EB6-41E8-9396-96FB8FBD8CB7}" type="pres">
      <dgm:prSet presAssocID="{32FE6B2E-F256-45C0-B9A1-B544744B5DB5}" presName="node" presStyleLbl="node1" presStyleIdx="0" presStyleCnt="7">
        <dgm:presLayoutVars>
          <dgm:bulletEnabled val="1"/>
        </dgm:presLayoutVars>
      </dgm:prSet>
      <dgm:spPr/>
    </dgm:pt>
    <dgm:pt modelId="{28C1465B-0690-4E35-88B1-3013E1F8F3AB}" type="pres">
      <dgm:prSet presAssocID="{85990756-5B83-45E4-B8C8-D5E54FBC6FB3}" presName="parTrans" presStyleLbl="bgSibTrans2D1" presStyleIdx="1" presStyleCnt="7"/>
      <dgm:spPr/>
    </dgm:pt>
    <dgm:pt modelId="{1AC77A83-BA1D-4CC7-AEBF-E71DA8DA9B5F}" type="pres">
      <dgm:prSet presAssocID="{32155BE1-ED3F-4464-8FDC-DC2A81C863DE}" presName="node" presStyleLbl="node1" presStyleIdx="1" presStyleCnt="7">
        <dgm:presLayoutVars>
          <dgm:bulletEnabled val="1"/>
        </dgm:presLayoutVars>
      </dgm:prSet>
      <dgm:spPr/>
    </dgm:pt>
    <dgm:pt modelId="{DE7129DE-2055-4E92-BECC-552F27EE46B5}" type="pres">
      <dgm:prSet presAssocID="{EFE56620-6435-4FA3-8983-58942D63A703}" presName="parTrans" presStyleLbl="bgSibTrans2D1" presStyleIdx="2" presStyleCnt="7"/>
      <dgm:spPr/>
    </dgm:pt>
    <dgm:pt modelId="{41723324-DB1F-4451-B535-07087553B4B3}" type="pres">
      <dgm:prSet presAssocID="{66355EC0-C8DC-4F89-A73C-A2F7A8BEB4A0}" presName="node" presStyleLbl="node1" presStyleIdx="2" presStyleCnt="7">
        <dgm:presLayoutVars>
          <dgm:bulletEnabled val="1"/>
        </dgm:presLayoutVars>
      </dgm:prSet>
      <dgm:spPr/>
    </dgm:pt>
    <dgm:pt modelId="{1C3F1180-D65A-4DD4-8D6B-C99F28292AE4}" type="pres">
      <dgm:prSet presAssocID="{23221A6B-2845-461E-B103-8F7D26C7871D}" presName="parTrans" presStyleLbl="bgSibTrans2D1" presStyleIdx="3" presStyleCnt="7"/>
      <dgm:spPr/>
    </dgm:pt>
    <dgm:pt modelId="{F07E139E-DFC7-4CAB-97BE-89BE820F2FA5}" type="pres">
      <dgm:prSet presAssocID="{2E0D5CF4-F67C-4D0F-913D-F141B20D6417}" presName="node" presStyleLbl="node1" presStyleIdx="3" presStyleCnt="7">
        <dgm:presLayoutVars>
          <dgm:bulletEnabled val="1"/>
        </dgm:presLayoutVars>
      </dgm:prSet>
      <dgm:spPr/>
    </dgm:pt>
    <dgm:pt modelId="{714745B9-BBC1-4F0F-9D1D-4F7D54C4D43E}" type="pres">
      <dgm:prSet presAssocID="{F03D7C04-4B69-4DC9-B415-BBA5F2966728}" presName="parTrans" presStyleLbl="bgSibTrans2D1" presStyleIdx="4" presStyleCnt="7"/>
      <dgm:spPr/>
    </dgm:pt>
    <dgm:pt modelId="{93C0543B-4676-49FA-A710-E88D6422FC01}" type="pres">
      <dgm:prSet presAssocID="{8EEAF726-C4D8-4EBF-9D15-9B64D74F09D5}" presName="node" presStyleLbl="node1" presStyleIdx="4" presStyleCnt="7">
        <dgm:presLayoutVars>
          <dgm:bulletEnabled val="1"/>
        </dgm:presLayoutVars>
      </dgm:prSet>
      <dgm:spPr/>
    </dgm:pt>
    <dgm:pt modelId="{1324D4F8-4035-4CEE-8569-03BFF662061E}" type="pres">
      <dgm:prSet presAssocID="{4982DA89-EAAE-4B60-A33D-EBCEB280C763}" presName="parTrans" presStyleLbl="bgSibTrans2D1" presStyleIdx="5" presStyleCnt="7"/>
      <dgm:spPr/>
    </dgm:pt>
    <dgm:pt modelId="{1308FCEA-BD79-443C-8AD1-7C92936D0C85}" type="pres">
      <dgm:prSet presAssocID="{138A79DB-280D-4F1D-9EC9-CA56B3172314}" presName="node" presStyleLbl="node1" presStyleIdx="5" presStyleCnt="7">
        <dgm:presLayoutVars>
          <dgm:bulletEnabled val="1"/>
        </dgm:presLayoutVars>
      </dgm:prSet>
      <dgm:spPr/>
    </dgm:pt>
    <dgm:pt modelId="{20DDC491-2A12-4B47-BA0D-791DD4C27400}" type="pres">
      <dgm:prSet presAssocID="{0A02406D-ACF8-46C0-ACF8-EE04EBEE681B}" presName="parTrans" presStyleLbl="bgSibTrans2D1" presStyleIdx="6" presStyleCnt="7"/>
      <dgm:spPr/>
    </dgm:pt>
    <dgm:pt modelId="{3CAF64E7-693B-432E-8C1D-09E7B8429EDA}" type="pres">
      <dgm:prSet presAssocID="{F3351480-726A-4F1E-8A53-D61357720C16}" presName="node" presStyleLbl="node1" presStyleIdx="6" presStyleCnt="7">
        <dgm:presLayoutVars>
          <dgm:bulletEnabled val="1"/>
        </dgm:presLayoutVars>
      </dgm:prSet>
      <dgm:spPr/>
    </dgm:pt>
  </dgm:ptLst>
  <dgm:cxnLst>
    <dgm:cxn modelId="{A4AB2F02-EF13-4D4F-ACC3-E9569314F0F5}" srcId="{63C16AF0-C35D-4BED-AF33-E4FE913F7B2E}" destId="{4C42497A-2BF4-43C0-8174-FBD3047D949F}" srcOrd="0" destOrd="0" parTransId="{0032C812-7F0C-462F-A5A6-D1E0AA0F0B43}" sibTransId="{3EFC8225-F656-4317-B57B-53C7E035845A}"/>
    <dgm:cxn modelId="{D2ABFF02-51C3-4BFC-8D88-4EAE55E12975}" type="presOf" srcId="{8EEAF726-C4D8-4EBF-9D15-9B64D74F09D5}" destId="{93C0543B-4676-49FA-A710-E88D6422FC01}" srcOrd="0" destOrd="0" presId="urn:microsoft.com/office/officeart/2005/8/layout/radial4"/>
    <dgm:cxn modelId="{3BF7230B-329B-4B91-BB24-B60FB86325BD}" srcId="{4C42497A-2BF4-43C0-8174-FBD3047D949F}" destId="{8EEAF726-C4D8-4EBF-9D15-9B64D74F09D5}" srcOrd="4" destOrd="0" parTransId="{F03D7C04-4B69-4DC9-B415-BBA5F2966728}" sibTransId="{8BD9D40C-EBB9-43E9-8EDB-0E57F0D28494}"/>
    <dgm:cxn modelId="{690EAC0B-1EE0-C84B-961A-DFB7B3DDA45F}" type="presOf" srcId="{32FE6B2E-F256-45C0-B9A1-B544744B5DB5}" destId="{13856076-3EB6-41E8-9396-96FB8FBD8CB7}" srcOrd="0" destOrd="0" presId="urn:microsoft.com/office/officeart/2005/8/layout/radial4"/>
    <dgm:cxn modelId="{2494B516-DF82-8246-90E7-8F323936E267}" type="presOf" srcId="{66355EC0-C8DC-4F89-A73C-A2F7A8BEB4A0}" destId="{41723324-DB1F-4451-B535-07087553B4B3}" srcOrd="0" destOrd="0" presId="urn:microsoft.com/office/officeart/2005/8/layout/radial4"/>
    <dgm:cxn modelId="{7BCC601E-F30D-2945-A7FA-52506BB9AF65}" type="presOf" srcId="{CAA34F63-2013-47C6-89A6-6F760F254666}" destId="{7A30DB67-77CF-41AA-B721-CAD724456A3A}" srcOrd="0" destOrd="0" presId="urn:microsoft.com/office/officeart/2005/8/layout/radial4"/>
    <dgm:cxn modelId="{E4E2EF1E-7718-435A-BE1C-C226AFD63302}" srcId="{63C16AF0-C35D-4BED-AF33-E4FE913F7B2E}" destId="{3F98AE8E-211E-4493-8BF3-A1F84CF6931A}" srcOrd="1" destOrd="0" parTransId="{417B9643-9D34-460D-8B79-D32A7D3A61B5}" sibTransId="{82108808-57F0-473F-B56F-B36BBFA2AA59}"/>
    <dgm:cxn modelId="{3F909A29-DF0C-4361-9E03-4A5E4CC75A40}" srcId="{4C42497A-2BF4-43C0-8174-FBD3047D949F}" destId="{F3351480-726A-4F1E-8A53-D61357720C16}" srcOrd="6" destOrd="0" parTransId="{0A02406D-ACF8-46C0-ACF8-EE04EBEE681B}" sibTransId="{229F7DAE-2963-4424-90DB-1B3A88FF3AC4}"/>
    <dgm:cxn modelId="{9C7C272E-EDE3-46A6-BFB1-2D3FC3EBE655}" type="presOf" srcId="{4982DA89-EAAE-4B60-A33D-EBCEB280C763}" destId="{1324D4F8-4035-4CEE-8569-03BFF662061E}" srcOrd="0" destOrd="0" presId="urn:microsoft.com/office/officeart/2005/8/layout/radial4"/>
    <dgm:cxn modelId="{468A0A4A-8C63-4046-B121-A70789F32E66}" type="presOf" srcId="{4C42497A-2BF4-43C0-8174-FBD3047D949F}" destId="{2DA52161-0BA5-437B-A1C5-90E1920E6AC8}" srcOrd="0" destOrd="0" presId="urn:microsoft.com/office/officeart/2005/8/layout/radial4"/>
    <dgm:cxn modelId="{FD87635A-AE97-4982-BC96-1D7DB5C3FE57}" srcId="{4C42497A-2BF4-43C0-8174-FBD3047D949F}" destId="{2E0D5CF4-F67C-4D0F-913D-F141B20D6417}" srcOrd="3" destOrd="0" parTransId="{23221A6B-2845-461E-B103-8F7D26C7871D}" sibTransId="{FC414DD6-5694-4ACD-8FC6-884AD3872D43}"/>
    <dgm:cxn modelId="{933B0283-FA3D-7548-910D-D38922A2664B}" type="presOf" srcId="{23221A6B-2845-461E-B103-8F7D26C7871D}" destId="{1C3F1180-D65A-4DD4-8D6B-C99F28292AE4}" srcOrd="0" destOrd="0" presId="urn:microsoft.com/office/officeart/2005/8/layout/radial4"/>
    <dgm:cxn modelId="{0A6AA692-5244-471C-A5DB-82A1F2AEAFCC}" srcId="{4C42497A-2BF4-43C0-8174-FBD3047D949F}" destId="{32155BE1-ED3F-4464-8FDC-DC2A81C863DE}" srcOrd="1" destOrd="0" parTransId="{85990756-5B83-45E4-B8C8-D5E54FBC6FB3}" sibTransId="{1FEA6F69-1F9A-49F2-B60B-8B3C4B5EA08C}"/>
    <dgm:cxn modelId="{B754ED92-34C5-4C8B-AAC8-2D248F463C79}" srcId="{4C42497A-2BF4-43C0-8174-FBD3047D949F}" destId="{138A79DB-280D-4F1D-9EC9-CA56B3172314}" srcOrd="5" destOrd="0" parTransId="{4982DA89-EAAE-4B60-A33D-EBCEB280C763}" sibTransId="{E4F5D7F1-3012-46D0-9FD5-B58D45DB27BB}"/>
    <dgm:cxn modelId="{D213369A-9D37-41FB-87A0-9D000DA8C061}" srcId="{4C42497A-2BF4-43C0-8174-FBD3047D949F}" destId="{66355EC0-C8DC-4F89-A73C-A2F7A8BEB4A0}" srcOrd="2" destOrd="0" parTransId="{EFE56620-6435-4FA3-8983-58942D63A703}" sibTransId="{B6AC39AC-D1B2-44FC-AF91-51098B0E749D}"/>
    <dgm:cxn modelId="{05DA8AA3-969C-9B42-9437-81BB33D5F77D}" type="presOf" srcId="{85990756-5B83-45E4-B8C8-D5E54FBC6FB3}" destId="{28C1465B-0690-4E35-88B1-3013E1F8F3AB}" srcOrd="0" destOrd="0" presId="urn:microsoft.com/office/officeart/2005/8/layout/radial4"/>
    <dgm:cxn modelId="{A96B65AD-57C8-4CB8-B1C4-92BD9275B513}" srcId="{4C42497A-2BF4-43C0-8174-FBD3047D949F}" destId="{32FE6B2E-F256-45C0-B9A1-B544744B5DB5}" srcOrd="0" destOrd="0" parTransId="{CAA34F63-2013-47C6-89A6-6F760F254666}" sibTransId="{170CB84C-20B8-4DEF-81B7-501082F33D58}"/>
    <dgm:cxn modelId="{0C1CDCB5-B601-7947-B60E-7707027B6D1D}" type="presOf" srcId="{0A02406D-ACF8-46C0-ACF8-EE04EBEE681B}" destId="{20DDC491-2A12-4B47-BA0D-791DD4C27400}" srcOrd="0" destOrd="0" presId="urn:microsoft.com/office/officeart/2005/8/layout/radial4"/>
    <dgm:cxn modelId="{0583EDB6-9B18-4DFD-8EC8-FBFBE6A06B24}" type="presOf" srcId="{F03D7C04-4B69-4DC9-B415-BBA5F2966728}" destId="{714745B9-BBC1-4F0F-9D1D-4F7D54C4D43E}" srcOrd="0" destOrd="0" presId="urn:microsoft.com/office/officeart/2005/8/layout/radial4"/>
    <dgm:cxn modelId="{DE4C24C3-6424-214C-8B12-E56C4C0441E5}" type="presOf" srcId="{F3351480-726A-4F1E-8A53-D61357720C16}" destId="{3CAF64E7-693B-432E-8C1D-09E7B8429EDA}" srcOrd="0" destOrd="0" presId="urn:microsoft.com/office/officeart/2005/8/layout/radial4"/>
    <dgm:cxn modelId="{5B100CCE-A5B3-824A-BDE0-6267C5FFF385}" type="presOf" srcId="{EFE56620-6435-4FA3-8983-58942D63A703}" destId="{DE7129DE-2055-4E92-BECC-552F27EE46B5}" srcOrd="0" destOrd="0" presId="urn:microsoft.com/office/officeart/2005/8/layout/radial4"/>
    <dgm:cxn modelId="{60D49ECF-8122-4247-A35C-C25EC4A384F7}" type="presOf" srcId="{63C16AF0-C35D-4BED-AF33-E4FE913F7B2E}" destId="{14C27861-AD65-45B2-A101-918331A05A33}" srcOrd="0" destOrd="0" presId="urn:microsoft.com/office/officeart/2005/8/layout/radial4"/>
    <dgm:cxn modelId="{970456D8-8AE5-8A4E-AC03-292E599CE4D0}" type="presOf" srcId="{2E0D5CF4-F67C-4D0F-913D-F141B20D6417}" destId="{F07E139E-DFC7-4CAB-97BE-89BE820F2FA5}" srcOrd="0" destOrd="0" presId="urn:microsoft.com/office/officeart/2005/8/layout/radial4"/>
    <dgm:cxn modelId="{79A052E3-032D-6F49-899B-70A248BD42AE}" type="presOf" srcId="{32155BE1-ED3F-4464-8FDC-DC2A81C863DE}" destId="{1AC77A83-BA1D-4CC7-AEBF-E71DA8DA9B5F}" srcOrd="0" destOrd="0" presId="urn:microsoft.com/office/officeart/2005/8/layout/radial4"/>
    <dgm:cxn modelId="{4E4A9CF4-9D5C-4622-85C2-C5BAA688E3DD}" type="presOf" srcId="{138A79DB-280D-4F1D-9EC9-CA56B3172314}" destId="{1308FCEA-BD79-443C-8AD1-7C92936D0C85}" srcOrd="0" destOrd="0" presId="urn:microsoft.com/office/officeart/2005/8/layout/radial4"/>
    <dgm:cxn modelId="{556A44E0-9367-BD41-8757-36ED9F52D42C}" type="presParOf" srcId="{14C27861-AD65-45B2-A101-918331A05A33}" destId="{2DA52161-0BA5-437B-A1C5-90E1920E6AC8}" srcOrd="0" destOrd="0" presId="urn:microsoft.com/office/officeart/2005/8/layout/radial4"/>
    <dgm:cxn modelId="{99BEC6C4-84DA-CA4B-B386-3A679EF0A0DF}" type="presParOf" srcId="{14C27861-AD65-45B2-A101-918331A05A33}" destId="{7A30DB67-77CF-41AA-B721-CAD724456A3A}" srcOrd="1" destOrd="0" presId="urn:microsoft.com/office/officeart/2005/8/layout/radial4"/>
    <dgm:cxn modelId="{F89B3052-A6CA-C04F-B6B4-B9819A74F21A}" type="presParOf" srcId="{14C27861-AD65-45B2-A101-918331A05A33}" destId="{13856076-3EB6-41E8-9396-96FB8FBD8CB7}" srcOrd="2" destOrd="0" presId="urn:microsoft.com/office/officeart/2005/8/layout/radial4"/>
    <dgm:cxn modelId="{D9A58B84-C5B2-FE40-B69D-48D0B706A044}" type="presParOf" srcId="{14C27861-AD65-45B2-A101-918331A05A33}" destId="{28C1465B-0690-4E35-88B1-3013E1F8F3AB}" srcOrd="3" destOrd="0" presId="urn:microsoft.com/office/officeart/2005/8/layout/radial4"/>
    <dgm:cxn modelId="{1B2ABFBB-0F2F-6841-AB04-AF7206F550B4}" type="presParOf" srcId="{14C27861-AD65-45B2-A101-918331A05A33}" destId="{1AC77A83-BA1D-4CC7-AEBF-E71DA8DA9B5F}" srcOrd="4" destOrd="0" presId="urn:microsoft.com/office/officeart/2005/8/layout/radial4"/>
    <dgm:cxn modelId="{2B91C760-E6BD-8640-BFC9-7334E3A5ED85}" type="presParOf" srcId="{14C27861-AD65-45B2-A101-918331A05A33}" destId="{DE7129DE-2055-4E92-BECC-552F27EE46B5}" srcOrd="5" destOrd="0" presId="urn:microsoft.com/office/officeart/2005/8/layout/radial4"/>
    <dgm:cxn modelId="{95A5F071-9804-6844-9FA8-80158D86D738}" type="presParOf" srcId="{14C27861-AD65-45B2-A101-918331A05A33}" destId="{41723324-DB1F-4451-B535-07087553B4B3}" srcOrd="6" destOrd="0" presId="urn:microsoft.com/office/officeart/2005/8/layout/radial4"/>
    <dgm:cxn modelId="{0856EE30-370E-CA4B-9880-ADC02FA8350C}" type="presParOf" srcId="{14C27861-AD65-45B2-A101-918331A05A33}" destId="{1C3F1180-D65A-4DD4-8D6B-C99F28292AE4}" srcOrd="7" destOrd="0" presId="urn:microsoft.com/office/officeart/2005/8/layout/radial4"/>
    <dgm:cxn modelId="{F07A4490-5AFC-FD4D-8BDC-32C24D4F4766}" type="presParOf" srcId="{14C27861-AD65-45B2-A101-918331A05A33}" destId="{F07E139E-DFC7-4CAB-97BE-89BE820F2FA5}" srcOrd="8" destOrd="0" presId="urn:microsoft.com/office/officeart/2005/8/layout/radial4"/>
    <dgm:cxn modelId="{F6CD86E0-FB20-4697-95E3-30A09FFF48D8}" type="presParOf" srcId="{14C27861-AD65-45B2-A101-918331A05A33}" destId="{714745B9-BBC1-4F0F-9D1D-4F7D54C4D43E}" srcOrd="9" destOrd="0" presId="urn:microsoft.com/office/officeart/2005/8/layout/radial4"/>
    <dgm:cxn modelId="{1E89AFB2-5FDC-48F3-BE4C-91AE42E96C7A}" type="presParOf" srcId="{14C27861-AD65-45B2-A101-918331A05A33}" destId="{93C0543B-4676-49FA-A710-E88D6422FC01}" srcOrd="10" destOrd="0" presId="urn:microsoft.com/office/officeart/2005/8/layout/radial4"/>
    <dgm:cxn modelId="{96B729FD-3034-475B-93A4-26A733F86779}" type="presParOf" srcId="{14C27861-AD65-45B2-A101-918331A05A33}" destId="{1324D4F8-4035-4CEE-8569-03BFF662061E}" srcOrd="11" destOrd="0" presId="urn:microsoft.com/office/officeart/2005/8/layout/radial4"/>
    <dgm:cxn modelId="{619BFA5A-D9E8-411E-8C07-60962C4C2852}" type="presParOf" srcId="{14C27861-AD65-45B2-A101-918331A05A33}" destId="{1308FCEA-BD79-443C-8AD1-7C92936D0C85}" srcOrd="12" destOrd="0" presId="urn:microsoft.com/office/officeart/2005/8/layout/radial4"/>
    <dgm:cxn modelId="{B13B57E8-FA6D-5E4D-8F30-530AD326B4E9}" type="presParOf" srcId="{14C27861-AD65-45B2-A101-918331A05A33}" destId="{20DDC491-2A12-4B47-BA0D-791DD4C27400}" srcOrd="13" destOrd="0" presId="urn:microsoft.com/office/officeart/2005/8/layout/radial4"/>
    <dgm:cxn modelId="{19308C06-639C-7E4E-8EE8-3C16FEBA8B3C}" type="presParOf" srcId="{14C27861-AD65-45B2-A101-918331A05A33}" destId="{3CAF64E7-693B-432E-8C1D-09E7B8429EDA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C16AF0-C35D-4BED-AF33-E4FE913F7B2E}" type="doc">
      <dgm:prSet loTypeId="urn:microsoft.com/office/officeart/2005/8/layout/radial4" loCatId="relationship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4C42497A-2BF4-43C0-8174-FBD3047D949F}">
      <dgm:prSet phldrT="[Tex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32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ED766"/>
            </a:gs>
          </a:gsLst>
        </a:gradFill>
        <a:ln>
          <a:solidFill>
            <a:srgbClr val="FED766"/>
          </a:solidFill>
        </a:ln>
      </dgm:spPr>
      <dgm:t>
        <a:bodyPr/>
        <a:lstStyle/>
        <a:p>
          <a:r>
            <a:rPr lang="en-GB" sz="2400" b="1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Revise WSP </a:t>
          </a:r>
        </a:p>
      </dgm:t>
    </dgm:pt>
    <dgm:pt modelId="{0032C812-7F0C-462F-A5A6-D1E0AA0F0B43}" type="parTrans" cxnId="{A4AB2F02-EF13-4D4F-ACC3-E9569314F0F5}">
      <dgm:prSet/>
      <dgm:spPr/>
      <dgm:t>
        <a:bodyPr/>
        <a:lstStyle/>
        <a:p>
          <a:endParaRPr lang="en-GB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3EFC8225-F656-4317-B57B-53C7E035845A}" type="sibTrans" cxnId="{A4AB2F02-EF13-4D4F-ACC3-E9569314F0F5}">
      <dgm:prSet/>
      <dgm:spPr/>
      <dgm:t>
        <a:bodyPr/>
        <a:lstStyle/>
        <a:p>
          <a:endParaRPr lang="en-GB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FF1B0B0E-8B1E-2D42-B80F-F9976535D0B8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500" b="1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New treatment infrastructure</a:t>
          </a:r>
        </a:p>
      </dgm:t>
    </dgm:pt>
    <dgm:pt modelId="{31C9F897-250F-044E-A859-4F66503F8D57}" type="parTrans" cxnId="{A84B23C6-0F97-3540-9FD0-E2988F543221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118DF858-27B2-B747-8232-723503B086D1}" type="sibTrans" cxnId="{A84B23C6-0F97-3540-9FD0-E2988F543221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30404867-8FAE-AC42-A57F-B81930D3C4BC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Improvement</a:t>
          </a:r>
          <a:r>
            <a:rPr lang="en-GB" sz="1600" b="1" baseline="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 plan</a:t>
          </a:r>
          <a:r>
            <a:rPr lang="en-GB" sz="1600" b="1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 implemented</a:t>
          </a:r>
        </a:p>
      </dgm:t>
    </dgm:pt>
    <dgm:pt modelId="{13540B6C-F32D-E147-85AE-B5D3C1FAAF82}" type="parTrans" cxnId="{EB1F1EA4-007B-DB46-BB8D-33567211519B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6E54796F-2A1E-6D43-856B-9F097927F493}" type="sibTrans" cxnId="{EB1F1EA4-007B-DB46-BB8D-33567211519B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B508ED06-75FF-944C-BC60-54ECF8905068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500" b="1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WSP team changes</a:t>
          </a:r>
        </a:p>
      </dgm:t>
    </dgm:pt>
    <dgm:pt modelId="{EC1E48B7-E713-EF46-AAAF-FB25EA56CCA9}" type="parTrans" cxnId="{259E2375-12F6-AB47-8759-008C33DA70B5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060845D8-B2ED-BE4A-B0E8-0C4B593A91CA}" type="sibTrans" cxnId="{259E2375-12F6-AB47-8759-008C33DA70B5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1B6D291A-374C-F343-9C91-0817C6830B24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500" b="1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New informal settlement</a:t>
          </a:r>
        </a:p>
      </dgm:t>
    </dgm:pt>
    <dgm:pt modelId="{2FDD7C0A-06FE-5747-9358-F6CD23350F05}" type="parTrans" cxnId="{258E3404-F094-474B-BF1E-EECAE436776A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F89BC02D-7BE0-B44B-B620-428648C56A67}" type="sibTrans" cxnId="{258E3404-F094-474B-BF1E-EECAE436776A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C5C0C179-0C63-2E4E-975D-9C7B65BF40BB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500" b="1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Operator training program</a:t>
          </a:r>
          <a:r>
            <a:rPr lang="en-GB" sz="1500" b="1" baseline="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 changes</a:t>
          </a:r>
          <a:endParaRPr lang="en-GB" sz="1500" b="1">
            <a:solidFill>
              <a:srgbClr val="086788"/>
            </a:solidFill>
            <a:latin typeface="Arial" charset="0"/>
            <a:ea typeface="Arial" charset="0"/>
            <a:cs typeface="Arial" charset="0"/>
          </a:endParaRPr>
        </a:p>
      </dgm:t>
    </dgm:pt>
    <dgm:pt modelId="{66316E66-7A1F-B04B-BEC2-E69487A026F8}" type="parTrans" cxnId="{F66129C6-4499-E646-ABDD-F4249B852528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AEE3FA1C-A59A-F641-9874-3EF7E230CDEF}" type="sibTrans" cxnId="{F66129C6-4499-E646-ABDD-F4249B852528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80EF1C25-3AA9-3A4E-B132-B7D985CE6824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500" b="1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New activity in the catchment</a:t>
          </a:r>
        </a:p>
      </dgm:t>
    </dgm:pt>
    <dgm:pt modelId="{CF381FF4-835B-B044-86EA-1EF5A392D5DD}" type="parTrans" cxnId="{EC178083-A2B9-134C-96F5-5A48FD27AECA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75EC2AA8-F2A3-4940-A5FD-E158FEDF431E}" type="sibTrans" cxnId="{EC178083-A2B9-134C-96F5-5A48FD27AECA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E4A1A850-5821-4D38-80E8-C59DEC7BB176}">
      <dgm:prSet custT="1"/>
      <dgm:spPr/>
      <dgm:t>
        <a:bodyPr/>
        <a:lstStyle/>
        <a:p>
          <a:r>
            <a:rPr lang="en-GB" sz="1500" b="1">
              <a:solidFill>
                <a:srgbClr val="086788"/>
              </a:solidFill>
              <a:latin typeface="Arial" panose="020B0604020202020204" pitchFamily="34" charset="0"/>
              <a:cs typeface="Arial" panose="020B0604020202020204" pitchFamily="34" charset="0"/>
            </a:rPr>
            <a:t>New climate information </a:t>
          </a:r>
        </a:p>
      </dgm:t>
    </dgm:pt>
    <dgm:pt modelId="{74B8B472-FB6A-474A-B502-B3B2669D51D7}" type="parTrans" cxnId="{7CA72C31-4A25-4496-9C57-49AB78EDE642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endParaRPr lang="en-GB"/>
        </a:p>
      </dgm:t>
    </dgm:pt>
    <dgm:pt modelId="{A7D82E2E-E88B-4317-A208-843348385379}" type="sibTrans" cxnId="{7CA72C31-4A25-4496-9C57-49AB78EDE642}">
      <dgm:prSet/>
      <dgm:spPr/>
      <dgm:t>
        <a:bodyPr/>
        <a:lstStyle/>
        <a:p>
          <a:endParaRPr lang="en-GB"/>
        </a:p>
      </dgm:t>
    </dgm:pt>
    <dgm:pt modelId="{14C27861-AD65-45B2-A101-918331A05A33}" type="pres">
      <dgm:prSet presAssocID="{63C16AF0-C35D-4BED-AF33-E4FE913F7B2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DA52161-0BA5-437B-A1C5-90E1920E6AC8}" type="pres">
      <dgm:prSet presAssocID="{4C42497A-2BF4-43C0-8174-FBD3047D949F}" presName="centerShape" presStyleLbl="node0" presStyleIdx="0" presStyleCnt="1"/>
      <dgm:spPr/>
    </dgm:pt>
    <dgm:pt modelId="{4A35E35D-9464-E944-B808-E2C8C183EF4B}" type="pres">
      <dgm:prSet presAssocID="{EC1E48B7-E713-EF46-AAAF-FB25EA56CCA9}" presName="parTrans" presStyleLbl="bgSibTrans2D1" presStyleIdx="0" presStyleCnt="7"/>
      <dgm:spPr/>
    </dgm:pt>
    <dgm:pt modelId="{2154C144-173D-1B4C-A579-1539D356EBB8}" type="pres">
      <dgm:prSet presAssocID="{B508ED06-75FF-944C-BC60-54ECF8905068}" presName="node" presStyleLbl="node1" presStyleIdx="0" presStyleCnt="7" custScaleX="119103">
        <dgm:presLayoutVars>
          <dgm:bulletEnabled val="1"/>
        </dgm:presLayoutVars>
      </dgm:prSet>
      <dgm:spPr/>
    </dgm:pt>
    <dgm:pt modelId="{7935B6DF-7B88-2B49-AA98-314CC5C28D1C}" type="pres">
      <dgm:prSet presAssocID="{CF381FF4-835B-B044-86EA-1EF5A392D5DD}" presName="parTrans" presStyleLbl="bgSibTrans2D1" presStyleIdx="1" presStyleCnt="7"/>
      <dgm:spPr/>
    </dgm:pt>
    <dgm:pt modelId="{FDC4F44E-84B6-F041-87A3-F6A2F533A855}" type="pres">
      <dgm:prSet presAssocID="{80EF1C25-3AA9-3A4E-B132-B7D985CE6824}" presName="node" presStyleLbl="node1" presStyleIdx="1" presStyleCnt="7" custScaleX="119103">
        <dgm:presLayoutVars>
          <dgm:bulletEnabled val="1"/>
        </dgm:presLayoutVars>
      </dgm:prSet>
      <dgm:spPr/>
    </dgm:pt>
    <dgm:pt modelId="{1237500B-97B6-4C1D-8E3B-2BB3B0AEB951}" type="pres">
      <dgm:prSet presAssocID="{74B8B472-FB6A-474A-B502-B3B2669D51D7}" presName="parTrans" presStyleLbl="bgSibTrans2D1" presStyleIdx="2" presStyleCnt="7"/>
      <dgm:spPr/>
    </dgm:pt>
    <dgm:pt modelId="{A17F631B-A403-4547-8164-798691050283}" type="pres">
      <dgm:prSet presAssocID="{E4A1A850-5821-4D38-80E8-C59DEC7BB176}" presName="node" presStyleLbl="node1" presStyleIdx="2" presStyleCnt="7" custScaleX="109319">
        <dgm:presLayoutVars>
          <dgm:bulletEnabled val="1"/>
        </dgm:presLayoutVars>
      </dgm:prSet>
      <dgm:spPr/>
    </dgm:pt>
    <dgm:pt modelId="{28309D44-9310-5D45-A87B-5E3E3BDA30CD}" type="pres">
      <dgm:prSet presAssocID="{31C9F897-250F-044E-A859-4F66503F8D57}" presName="parTrans" presStyleLbl="bgSibTrans2D1" presStyleIdx="3" presStyleCnt="7"/>
      <dgm:spPr/>
    </dgm:pt>
    <dgm:pt modelId="{9D5F14AA-B463-0743-9FDA-30D456C7F9CF}" type="pres">
      <dgm:prSet presAssocID="{FF1B0B0E-8B1E-2D42-B80F-F9976535D0B8}" presName="node" presStyleLbl="node1" presStyleIdx="3" presStyleCnt="7" custScaleX="119103" custRadScaleRad="100003" custRadScaleInc="-1701">
        <dgm:presLayoutVars>
          <dgm:bulletEnabled val="1"/>
        </dgm:presLayoutVars>
      </dgm:prSet>
      <dgm:spPr/>
    </dgm:pt>
    <dgm:pt modelId="{9E027E6C-ED76-BD41-99B2-1EE5B923D775}" type="pres">
      <dgm:prSet presAssocID="{66316E66-7A1F-B04B-BEC2-E69487A026F8}" presName="parTrans" presStyleLbl="bgSibTrans2D1" presStyleIdx="4" presStyleCnt="7"/>
      <dgm:spPr/>
    </dgm:pt>
    <dgm:pt modelId="{DBDDE8D2-D606-6647-8E87-3F06ABF1D6FB}" type="pres">
      <dgm:prSet presAssocID="{C5C0C179-0C63-2E4E-975D-9C7B65BF40BB}" presName="node" presStyleLbl="node1" presStyleIdx="4" presStyleCnt="7" custScaleX="119103" custRadScaleRad="101762" custRadScaleInc="6516">
        <dgm:presLayoutVars>
          <dgm:bulletEnabled val="1"/>
        </dgm:presLayoutVars>
      </dgm:prSet>
      <dgm:spPr/>
    </dgm:pt>
    <dgm:pt modelId="{CF49F73B-E456-7344-8476-9BE8EF994AEE}" type="pres">
      <dgm:prSet presAssocID="{2FDD7C0A-06FE-5747-9358-F6CD23350F05}" presName="parTrans" presStyleLbl="bgSibTrans2D1" presStyleIdx="5" presStyleCnt="7"/>
      <dgm:spPr/>
    </dgm:pt>
    <dgm:pt modelId="{4F4D4423-0EDE-5541-A53A-DD17DE2D84D1}" type="pres">
      <dgm:prSet presAssocID="{1B6D291A-374C-F343-9C91-0817C6830B24}" presName="node" presStyleLbl="node1" presStyleIdx="5" presStyleCnt="7" custScaleX="119103">
        <dgm:presLayoutVars>
          <dgm:bulletEnabled val="1"/>
        </dgm:presLayoutVars>
      </dgm:prSet>
      <dgm:spPr/>
    </dgm:pt>
    <dgm:pt modelId="{3A7B941E-4757-2A43-9CDD-D8C26553E8E4}" type="pres">
      <dgm:prSet presAssocID="{13540B6C-F32D-E147-85AE-B5D3C1FAAF82}" presName="parTrans" presStyleLbl="bgSibTrans2D1" presStyleIdx="6" presStyleCnt="7"/>
      <dgm:spPr/>
    </dgm:pt>
    <dgm:pt modelId="{2748177F-C64B-3A45-93B3-FE02476DEFA7}" type="pres">
      <dgm:prSet presAssocID="{30404867-8FAE-AC42-A57F-B81930D3C4BC}" presName="node" presStyleLbl="node1" presStyleIdx="6" presStyleCnt="7" custScaleX="119103">
        <dgm:presLayoutVars>
          <dgm:bulletEnabled val="1"/>
        </dgm:presLayoutVars>
      </dgm:prSet>
      <dgm:spPr/>
    </dgm:pt>
  </dgm:ptLst>
  <dgm:cxnLst>
    <dgm:cxn modelId="{A4AB2F02-EF13-4D4F-ACC3-E9569314F0F5}" srcId="{63C16AF0-C35D-4BED-AF33-E4FE913F7B2E}" destId="{4C42497A-2BF4-43C0-8174-FBD3047D949F}" srcOrd="0" destOrd="0" parTransId="{0032C812-7F0C-462F-A5A6-D1E0AA0F0B43}" sibTransId="{3EFC8225-F656-4317-B57B-53C7E035845A}"/>
    <dgm:cxn modelId="{258E3404-F094-474B-BF1E-EECAE436776A}" srcId="{4C42497A-2BF4-43C0-8174-FBD3047D949F}" destId="{1B6D291A-374C-F343-9C91-0817C6830B24}" srcOrd="5" destOrd="0" parTransId="{2FDD7C0A-06FE-5747-9358-F6CD23350F05}" sibTransId="{F89BC02D-7BE0-B44B-B620-428648C56A67}"/>
    <dgm:cxn modelId="{20B65A22-68A0-1042-BF60-9A4FCCA8695E}" type="presOf" srcId="{CF381FF4-835B-B044-86EA-1EF5A392D5DD}" destId="{7935B6DF-7B88-2B49-AA98-314CC5C28D1C}" srcOrd="0" destOrd="0" presId="urn:microsoft.com/office/officeart/2005/8/layout/radial4"/>
    <dgm:cxn modelId="{7CA72C31-4A25-4496-9C57-49AB78EDE642}" srcId="{4C42497A-2BF4-43C0-8174-FBD3047D949F}" destId="{E4A1A850-5821-4D38-80E8-C59DEC7BB176}" srcOrd="2" destOrd="0" parTransId="{74B8B472-FB6A-474A-B502-B3B2669D51D7}" sibTransId="{A7D82E2E-E88B-4317-A208-843348385379}"/>
    <dgm:cxn modelId="{32718732-E583-46E7-B8B5-0BB7854605C9}" type="presOf" srcId="{74B8B472-FB6A-474A-B502-B3B2669D51D7}" destId="{1237500B-97B6-4C1D-8E3B-2BB3B0AEB951}" srcOrd="0" destOrd="0" presId="urn:microsoft.com/office/officeart/2005/8/layout/radial4"/>
    <dgm:cxn modelId="{585FA060-CEC3-FE4A-B696-BADE9766AAD1}" type="presOf" srcId="{80EF1C25-3AA9-3A4E-B132-B7D985CE6824}" destId="{FDC4F44E-84B6-F041-87A3-F6A2F533A855}" srcOrd="0" destOrd="0" presId="urn:microsoft.com/office/officeart/2005/8/layout/radial4"/>
    <dgm:cxn modelId="{F5CF2D41-83B9-634D-BD2D-5077E118F9FD}" type="presOf" srcId="{EC1E48B7-E713-EF46-AAAF-FB25EA56CCA9}" destId="{4A35E35D-9464-E944-B808-E2C8C183EF4B}" srcOrd="0" destOrd="0" presId="urn:microsoft.com/office/officeart/2005/8/layout/radial4"/>
    <dgm:cxn modelId="{259E2375-12F6-AB47-8759-008C33DA70B5}" srcId="{4C42497A-2BF4-43C0-8174-FBD3047D949F}" destId="{B508ED06-75FF-944C-BC60-54ECF8905068}" srcOrd="0" destOrd="0" parTransId="{EC1E48B7-E713-EF46-AAAF-FB25EA56CCA9}" sibTransId="{060845D8-B2ED-BE4A-B0E8-0C4B593A91CA}"/>
    <dgm:cxn modelId="{D13E9657-B56D-A44C-A86C-D0AD982669F2}" type="presOf" srcId="{30404867-8FAE-AC42-A57F-B81930D3C4BC}" destId="{2748177F-C64B-3A45-93B3-FE02476DEFA7}" srcOrd="0" destOrd="0" presId="urn:microsoft.com/office/officeart/2005/8/layout/radial4"/>
    <dgm:cxn modelId="{CC09E45A-585D-EE4C-A907-D1B86E64B90B}" type="presOf" srcId="{2FDD7C0A-06FE-5747-9358-F6CD23350F05}" destId="{CF49F73B-E456-7344-8476-9BE8EF994AEE}" srcOrd="0" destOrd="0" presId="urn:microsoft.com/office/officeart/2005/8/layout/radial4"/>
    <dgm:cxn modelId="{EC178083-A2B9-134C-96F5-5A48FD27AECA}" srcId="{4C42497A-2BF4-43C0-8174-FBD3047D949F}" destId="{80EF1C25-3AA9-3A4E-B132-B7D985CE6824}" srcOrd="1" destOrd="0" parTransId="{CF381FF4-835B-B044-86EA-1EF5A392D5DD}" sibTransId="{75EC2AA8-F2A3-4940-A5FD-E158FEDF431E}"/>
    <dgm:cxn modelId="{C45A3388-AD53-154F-A4B5-18E3A4647A34}" type="presOf" srcId="{63C16AF0-C35D-4BED-AF33-E4FE913F7B2E}" destId="{14C27861-AD65-45B2-A101-918331A05A33}" srcOrd="0" destOrd="0" presId="urn:microsoft.com/office/officeart/2005/8/layout/radial4"/>
    <dgm:cxn modelId="{05C0C28B-ED44-C641-A480-DD6BF14F0074}" type="presOf" srcId="{1B6D291A-374C-F343-9C91-0817C6830B24}" destId="{4F4D4423-0EDE-5541-A53A-DD17DE2D84D1}" srcOrd="0" destOrd="0" presId="urn:microsoft.com/office/officeart/2005/8/layout/radial4"/>
    <dgm:cxn modelId="{29E5F897-D1CD-2848-8069-F0797377A012}" type="presOf" srcId="{4C42497A-2BF4-43C0-8174-FBD3047D949F}" destId="{2DA52161-0BA5-437B-A1C5-90E1920E6AC8}" srcOrd="0" destOrd="0" presId="urn:microsoft.com/office/officeart/2005/8/layout/radial4"/>
    <dgm:cxn modelId="{EB1F1EA4-007B-DB46-BB8D-33567211519B}" srcId="{4C42497A-2BF4-43C0-8174-FBD3047D949F}" destId="{30404867-8FAE-AC42-A57F-B81930D3C4BC}" srcOrd="6" destOrd="0" parTransId="{13540B6C-F32D-E147-85AE-B5D3C1FAAF82}" sibTransId="{6E54796F-2A1E-6D43-856B-9F097927F493}"/>
    <dgm:cxn modelId="{DF8C45B6-52DE-6845-8EAE-E8877A4B7442}" type="presOf" srcId="{B508ED06-75FF-944C-BC60-54ECF8905068}" destId="{2154C144-173D-1B4C-A579-1539D356EBB8}" srcOrd="0" destOrd="0" presId="urn:microsoft.com/office/officeart/2005/8/layout/radial4"/>
    <dgm:cxn modelId="{E60501BF-4CB5-EA4B-88B2-3D8C68191D19}" type="presOf" srcId="{31C9F897-250F-044E-A859-4F66503F8D57}" destId="{28309D44-9310-5D45-A87B-5E3E3BDA30CD}" srcOrd="0" destOrd="0" presId="urn:microsoft.com/office/officeart/2005/8/layout/radial4"/>
    <dgm:cxn modelId="{A84B23C6-0F97-3540-9FD0-E2988F543221}" srcId="{4C42497A-2BF4-43C0-8174-FBD3047D949F}" destId="{FF1B0B0E-8B1E-2D42-B80F-F9976535D0B8}" srcOrd="3" destOrd="0" parTransId="{31C9F897-250F-044E-A859-4F66503F8D57}" sibTransId="{118DF858-27B2-B747-8232-723503B086D1}"/>
    <dgm:cxn modelId="{F66129C6-4499-E646-ABDD-F4249B852528}" srcId="{4C42497A-2BF4-43C0-8174-FBD3047D949F}" destId="{C5C0C179-0C63-2E4E-975D-9C7B65BF40BB}" srcOrd="4" destOrd="0" parTransId="{66316E66-7A1F-B04B-BEC2-E69487A026F8}" sibTransId="{AEE3FA1C-A59A-F641-9874-3EF7E230CDEF}"/>
    <dgm:cxn modelId="{DC486DCC-B6C8-EF43-B2EF-88E40C3C9B50}" type="presOf" srcId="{66316E66-7A1F-B04B-BEC2-E69487A026F8}" destId="{9E027E6C-ED76-BD41-99B2-1EE5B923D775}" srcOrd="0" destOrd="0" presId="urn:microsoft.com/office/officeart/2005/8/layout/radial4"/>
    <dgm:cxn modelId="{0E444ED4-3429-2A48-A475-23C0A7313A61}" type="presOf" srcId="{13540B6C-F32D-E147-85AE-B5D3C1FAAF82}" destId="{3A7B941E-4757-2A43-9CDD-D8C26553E8E4}" srcOrd="0" destOrd="0" presId="urn:microsoft.com/office/officeart/2005/8/layout/radial4"/>
    <dgm:cxn modelId="{E48007DF-2EFA-4347-8EEC-F6F26F006017}" type="presOf" srcId="{E4A1A850-5821-4D38-80E8-C59DEC7BB176}" destId="{A17F631B-A403-4547-8164-798691050283}" srcOrd="0" destOrd="0" presId="urn:microsoft.com/office/officeart/2005/8/layout/radial4"/>
    <dgm:cxn modelId="{F3442EF6-785A-6D41-A0CA-44B50609F824}" type="presOf" srcId="{C5C0C179-0C63-2E4E-975D-9C7B65BF40BB}" destId="{DBDDE8D2-D606-6647-8E87-3F06ABF1D6FB}" srcOrd="0" destOrd="0" presId="urn:microsoft.com/office/officeart/2005/8/layout/radial4"/>
    <dgm:cxn modelId="{7D0CF8FA-DDA7-4149-9C85-401FF225BC51}" type="presOf" srcId="{FF1B0B0E-8B1E-2D42-B80F-F9976535D0B8}" destId="{9D5F14AA-B463-0743-9FDA-30D456C7F9CF}" srcOrd="0" destOrd="0" presId="urn:microsoft.com/office/officeart/2005/8/layout/radial4"/>
    <dgm:cxn modelId="{492EFBFC-B97A-494B-B002-03A63028CA7A}" type="presParOf" srcId="{14C27861-AD65-45B2-A101-918331A05A33}" destId="{2DA52161-0BA5-437B-A1C5-90E1920E6AC8}" srcOrd="0" destOrd="0" presId="urn:microsoft.com/office/officeart/2005/8/layout/radial4"/>
    <dgm:cxn modelId="{AC68331C-3D5F-9A4F-91A8-D5CBB4E57104}" type="presParOf" srcId="{14C27861-AD65-45B2-A101-918331A05A33}" destId="{4A35E35D-9464-E944-B808-E2C8C183EF4B}" srcOrd="1" destOrd="0" presId="urn:microsoft.com/office/officeart/2005/8/layout/radial4"/>
    <dgm:cxn modelId="{A9B3B779-E5F9-DE46-9A02-3FF9278DF227}" type="presParOf" srcId="{14C27861-AD65-45B2-A101-918331A05A33}" destId="{2154C144-173D-1B4C-A579-1539D356EBB8}" srcOrd="2" destOrd="0" presId="urn:microsoft.com/office/officeart/2005/8/layout/radial4"/>
    <dgm:cxn modelId="{D4D0EE08-9291-C140-8349-D87600809A0F}" type="presParOf" srcId="{14C27861-AD65-45B2-A101-918331A05A33}" destId="{7935B6DF-7B88-2B49-AA98-314CC5C28D1C}" srcOrd="3" destOrd="0" presId="urn:microsoft.com/office/officeart/2005/8/layout/radial4"/>
    <dgm:cxn modelId="{782C00B0-6DC7-5142-8362-1C58E9DA4029}" type="presParOf" srcId="{14C27861-AD65-45B2-A101-918331A05A33}" destId="{FDC4F44E-84B6-F041-87A3-F6A2F533A855}" srcOrd="4" destOrd="0" presId="urn:microsoft.com/office/officeart/2005/8/layout/radial4"/>
    <dgm:cxn modelId="{8C9FD6E2-898A-48A9-8072-10E042C17618}" type="presParOf" srcId="{14C27861-AD65-45B2-A101-918331A05A33}" destId="{1237500B-97B6-4C1D-8E3B-2BB3B0AEB951}" srcOrd="5" destOrd="0" presId="urn:microsoft.com/office/officeart/2005/8/layout/radial4"/>
    <dgm:cxn modelId="{E60A8794-CB67-409B-B788-6EC7A7C83A4A}" type="presParOf" srcId="{14C27861-AD65-45B2-A101-918331A05A33}" destId="{A17F631B-A403-4547-8164-798691050283}" srcOrd="6" destOrd="0" presId="urn:microsoft.com/office/officeart/2005/8/layout/radial4"/>
    <dgm:cxn modelId="{9AF5FCE7-053A-CD4F-BCD2-5237A4C0A30A}" type="presParOf" srcId="{14C27861-AD65-45B2-A101-918331A05A33}" destId="{28309D44-9310-5D45-A87B-5E3E3BDA30CD}" srcOrd="7" destOrd="0" presId="urn:microsoft.com/office/officeart/2005/8/layout/radial4"/>
    <dgm:cxn modelId="{84E9B1EA-50CE-AC4F-94F0-8E45AEFD14CD}" type="presParOf" srcId="{14C27861-AD65-45B2-A101-918331A05A33}" destId="{9D5F14AA-B463-0743-9FDA-30D456C7F9CF}" srcOrd="8" destOrd="0" presId="urn:microsoft.com/office/officeart/2005/8/layout/radial4"/>
    <dgm:cxn modelId="{AB6F56D2-5458-8E47-B504-2B0E50A5A1BF}" type="presParOf" srcId="{14C27861-AD65-45B2-A101-918331A05A33}" destId="{9E027E6C-ED76-BD41-99B2-1EE5B923D775}" srcOrd="9" destOrd="0" presId="urn:microsoft.com/office/officeart/2005/8/layout/radial4"/>
    <dgm:cxn modelId="{991373EA-9C61-7140-BBCD-28B4E174FC7F}" type="presParOf" srcId="{14C27861-AD65-45B2-A101-918331A05A33}" destId="{DBDDE8D2-D606-6647-8E87-3F06ABF1D6FB}" srcOrd="10" destOrd="0" presId="urn:microsoft.com/office/officeart/2005/8/layout/radial4"/>
    <dgm:cxn modelId="{099CBAE4-6EDA-0842-B548-D278EA2FD6EE}" type="presParOf" srcId="{14C27861-AD65-45B2-A101-918331A05A33}" destId="{CF49F73B-E456-7344-8476-9BE8EF994AEE}" srcOrd="11" destOrd="0" presId="urn:microsoft.com/office/officeart/2005/8/layout/radial4"/>
    <dgm:cxn modelId="{3F19688D-BC5E-0443-8B96-8AFEB56283E0}" type="presParOf" srcId="{14C27861-AD65-45B2-A101-918331A05A33}" destId="{4F4D4423-0EDE-5541-A53A-DD17DE2D84D1}" srcOrd="12" destOrd="0" presId="urn:microsoft.com/office/officeart/2005/8/layout/radial4"/>
    <dgm:cxn modelId="{96601B0E-C808-5A4B-AC04-140C8E980179}" type="presParOf" srcId="{14C27861-AD65-45B2-A101-918331A05A33}" destId="{3A7B941E-4757-2A43-9CDD-D8C26553E8E4}" srcOrd="13" destOrd="0" presId="urn:microsoft.com/office/officeart/2005/8/layout/radial4"/>
    <dgm:cxn modelId="{AAD26DD4-CC6C-254C-AA24-3F96D642950F}" type="presParOf" srcId="{14C27861-AD65-45B2-A101-918331A05A33}" destId="{2748177F-C64B-3A45-93B3-FE02476DEFA7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C16AF0-C35D-4BED-AF33-E4FE913F7B2E}" type="doc">
      <dgm:prSet loTypeId="urn:microsoft.com/office/officeart/2005/8/layout/radial4" loCatId="relationship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4C42497A-2BF4-43C0-8174-FBD3047D949F}">
      <dgm:prSet phldrT="[Tex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99000">
              <a:srgbClr val="FED766"/>
            </a:gs>
          </a:gsLst>
        </a:gradFill>
        <a:ln>
          <a:solidFill>
            <a:srgbClr val="FED766"/>
          </a:solidFill>
        </a:ln>
      </dgm:spPr>
      <dgm:t>
        <a:bodyPr/>
        <a:lstStyle/>
        <a:p>
          <a:r>
            <a:rPr lang="en-GB" sz="2400" b="1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Revise WSP </a:t>
          </a:r>
        </a:p>
      </dgm:t>
    </dgm:pt>
    <dgm:pt modelId="{0032C812-7F0C-462F-A5A6-D1E0AA0F0B43}" type="parTrans" cxnId="{A4AB2F02-EF13-4D4F-ACC3-E9569314F0F5}">
      <dgm:prSet/>
      <dgm:spPr/>
      <dgm:t>
        <a:bodyPr/>
        <a:lstStyle/>
        <a:p>
          <a:endParaRPr lang="en-GB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3EFC8225-F656-4317-B57B-53C7E035845A}" type="sibTrans" cxnId="{A4AB2F02-EF13-4D4F-ACC3-E9569314F0F5}">
      <dgm:prSet/>
      <dgm:spPr/>
      <dgm:t>
        <a:bodyPr/>
        <a:lstStyle/>
        <a:p>
          <a:endParaRPr lang="en-GB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FF1B0B0E-8B1E-2D42-B80F-F9976535D0B8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New treatment infrastructure</a:t>
          </a:r>
        </a:p>
      </dgm:t>
    </dgm:pt>
    <dgm:pt modelId="{31C9F897-250F-044E-A859-4F66503F8D57}" type="parTrans" cxnId="{A84B23C6-0F97-3540-9FD0-E2988F543221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118DF858-27B2-B747-8232-723503B086D1}" type="sibTrans" cxnId="{A84B23C6-0F97-3540-9FD0-E2988F543221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30404867-8FAE-AC42-A57F-B81930D3C4BC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Improvement</a:t>
          </a:r>
          <a:r>
            <a:rPr lang="en-GB" sz="1600" b="1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plan</a:t>
          </a:r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implemented</a:t>
          </a:r>
        </a:p>
      </dgm:t>
    </dgm:pt>
    <dgm:pt modelId="{13540B6C-F32D-E147-85AE-B5D3C1FAAF82}" type="parTrans" cxnId="{EB1F1EA4-007B-DB46-BB8D-33567211519B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6E54796F-2A1E-6D43-856B-9F097927F493}" type="sibTrans" cxnId="{EB1F1EA4-007B-DB46-BB8D-33567211519B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B508ED06-75FF-944C-BC60-54ECF8905068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WSP team changes</a:t>
          </a:r>
        </a:p>
      </dgm:t>
    </dgm:pt>
    <dgm:pt modelId="{EC1E48B7-E713-EF46-AAAF-FB25EA56CCA9}" type="parTrans" cxnId="{259E2375-12F6-AB47-8759-008C33DA70B5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060845D8-B2ED-BE4A-B0E8-0C4B593A91CA}" type="sibTrans" cxnId="{259E2375-12F6-AB47-8759-008C33DA70B5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1B6D291A-374C-F343-9C91-0817C6830B24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SOPs</a:t>
          </a:r>
          <a:r>
            <a:rPr lang="en-GB" sz="1600" b="1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added and/or updated</a:t>
          </a:r>
          <a:endParaRPr lang="en-GB" sz="1600" b="1">
            <a:solidFill>
              <a:schemeClr val="bg2">
                <a:lumMod val="25000"/>
              </a:schemeClr>
            </a:solidFill>
            <a:latin typeface="Arial" charset="0"/>
            <a:ea typeface="Arial" charset="0"/>
            <a:cs typeface="Arial" charset="0"/>
          </a:endParaRPr>
        </a:p>
      </dgm:t>
    </dgm:pt>
    <dgm:pt modelId="{2FDD7C0A-06FE-5747-9358-F6CD23350F05}" type="parTrans" cxnId="{258E3404-F094-474B-BF1E-EECAE436776A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F89BC02D-7BE0-B44B-B620-428648C56A67}" type="sibTrans" cxnId="{258E3404-F094-474B-BF1E-EECAE436776A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C5C0C179-0C63-2E4E-975D-9C7B65BF40BB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Operator training program</a:t>
          </a:r>
          <a:r>
            <a:rPr lang="en-GB" sz="1600" b="1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changes</a:t>
          </a:r>
          <a:endParaRPr lang="en-GB" sz="1600" b="1">
            <a:solidFill>
              <a:schemeClr val="bg2">
                <a:lumMod val="25000"/>
              </a:schemeClr>
            </a:solidFill>
            <a:latin typeface="Arial" charset="0"/>
            <a:ea typeface="Arial" charset="0"/>
            <a:cs typeface="Arial" charset="0"/>
          </a:endParaRPr>
        </a:p>
      </dgm:t>
    </dgm:pt>
    <dgm:pt modelId="{66316E66-7A1F-B04B-BEC2-E69487A026F8}" type="parTrans" cxnId="{F66129C6-4499-E646-ABDD-F4249B852528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AEE3FA1C-A59A-F641-9874-3EF7E230CDEF}" type="sibTrans" cxnId="{F66129C6-4499-E646-ABDD-F4249B852528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80EF1C25-3AA9-3A4E-B132-B7D985CE6824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New activity in the catchment</a:t>
          </a:r>
        </a:p>
      </dgm:t>
    </dgm:pt>
    <dgm:pt modelId="{CF381FF4-835B-B044-86EA-1EF5A392D5DD}" type="parTrans" cxnId="{EC178083-A2B9-134C-96F5-5A48FD27AECA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75EC2AA8-F2A3-4940-A5FD-E158FEDF431E}" type="sibTrans" cxnId="{EC178083-A2B9-134C-96F5-5A48FD27AECA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14C27861-AD65-45B2-A101-918331A05A33}" type="pres">
      <dgm:prSet presAssocID="{63C16AF0-C35D-4BED-AF33-E4FE913F7B2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DA52161-0BA5-437B-A1C5-90E1920E6AC8}" type="pres">
      <dgm:prSet presAssocID="{4C42497A-2BF4-43C0-8174-FBD3047D949F}" presName="centerShape" presStyleLbl="node0" presStyleIdx="0" presStyleCnt="1"/>
      <dgm:spPr/>
    </dgm:pt>
    <dgm:pt modelId="{4A35E35D-9464-E944-B808-E2C8C183EF4B}" type="pres">
      <dgm:prSet presAssocID="{EC1E48B7-E713-EF46-AAAF-FB25EA56CCA9}" presName="parTrans" presStyleLbl="bgSibTrans2D1" presStyleIdx="0" presStyleCnt="6"/>
      <dgm:spPr/>
    </dgm:pt>
    <dgm:pt modelId="{2154C144-173D-1B4C-A579-1539D356EBB8}" type="pres">
      <dgm:prSet presAssocID="{B508ED06-75FF-944C-BC60-54ECF8905068}" presName="node" presStyleLbl="node1" presStyleIdx="0" presStyleCnt="6" custScaleX="119103">
        <dgm:presLayoutVars>
          <dgm:bulletEnabled val="1"/>
        </dgm:presLayoutVars>
      </dgm:prSet>
      <dgm:spPr/>
    </dgm:pt>
    <dgm:pt modelId="{7935B6DF-7B88-2B49-AA98-314CC5C28D1C}" type="pres">
      <dgm:prSet presAssocID="{CF381FF4-835B-B044-86EA-1EF5A392D5DD}" presName="parTrans" presStyleLbl="bgSibTrans2D1" presStyleIdx="1" presStyleCnt="6"/>
      <dgm:spPr/>
    </dgm:pt>
    <dgm:pt modelId="{FDC4F44E-84B6-F041-87A3-F6A2F533A855}" type="pres">
      <dgm:prSet presAssocID="{80EF1C25-3AA9-3A4E-B132-B7D985CE6824}" presName="node" presStyleLbl="node1" presStyleIdx="1" presStyleCnt="6" custScaleX="119103">
        <dgm:presLayoutVars>
          <dgm:bulletEnabled val="1"/>
        </dgm:presLayoutVars>
      </dgm:prSet>
      <dgm:spPr/>
    </dgm:pt>
    <dgm:pt modelId="{28309D44-9310-5D45-A87B-5E3E3BDA30CD}" type="pres">
      <dgm:prSet presAssocID="{31C9F897-250F-044E-A859-4F66503F8D57}" presName="parTrans" presStyleLbl="bgSibTrans2D1" presStyleIdx="2" presStyleCnt="6"/>
      <dgm:spPr/>
    </dgm:pt>
    <dgm:pt modelId="{9D5F14AA-B463-0743-9FDA-30D456C7F9CF}" type="pres">
      <dgm:prSet presAssocID="{FF1B0B0E-8B1E-2D42-B80F-F9976535D0B8}" presName="node" presStyleLbl="node1" presStyleIdx="2" presStyleCnt="6" custScaleX="119103">
        <dgm:presLayoutVars>
          <dgm:bulletEnabled val="1"/>
        </dgm:presLayoutVars>
      </dgm:prSet>
      <dgm:spPr/>
    </dgm:pt>
    <dgm:pt modelId="{9E027E6C-ED76-BD41-99B2-1EE5B923D775}" type="pres">
      <dgm:prSet presAssocID="{66316E66-7A1F-B04B-BEC2-E69487A026F8}" presName="parTrans" presStyleLbl="bgSibTrans2D1" presStyleIdx="3" presStyleCnt="6"/>
      <dgm:spPr/>
    </dgm:pt>
    <dgm:pt modelId="{DBDDE8D2-D606-6647-8E87-3F06ABF1D6FB}" type="pres">
      <dgm:prSet presAssocID="{C5C0C179-0C63-2E4E-975D-9C7B65BF40BB}" presName="node" presStyleLbl="node1" presStyleIdx="3" presStyleCnt="6" custScaleX="119103">
        <dgm:presLayoutVars>
          <dgm:bulletEnabled val="1"/>
        </dgm:presLayoutVars>
      </dgm:prSet>
      <dgm:spPr/>
    </dgm:pt>
    <dgm:pt modelId="{CF49F73B-E456-7344-8476-9BE8EF994AEE}" type="pres">
      <dgm:prSet presAssocID="{2FDD7C0A-06FE-5747-9358-F6CD23350F05}" presName="parTrans" presStyleLbl="bgSibTrans2D1" presStyleIdx="4" presStyleCnt="6"/>
      <dgm:spPr/>
    </dgm:pt>
    <dgm:pt modelId="{4F4D4423-0EDE-5541-A53A-DD17DE2D84D1}" type="pres">
      <dgm:prSet presAssocID="{1B6D291A-374C-F343-9C91-0817C6830B24}" presName="node" presStyleLbl="node1" presStyleIdx="4" presStyleCnt="6" custScaleX="119103">
        <dgm:presLayoutVars>
          <dgm:bulletEnabled val="1"/>
        </dgm:presLayoutVars>
      </dgm:prSet>
      <dgm:spPr/>
    </dgm:pt>
    <dgm:pt modelId="{3A7B941E-4757-2A43-9CDD-D8C26553E8E4}" type="pres">
      <dgm:prSet presAssocID="{13540B6C-F32D-E147-85AE-B5D3C1FAAF82}" presName="parTrans" presStyleLbl="bgSibTrans2D1" presStyleIdx="5" presStyleCnt="6"/>
      <dgm:spPr/>
    </dgm:pt>
    <dgm:pt modelId="{2748177F-C64B-3A45-93B3-FE02476DEFA7}" type="pres">
      <dgm:prSet presAssocID="{30404867-8FAE-AC42-A57F-B81930D3C4BC}" presName="node" presStyleLbl="node1" presStyleIdx="5" presStyleCnt="6" custScaleX="119103">
        <dgm:presLayoutVars>
          <dgm:bulletEnabled val="1"/>
        </dgm:presLayoutVars>
      </dgm:prSet>
      <dgm:spPr/>
    </dgm:pt>
  </dgm:ptLst>
  <dgm:cxnLst>
    <dgm:cxn modelId="{A4AB2F02-EF13-4D4F-ACC3-E9569314F0F5}" srcId="{63C16AF0-C35D-4BED-AF33-E4FE913F7B2E}" destId="{4C42497A-2BF4-43C0-8174-FBD3047D949F}" srcOrd="0" destOrd="0" parTransId="{0032C812-7F0C-462F-A5A6-D1E0AA0F0B43}" sibTransId="{3EFC8225-F656-4317-B57B-53C7E035845A}"/>
    <dgm:cxn modelId="{FF004C02-DF4A-D846-8914-6F7382A5E988}" type="presOf" srcId="{4C42497A-2BF4-43C0-8174-FBD3047D949F}" destId="{2DA52161-0BA5-437B-A1C5-90E1920E6AC8}" srcOrd="0" destOrd="0" presId="urn:microsoft.com/office/officeart/2005/8/layout/radial4"/>
    <dgm:cxn modelId="{258E3404-F094-474B-BF1E-EECAE436776A}" srcId="{4C42497A-2BF4-43C0-8174-FBD3047D949F}" destId="{1B6D291A-374C-F343-9C91-0817C6830B24}" srcOrd="4" destOrd="0" parTransId="{2FDD7C0A-06FE-5747-9358-F6CD23350F05}" sibTransId="{F89BC02D-7BE0-B44B-B620-428648C56A67}"/>
    <dgm:cxn modelId="{3C38920F-940B-9747-BEE1-AC1A43F4A28C}" type="presOf" srcId="{C5C0C179-0C63-2E4E-975D-9C7B65BF40BB}" destId="{DBDDE8D2-D606-6647-8E87-3F06ABF1D6FB}" srcOrd="0" destOrd="0" presId="urn:microsoft.com/office/officeart/2005/8/layout/radial4"/>
    <dgm:cxn modelId="{1678D617-321A-2046-9B2E-DAB15577738B}" type="presOf" srcId="{31C9F897-250F-044E-A859-4F66503F8D57}" destId="{28309D44-9310-5D45-A87B-5E3E3BDA30CD}" srcOrd="0" destOrd="0" presId="urn:microsoft.com/office/officeart/2005/8/layout/radial4"/>
    <dgm:cxn modelId="{5619AE2B-226F-BB45-88B9-60D7985E91BA}" type="presOf" srcId="{63C16AF0-C35D-4BED-AF33-E4FE913F7B2E}" destId="{14C27861-AD65-45B2-A101-918331A05A33}" srcOrd="0" destOrd="0" presId="urn:microsoft.com/office/officeart/2005/8/layout/radial4"/>
    <dgm:cxn modelId="{3B731B36-2218-4B49-AE14-2DD5F089F636}" type="presOf" srcId="{30404867-8FAE-AC42-A57F-B81930D3C4BC}" destId="{2748177F-C64B-3A45-93B3-FE02476DEFA7}" srcOrd="0" destOrd="0" presId="urn:microsoft.com/office/officeart/2005/8/layout/radial4"/>
    <dgm:cxn modelId="{C1390438-D1DB-4C4A-B451-6F779DCC0B5B}" type="presOf" srcId="{80EF1C25-3AA9-3A4E-B132-B7D985CE6824}" destId="{FDC4F44E-84B6-F041-87A3-F6A2F533A855}" srcOrd="0" destOrd="0" presId="urn:microsoft.com/office/officeart/2005/8/layout/radial4"/>
    <dgm:cxn modelId="{259E2375-12F6-AB47-8759-008C33DA70B5}" srcId="{4C42497A-2BF4-43C0-8174-FBD3047D949F}" destId="{B508ED06-75FF-944C-BC60-54ECF8905068}" srcOrd="0" destOrd="0" parTransId="{EC1E48B7-E713-EF46-AAAF-FB25EA56CCA9}" sibTransId="{060845D8-B2ED-BE4A-B0E8-0C4B593A91CA}"/>
    <dgm:cxn modelId="{8F427A76-4182-4A4B-ACC7-98DC8B1854DA}" type="presOf" srcId="{EC1E48B7-E713-EF46-AAAF-FB25EA56CCA9}" destId="{4A35E35D-9464-E944-B808-E2C8C183EF4B}" srcOrd="0" destOrd="0" presId="urn:microsoft.com/office/officeart/2005/8/layout/radial4"/>
    <dgm:cxn modelId="{5B51717A-AACE-B74A-A20D-F9D73F82E306}" type="presOf" srcId="{66316E66-7A1F-B04B-BEC2-E69487A026F8}" destId="{9E027E6C-ED76-BD41-99B2-1EE5B923D775}" srcOrd="0" destOrd="0" presId="urn:microsoft.com/office/officeart/2005/8/layout/radial4"/>
    <dgm:cxn modelId="{EC178083-A2B9-134C-96F5-5A48FD27AECA}" srcId="{4C42497A-2BF4-43C0-8174-FBD3047D949F}" destId="{80EF1C25-3AA9-3A4E-B132-B7D985CE6824}" srcOrd="1" destOrd="0" parTransId="{CF381FF4-835B-B044-86EA-1EF5A392D5DD}" sibTransId="{75EC2AA8-F2A3-4940-A5FD-E158FEDF431E}"/>
    <dgm:cxn modelId="{EB1F1EA4-007B-DB46-BB8D-33567211519B}" srcId="{4C42497A-2BF4-43C0-8174-FBD3047D949F}" destId="{30404867-8FAE-AC42-A57F-B81930D3C4BC}" srcOrd="5" destOrd="0" parTransId="{13540B6C-F32D-E147-85AE-B5D3C1FAAF82}" sibTransId="{6E54796F-2A1E-6D43-856B-9F097927F493}"/>
    <dgm:cxn modelId="{391923AD-5CEC-8645-91FC-AAA7FC322C11}" type="presOf" srcId="{2FDD7C0A-06FE-5747-9358-F6CD23350F05}" destId="{CF49F73B-E456-7344-8476-9BE8EF994AEE}" srcOrd="0" destOrd="0" presId="urn:microsoft.com/office/officeart/2005/8/layout/radial4"/>
    <dgm:cxn modelId="{D923A0AD-9AAF-1940-AE23-A356321F55DC}" type="presOf" srcId="{FF1B0B0E-8B1E-2D42-B80F-F9976535D0B8}" destId="{9D5F14AA-B463-0743-9FDA-30D456C7F9CF}" srcOrd="0" destOrd="0" presId="urn:microsoft.com/office/officeart/2005/8/layout/radial4"/>
    <dgm:cxn modelId="{A84B23C6-0F97-3540-9FD0-E2988F543221}" srcId="{4C42497A-2BF4-43C0-8174-FBD3047D949F}" destId="{FF1B0B0E-8B1E-2D42-B80F-F9976535D0B8}" srcOrd="2" destOrd="0" parTransId="{31C9F897-250F-044E-A859-4F66503F8D57}" sibTransId="{118DF858-27B2-B747-8232-723503B086D1}"/>
    <dgm:cxn modelId="{F66129C6-4499-E646-ABDD-F4249B852528}" srcId="{4C42497A-2BF4-43C0-8174-FBD3047D949F}" destId="{C5C0C179-0C63-2E4E-975D-9C7B65BF40BB}" srcOrd="3" destOrd="0" parTransId="{66316E66-7A1F-B04B-BEC2-E69487A026F8}" sibTransId="{AEE3FA1C-A59A-F641-9874-3EF7E230CDEF}"/>
    <dgm:cxn modelId="{4824A7C8-D311-2A46-8CD4-13C33B442326}" type="presOf" srcId="{1B6D291A-374C-F343-9C91-0817C6830B24}" destId="{4F4D4423-0EDE-5541-A53A-DD17DE2D84D1}" srcOrd="0" destOrd="0" presId="urn:microsoft.com/office/officeart/2005/8/layout/radial4"/>
    <dgm:cxn modelId="{24F277DC-74DC-0646-9C8A-4EB7A2FA4BA9}" type="presOf" srcId="{13540B6C-F32D-E147-85AE-B5D3C1FAAF82}" destId="{3A7B941E-4757-2A43-9CDD-D8C26553E8E4}" srcOrd="0" destOrd="0" presId="urn:microsoft.com/office/officeart/2005/8/layout/radial4"/>
    <dgm:cxn modelId="{982727F1-0E0F-3D41-8213-47D3F2AD3707}" type="presOf" srcId="{CF381FF4-835B-B044-86EA-1EF5A392D5DD}" destId="{7935B6DF-7B88-2B49-AA98-314CC5C28D1C}" srcOrd="0" destOrd="0" presId="urn:microsoft.com/office/officeart/2005/8/layout/radial4"/>
    <dgm:cxn modelId="{C73284FE-B9FC-864E-91DC-47B4E7D39251}" type="presOf" srcId="{B508ED06-75FF-944C-BC60-54ECF8905068}" destId="{2154C144-173D-1B4C-A579-1539D356EBB8}" srcOrd="0" destOrd="0" presId="urn:microsoft.com/office/officeart/2005/8/layout/radial4"/>
    <dgm:cxn modelId="{56E6F574-DE0E-4B4C-BDCD-C38F2ECA5AF3}" type="presParOf" srcId="{14C27861-AD65-45B2-A101-918331A05A33}" destId="{2DA52161-0BA5-437B-A1C5-90E1920E6AC8}" srcOrd="0" destOrd="0" presId="urn:microsoft.com/office/officeart/2005/8/layout/radial4"/>
    <dgm:cxn modelId="{7C8451F4-5931-9D41-87AB-4C5269B46CA8}" type="presParOf" srcId="{14C27861-AD65-45B2-A101-918331A05A33}" destId="{4A35E35D-9464-E944-B808-E2C8C183EF4B}" srcOrd="1" destOrd="0" presId="urn:microsoft.com/office/officeart/2005/8/layout/radial4"/>
    <dgm:cxn modelId="{E66EF53B-8E62-2943-AE4F-042AAE100CF3}" type="presParOf" srcId="{14C27861-AD65-45B2-A101-918331A05A33}" destId="{2154C144-173D-1B4C-A579-1539D356EBB8}" srcOrd="2" destOrd="0" presId="urn:microsoft.com/office/officeart/2005/8/layout/radial4"/>
    <dgm:cxn modelId="{9DE2CC37-BC77-EC4F-A79F-1B268ADDEB4B}" type="presParOf" srcId="{14C27861-AD65-45B2-A101-918331A05A33}" destId="{7935B6DF-7B88-2B49-AA98-314CC5C28D1C}" srcOrd="3" destOrd="0" presId="urn:microsoft.com/office/officeart/2005/8/layout/radial4"/>
    <dgm:cxn modelId="{6A99CB54-3251-BC4C-9684-C477006E6CE1}" type="presParOf" srcId="{14C27861-AD65-45B2-A101-918331A05A33}" destId="{FDC4F44E-84B6-F041-87A3-F6A2F533A855}" srcOrd="4" destOrd="0" presId="urn:microsoft.com/office/officeart/2005/8/layout/radial4"/>
    <dgm:cxn modelId="{4768E137-E73F-514B-9B42-9BEB8041AF5C}" type="presParOf" srcId="{14C27861-AD65-45B2-A101-918331A05A33}" destId="{28309D44-9310-5D45-A87B-5E3E3BDA30CD}" srcOrd="5" destOrd="0" presId="urn:microsoft.com/office/officeart/2005/8/layout/radial4"/>
    <dgm:cxn modelId="{D45633A8-8147-CE46-8876-1974EEF1A24B}" type="presParOf" srcId="{14C27861-AD65-45B2-A101-918331A05A33}" destId="{9D5F14AA-B463-0743-9FDA-30D456C7F9CF}" srcOrd="6" destOrd="0" presId="urn:microsoft.com/office/officeart/2005/8/layout/radial4"/>
    <dgm:cxn modelId="{B0DE02E5-649C-EC46-8A0F-ED4A316A0D90}" type="presParOf" srcId="{14C27861-AD65-45B2-A101-918331A05A33}" destId="{9E027E6C-ED76-BD41-99B2-1EE5B923D775}" srcOrd="7" destOrd="0" presId="urn:microsoft.com/office/officeart/2005/8/layout/radial4"/>
    <dgm:cxn modelId="{F9815990-DEB7-3840-840D-24472FDCAA77}" type="presParOf" srcId="{14C27861-AD65-45B2-A101-918331A05A33}" destId="{DBDDE8D2-D606-6647-8E87-3F06ABF1D6FB}" srcOrd="8" destOrd="0" presId="urn:microsoft.com/office/officeart/2005/8/layout/radial4"/>
    <dgm:cxn modelId="{BB7B2AAD-DFD1-1F4F-A88E-F12B9862E993}" type="presParOf" srcId="{14C27861-AD65-45B2-A101-918331A05A33}" destId="{CF49F73B-E456-7344-8476-9BE8EF994AEE}" srcOrd="9" destOrd="0" presId="urn:microsoft.com/office/officeart/2005/8/layout/radial4"/>
    <dgm:cxn modelId="{A6C55B11-DE36-AC44-A041-6259BA2FD0E4}" type="presParOf" srcId="{14C27861-AD65-45B2-A101-918331A05A33}" destId="{4F4D4423-0EDE-5541-A53A-DD17DE2D84D1}" srcOrd="10" destOrd="0" presId="urn:microsoft.com/office/officeart/2005/8/layout/radial4"/>
    <dgm:cxn modelId="{3D0E9016-0030-7441-9358-3889178ABD02}" type="presParOf" srcId="{14C27861-AD65-45B2-A101-918331A05A33}" destId="{3A7B941E-4757-2A43-9CDD-D8C26553E8E4}" srcOrd="11" destOrd="0" presId="urn:microsoft.com/office/officeart/2005/8/layout/radial4"/>
    <dgm:cxn modelId="{E3774E21-C8BA-F54B-9C63-5F8D4C995A13}" type="presParOf" srcId="{14C27861-AD65-45B2-A101-918331A05A33}" destId="{2748177F-C64B-3A45-93B3-FE02476DEFA7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C16AF0-C35D-4BED-AF33-E4FE913F7B2E}" type="doc">
      <dgm:prSet loTypeId="urn:microsoft.com/office/officeart/2005/8/layout/radial4" loCatId="relationship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4C42497A-2BF4-43C0-8174-FBD3047D949F}">
      <dgm:prSet phldrT="[Text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ED766"/>
            </a:gs>
          </a:gsLst>
        </a:gradFill>
        <a:ln>
          <a:solidFill>
            <a:srgbClr val="FED766"/>
          </a:solidFill>
        </a:ln>
      </dgm:spPr>
      <dgm:t>
        <a:bodyPr/>
        <a:lstStyle/>
        <a:p>
          <a:r>
            <a:rPr lang="en-GB" sz="2400" b="1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Revise WSP </a:t>
          </a:r>
        </a:p>
      </dgm:t>
    </dgm:pt>
    <dgm:pt modelId="{0032C812-7F0C-462F-A5A6-D1E0AA0F0B43}" type="parTrans" cxnId="{A4AB2F02-EF13-4D4F-ACC3-E9569314F0F5}">
      <dgm:prSet/>
      <dgm:spPr/>
      <dgm:t>
        <a:bodyPr/>
        <a:lstStyle/>
        <a:p>
          <a:endParaRPr lang="en-GB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3EFC8225-F656-4317-B57B-53C7E035845A}" type="sibTrans" cxnId="{A4AB2F02-EF13-4D4F-ACC3-E9569314F0F5}">
      <dgm:prSet/>
      <dgm:spPr/>
      <dgm:t>
        <a:bodyPr/>
        <a:lstStyle/>
        <a:p>
          <a:endParaRPr lang="en-GB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FF1B0B0E-8B1E-2D42-B80F-F9976535D0B8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New treatment infrastructure</a:t>
          </a:r>
        </a:p>
      </dgm:t>
    </dgm:pt>
    <dgm:pt modelId="{31C9F897-250F-044E-A859-4F66503F8D57}" type="parTrans" cxnId="{A84B23C6-0F97-3540-9FD0-E2988F543221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118DF858-27B2-B747-8232-723503B086D1}" type="sibTrans" cxnId="{A84B23C6-0F97-3540-9FD0-E2988F543221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30404867-8FAE-AC42-A57F-B81930D3C4BC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Improvement</a:t>
          </a:r>
          <a:r>
            <a:rPr lang="en-GB" sz="1600" b="1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plan</a:t>
          </a:r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implemented</a:t>
          </a:r>
        </a:p>
      </dgm:t>
    </dgm:pt>
    <dgm:pt modelId="{13540B6C-F32D-E147-85AE-B5D3C1FAAF82}" type="parTrans" cxnId="{EB1F1EA4-007B-DB46-BB8D-33567211519B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6E54796F-2A1E-6D43-856B-9F097927F493}" type="sibTrans" cxnId="{EB1F1EA4-007B-DB46-BB8D-33567211519B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charset="0"/>
            <a:ea typeface="Arial" charset="0"/>
            <a:cs typeface="Arial" charset="0"/>
          </a:endParaRPr>
        </a:p>
      </dgm:t>
    </dgm:pt>
    <dgm:pt modelId="{B508ED06-75FF-944C-BC60-54ECF8905068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WSP team changes</a:t>
          </a:r>
        </a:p>
      </dgm:t>
    </dgm:pt>
    <dgm:pt modelId="{EC1E48B7-E713-EF46-AAAF-FB25EA56CCA9}" type="parTrans" cxnId="{259E2375-12F6-AB47-8759-008C33DA70B5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060845D8-B2ED-BE4A-B0E8-0C4B593A91CA}" type="sibTrans" cxnId="{259E2375-12F6-AB47-8759-008C33DA70B5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1B6D291A-374C-F343-9C91-0817C6830B24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SOPs</a:t>
          </a:r>
          <a:r>
            <a:rPr lang="en-GB" sz="1600" b="1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added and/or updated</a:t>
          </a:r>
          <a:endParaRPr lang="en-GB" sz="1600" b="1">
            <a:solidFill>
              <a:schemeClr val="bg2">
                <a:lumMod val="25000"/>
              </a:schemeClr>
            </a:solidFill>
            <a:latin typeface="Arial" charset="0"/>
            <a:ea typeface="Arial" charset="0"/>
            <a:cs typeface="Arial" charset="0"/>
          </a:endParaRPr>
        </a:p>
      </dgm:t>
    </dgm:pt>
    <dgm:pt modelId="{2FDD7C0A-06FE-5747-9358-F6CD23350F05}" type="parTrans" cxnId="{258E3404-F094-474B-BF1E-EECAE436776A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F89BC02D-7BE0-B44B-B620-428648C56A67}" type="sibTrans" cxnId="{258E3404-F094-474B-BF1E-EECAE436776A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C5C0C179-0C63-2E4E-975D-9C7B65BF40BB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Operator training program</a:t>
          </a:r>
          <a:r>
            <a:rPr lang="en-GB" sz="1600" b="1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changes</a:t>
          </a:r>
          <a:endParaRPr lang="en-GB" sz="1600" b="1">
            <a:solidFill>
              <a:schemeClr val="bg2">
                <a:lumMod val="25000"/>
              </a:schemeClr>
            </a:solidFill>
            <a:latin typeface="Arial" charset="0"/>
            <a:ea typeface="Arial" charset="0"/>
            <a:cs typeface="Arial" charset="0"/>
          </a:endParaRPr>
        </a:p>
      </dgm:t>
    </dgm:pt>
    <dgm:pt modelId="{66316E66-7A1F-B04B-BEC2-E69487A026F8}" type="parTrans" cxnId="{F66129C6-4499-E646-ABDD-F4249B852528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AEE3FA1C-A59A-F641-9874-3EF7E230CDEF}" type="sibTrans" cxnId="{F66129C6-4499-E646-ABDD-F4249B852528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80EF1C25-3AA9-3A4E-B132-B7D985CE6824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r>
            <a:rPr lang="en-GB" sz="1600" b="1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New activity in the catchment</a:t>
          </a:r>
        </a:p>
      </dgm:t>
    </dgm:pt>
    <dgm:pt modelId="{CF381FF4-835B-B044-86EA-1EF5A392D5DD}" type="parTrans" cxnId="{EC178083-A2B9-134C-96F5-5A48FD27AECA}">
      <dgm:prSet/>
      <dgm:spPr>
        <a:gradFill rotWithShape="0">
          <a:gsLst>
            <a:gs pos="0">
              <a:srgbClr val="009FB7"/>
            </a:gs>
            <a:gs pos="100000">
              <a:srgbClr val="086788"/>
            </a:gs>
          </a:gsLst>
        </a:gradFill>
      </dgm:spPr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75EC2AA8-F2A3-4940-A5FD-E158FEDF431E}" type="sibTrans" cxnId="{EC178083-A2B9-134C-96F5-5A48FD27AECA}">
      <dgm:prSet/>
      <dgm:spPr/>
      <dgm:t>
        <a:bodyPr/>
        <a:lstStyle/>
        <a:p>
          <a:endParaRPr lang="en-US" sz="1600" b="1">
            <a:latin typeface="Arial" charset="0"/>
            <a:ea typeface="Arial" charset="0"/>
            <a:cs typeface="Arial" charset="0"/>
          </a:endParaRPr>
        </a:p>
      </dgm:t>
    </dgm:pt>
    <dgm:pt modelId="{14C27861-AD65-45B2-A101-918331A05A33}" type="pres">
      <dgm:prSet presAssocID="{63C16AF0-C35D-4BED-AF33-E4FE913F7B2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DA52161-0BA5-437B-A1C5-90E1920E6AC8}" type="pres">
      <dgm:prSet presAssocID="{4C42497A-2BF4-43C0-8174-FBD3047D949F}" presName="centerShape" presStyleLbl="node0" presStyleIdx="0" presStyleCnt="1"/>
      <dgm:spPr/>
    </dgm:pt>
    <dgm:pt modelId="{4A35E35D-9464-E944-B808-E2C8C183EF4B}" type="pres">
      <dgm:prSet presAssocID="{EC1E48B7-E713-EF46-AAAF-FB25EA56CCA9}" presName="parTrans" presStyleLbl="bgSibTrans2D1" presStyleIdx="0" presStyleCnt="6"/>
      <dgm:spPr/>
    </dgm:pt>
    <dgm:pt modelId="{2154C144-173D-1B4C-A579-1539D356EBB8}" type="pres">
      <dgm:prSet presAssocID="{B508ED06-75FF-944C-BC60-54ECF8905068}" presName="node" presStyleLbl="node1" presStyleIdx="0" presStyleCnt="6" custScaleX="119103">
        <dgm:presLayoutVars>
          <dgm:bulletEnabled val="1"/>
        </dgm:presLayoutVars>
      </dgm:prSet>
      <dgm:spPr/>
    </dgm:pt>
    <dgm:pt modelId="{7935B6DF-7B88-2B49-AA98-314CC5C28D1C}" type="pres">
      <dgm:prSet presAssocID="{CF381FF4-835B-B044-86EA-1EF5A392D5DD}" presName="parTrans" presStyleLbl="bgSibTrans2D1" presStyleIdx="1" presStyleCnt="6"/>
      <dgm:spPr/>
    </dgm:pt>
    <dgm:pt modelId="{FDC4F44E-84B6-F041-87A3-F6A2F533A855}" type="pres">
      <dgm:prSet presAssocID="{80EF1C25-3AA9-3A4E-B132-B7D985CE6824}" presName="node" presStyleLbl="node1" presStyleIdx="1" presStyleCnt="6" custScaleX="119103">
        <dgm:presLayoutVars>
          <dgm:bulletEnabled val="1"/>
        </dgm:presLayoutVars>
      </dgm:prSet>
      <dgm:spPr/>
    </dgm:pt>
    <dgm:pt modelId="{28309D44-9310-5D45-A87B-5E3E3BDA30CD}" type="pres">
      <dgm:prSet presAssocID="{31C9F897-250F-044E-A859-4F66503F8D57}" presName="parTrans" presStyleLbl="bgSibTrans2D1" presStyleIdx="2" presStyleCnt="6"/>
      <dgm:spPr/>
    </dgm:pt>
    <dgm:pt modelId="{9D5F14AA-B463-0743-9FDA-30D456C7F9CF}" type="pres">
      <dgm:prSet presAssocID="{FF1B0B0E-8B1E-2D42-B80F-F9976535D0B8}" presName="node" presStyleLbl="node1" presStyleIdx="2" presStyleCnt="6" custScaleX="119103">
        <dgm:presLayoutVars>
          <dgm:bulletEnabled val="1"/>
        </dgm:presLayoutVars>
      </dgm:prSet>
      <dgm:spPr/>
    </dgm:pt>
    <dgm:pt modelId="{9E027E6C-ED76-BD41-99B2-1EE5B923D775}" type="pres">
      <dgm:prSet presAssocID="{66316E66-7A1F-B04B-BEC2-E69487A026F8}" presName="parTrans" presStyleLbl="bgSibTrans2D1" presStyleIdx="3" presStyleCnt="6"/>
      <dgm:spPr/>
    </dgm:pt>
    <dgm:pt modelId="{DBDDE8D2-D606-6647-8E87-3F06ABF1D6FB}" type="pres">
      <dgm:prSet presAssocID="{C5C0C179-0C63-2E4E-975D-9C7B65BF40BB}" presName="node" presStyleLbl="node1" presStyleIdx="3" presStyleCnt="6" custScaleX="119103">
        <dgm:presLayoutVars>
          <dgm:bulletEnabled val="1"/>
        </dgm:presLayoutVars>
      </dgm:prSet>
      <dgm:spPr/>
    </dgm:pt>
    <dgm:pt modelId="{CF49F73B-E456-7344-8476-9BE8EF994AEE}" type="pres">
      <dgm:prSet presAssocID="{2FDD7C0A-06FE-5747-9358-F6CD23350F05}" presName="parTrans" presStyleLbl="bgSibTrans2D1" presStyleIdx="4" presStyleCnt="6"/>
      <dgm:spPr/>
    </dgm:pt>
    <dgm:pt modelId="{4F4D4423-0EDE-5541-A53A-DD17DE2D84D1}" type="pres">
      <dgm:prSet presAssocID="{1B6D291A-374C-F343-9C91-0817C6830B24}" presName="node" presStyleLbl="node1" presStyleIdx="4" presStyleCnt="6" custScaleX="119103">
        <dgm:presLayoutVars>
          <dgm:bulletEnabled val="1"/>
        </dgm:presLayoutVars>
      </dgm:prSet>
      <dgm:spPr/>
    </dgm:pt>
    <dgm:pt modelId="{3A7B941E-4757-2A43-9CDD-D8C26553E8E4}" type="pres">
      <dgm:prSet presAssocID="{13540B6C-F32D-E147-85AE-B5D3C1FAAF82}" presName="parTrans" presStyleLbl="bgSibTrans2D1" presStyleIdx="5" presStyleCnt="6"/>
      <dgm:spPr/>
    </dgm:pt>
    <dgm:pt modelId="{2748177F-C64B-3A45-93B3-FE02476DEFA7}" type="pres">
      <dgm:prSet presAssocID="{30404867-8FAE-AC42-A57F-B81930D3C4BC}" presName="node" presStyleLbl="node1" presStyleIdx="5" presStyleCnt="6" custScaleX="119103">
        <dgm:presLayoutVars>
          <dgm:bulletEnabled val="1"/>
        </dgm:presLayoutVars>
      </dgm:prSet>
      <dgm:spPr/>
    </dgm:pt>
  </dgm:ptLst>
  <dgm:cxnLst>
    <dgm:cxn modelId="{A4AB2F02-EF13-4D4F-ACC3-E9569314F0F5}" srcId="{63C16AF0-C35D-4BED-AF33-E4FE913F7B2E}" destId="{4C42497A-2BF4-43C0-8174-FBD3047D949F}" srcOrd="0" destOrd="0" parTransId="{0032C812-7F0C-462F-A5A6-D1E0AA0F0B43}" sibTransId="{3EFC8225-F656-4317-B57B-53C7E035845A}"/>
    <dgm:cxn modelId="{FF004C02-DF4A-D846-8914-6F7382A5E988}" type="presOf" srcId="{4C42497A-2BF4-43C0-8174-FBD3047D949F}" destId="{2DA52161-0BA5-437B-A1C5-90E1920E6AC8}" srcOrd="0" destOrd="0" presId="urn:microsoft.com/office/officeart/2005/8/layout/radial4"/>
    <dgm:cxn modelId="{258E3404-F094-474B-BF1E-EECAE436776A}" srcId="{4C42497A-2BF4-43C0-8174-FBD3047D949F}" destId="{1B6D291A-374C-F343-9C91-0817C6830B24}" srcOrd="4" destOrd="0" parTransId="{2FDD7C0A-06FE-5747-9358-F6CD23350F05}" sibTransId="{F89BC02D-7BE0-B44B-B620-428648C56A67}"/>
    <dgm:cxn modelId="{3C38920F-940B-9747-BEE1-AC1A43F4A28C}" type="presOf" srcId="{C5C0C179-0C63-2E4E-975D-9C7B65BF40BB}" destId="{DBDDE8D2-D606-6647-8E87-3F06ABF1D6FB}" srcOrd="0" destOrd="0" presId="urn:microsoft.com/office/officeart/2005/8/layout/radial4"/>
    <dgm:cxn modelId="{1678D617-321A-2046-9B2E-DAB15577738B}" type="presOf" srcId="{31C9F897-250F-044E-A859-4F66503F8D57}" destId="{28309D44-9310-5D45-A87B-5E3E3BDA30CD}" srcOrd="0" destOrd="0" presId="urn:microsoft.com/office/officeart/2005/8/layout/radial4"/>
    <dgm:cxn modelId="{5619AE2B-226F-BB45-88B9-60D7985E91BA}" type="presOf" srcId="{63C16AF0-C35D-4BED-AF33-E4FE913F7B2E}" destId="{14C27861-AD65-45B2-A101-918331A05A33}" srcOrd="0" destOrd="0" presId="urn:microsoft.com/office/officeart/2005/8/layout/radial4"/>
    <dgm:cxn modelId="{3B731B36-2218-4B49-AE14-2DD5F089F636}" type="presOf" srcId="{30404867-8FAE-AC42-A57F-B81930D3C4BC}" destId="{2748177F-C64B-3A45-93B3-FE02476DEFA7}" srcOrd="0" destOrd="0" presId="urn:microsoft.com/office/officeart/2005/8/layout/radial4"/>
    <dgm:cxn modelId="{C1390438-D1DB-4C4A-B451-6F779DCC0B5B}" type="presOf" srcId="{80EF1C25-3AA9-3A4E-B132-B7D985CE6824}" destId="{FDC4F44E-84B6-F041-87A3-F6A2F533A855}" srcOrd="0" destOrd="0" presId="urn:microsoft.com/office/officeart/2005/8/layout/radial4"/>
    <dgm:cxn modelId="{259E2375-12F6-AB47-8759-008C33DA70B5}" srcId="{4C42497A-2BF4-43C0-8174-FBD3047D949F}" destId="{B508ED06-75FF-944C-BC60-54ECF8905068}" srcOrd="0" destOrd="0" parTransId="{EC1E48B7-E713-EF46-AAAF-FB25EA56CCA9}" sibTransId="{060845D8-B2ED-BE4A-B0E8-0C4B593A91CA}"/>
    <dgm:cxn modelId="{8F427A76-4182-4A4B-ACC7-98DC8B1854DA}" type="presOf" srcId="{EC1E48B7-E713-EF46-AAAF-FB25EA56CCA9}" destId="{4A35E35D-9464-E944-B808-E2C8C183EF4B}" srcOrd="0" destOrd="0" presId="urn:microsoft.com/office/officeart/2005/8/layout/radial4"/>
    <dgm:cxn modelId="{5B51717A-AACE-B74A-A20D-F9D73F82E306}" type="presOf" srcId="{66316E66-7A1F-B04B-BEC2-E69487A026F8}" destId="{9E027E6C-ED76-BD41-99B2-1EE5B923D775}" srcOrd="0" destOrd="0" presId="urn:microsoft.com/office/officeart/2005/8/layout/radial4"/>
    <dgm:cxn modelId="{EC178083-A2B9-134C-96F5-5A48FD27AECA}" srcId="{4C42497A-2BF4-43C0-8174-FBD3047D949F}" destId="{80EF1C25-3AA9-3A4E-B132-B7D985CE6824}" srcOrd="1" destOrd="0" parTransId="{CF381FF4-835B-B044-86EA-1EF5A392D5DD}" sibTransId="{75EC2AA8-F2A3-4940-A5FD-E158FEDF431E}"/>
    <dgm:cxn modelId="{EB1F1EA4-007B-DB46-BB8D-33567211519B}" srcId="{4C42497A-2BF4-43C0-8174-FBD3047D949F}" destId="{30404867-8FAE-AC42-A57F-B81930D3C4BC}" srcOrd="5" destOrd="0" parTransId="{13540B6C-F32D-E147-85AE-B5D3C1FAAF82}" sibTransId="{6E54796F-2A1E-6D43-856B-9F097927F493}"/>
    <dgm:cxn modelId="{391923AD-5CEC-8645-91FC-AAA7FC322C11}" type="presOf" srcId="{2FDD7C0A-06FE-5747-9358-F6CD23350F05}" destId="{CF49F73B-E456-7344-8476-9BE8EF994AEE}" srcOrd="0" destOrd="0" presId="urn:microsoft.com/office/officeart/2005/8/layout/radial4"/>
    <dgm:cxn modelId="{D923A0AD-9AAF-1940-AE23-A356321F55DC}" type="presOf" srcId="{FF1B0B0E-8B1E-2D42-B80F-F9976535D0B8}" destId="{9D5F14AA-B463-0743-9FDA-30D456C7F9CF}" srcOrd="0" destOrd="0" presId="urn:microsoft.com/office/officeart/2005/8/layout/radial4"/>
    <dgm:cxn modelId="{A84B23C6-0F97-3540-9FD0-E2988F543221}" srcId="{4C42497A-2BF4-43C0-8174-FBD3047D949F}" destId="{FF1B0B0E-8B1E-2D42-B80F-F9976535D0B8}" srcOrd="2" destOrd="0" parTransId="{31C9F897-250F-044E-A859-4F66503F8D57}" sibTransId="{118DF858-27B2-B747-8232-723503B086D1}"/>
    <dgm:cxn modelId="{F66129C6-4499-E646-ABDD-F4249B852528}" srcId="{4C42497A-2BF4-43C0-8174-FBD3047D949F}" destId="{C5C0C179-0C63-2E4E-975D-9C7B65BF40BB}" srcOrd="3" destOrd="0" parTransId="{66316E66-7A1F-B04B-BEC2-E69487A026F8}" sibTransId="{AEE3FA1C-A59A-F641-9874-3EF7E230CDEF}"/>
    <dgm:cxn modelId="{4824A7C8-D311-2A46-8CD4-13C33B442326}" type="presOf" srcId="{1B6D291A-374C-F343-9C91-0817C6830B24}" destId="{4F4D4423-0EDE-5541-A53A-DD17DE2D84D1}" srcOrd="0" destOrd="0" presId="urn:microsoft.com/office/officeart/2005/8/layout/radial4"/>
    <dgm:cxn modelId="{24F277DC-74DC-0646-9C8A-4EB7A2FA4BA9}" type="presOf" srcId="{13540B6C-F32D-E147-85AE-B5D3C1FAAF82}" destId="{3A7B941E-4757-2A43-9CDD-D8C26553E8E4}" srcOrd="0" destOrd="0" presId="urn:microsoft.com/office/officeart/2005/8/layout/radial4"/>
    <dgm:cxn modelId="{982727F1-0E0F-3D41-8213-47D3F2AD3707}" type="presOf" srcId="{CF381FF4-835B-B044-86EA-1EF5A392D5DD}" destId="{7935B6DF-7B88-2B49-AA98-314CC5C28D1C}" srcOrd="0" destOrd="0" presId="urn:microsoft.com/office/officeart/2005/8/layout/radial4"/>
    <dgm:cxn modelId="{C73284FE-B9FC-864E-91DC-47B4E7D39251}" type="presOf" srcId="{B508ED06-75FF-944C-BC60-54ECF8905068}" destId="{2154C144-173D-1B4C-A579-1539D356EBB8}" srcOrd="0" destOrd="0" presId="urn:microsoft.com/office/officeart/2005/8/layout/radial4"/>
    <dgm:cxn modelId="{56E6F574-DE0E-4B4C-BDCD-C38F2ECA5AF3}" type="presParOf" srcId="{14C27861-AD65-45B2-A101-918331A05A33}" destId="{2DA52161-0BA5-437B-A1C5-90E1920E6AC8}" srcOrd="0" destOrd="0" presId="urn:microsoft.com/office/officeart/2005/8/layout/radial4"/>
    <dgm:cxn modelId="{7C8451F4-5931-9D41-87AB-4C5269B46CA8}" type="presParOf" srcId="{14C27861-AD65-45B2-A101-918331A05A33}" destId="{4A35E35D-9464-E944-B808-E2C8C183EF4B}" srcOrd="1" destOrd="0" presId="urn:microsoft.com/office/officeart/2005/8/layout/radial4"/>
    <dgm:cxn modelId="{E66EF53B-8E62-2943-AE4F-042AAE100CF3}" type="presParOf" srcId="{14C27861-AD65-45B2-A101-918331A05A33}" destId="{2154C144-173D-1B4C-A579-1539D356EBB8}" srcOrd="2" destOrd="0" presId="urn:microsoft.com/office/officeart/2005/8/layout/radial4"/>
    <dgm:cxn modelId="{9DE2CC37-BC77-EC4F-A79F-1B268ADDEB4B}" type="presParOf" srcId="{14C27861-AD65-45B2-A101-918331A05A33}" destId="{7935B6DF-7B88-2B49-AA98-314CC5C28D1C}" srcOrd="3" destOrd="0" presId="urn:microsoft.com/office/officeart/2005/8/layout/radial4"/>
    <dgm:cxn modelId="{6A99CB54-3251-BC4C-9684-C477006E6CE1}" type="presParOf" srcId="{14C27861-AD65-45B2-A101-918331A05A33}" destId="{FDC4F44E-84B6-F041-87A3-F6A2F533A855}" srcOrd="4" destOrd="0" presId="urn:microsoft.com/office/officeart/2005/8/layout/radial4"/>
    <dgm:cxn modelId="{4768E137-E73F-514B-9B42-9BEB8041AF5C}" type="presParOf" srcId="{14C27861-AD65-45B2-A101-918331A05A33}" destId="{28309D44-9310-5D45-A87B-5E3E3BDA30CD}" srcOrd="5" destOrd="0" presId="urn:microsoft.com/office/officeart/2005/8/layout/radial4"/>
    <dgm:cxn modelId="{D45633A8-8147-CE46-8876-1974EEF1A24B}" type="presParOf" srcId="{14C27861-AD65-45B2-A101-918331A05A33}" destId="{9D5F14AA-B463-0743-9FDA-30D456C7F9CF}" srcOrd="6" destOrd="0" presId="urn:microsoft.com/office/officeart/2005/8/layout/radial4"/>
    <dgm:cxn modelId="{B0DE02E5-649C-EC46-8A0F-ED4A316A0D90}" type="presParOf" srcId="{14C27861-AD65-45B2-A101-918331A05A33}" destId="{9E027E6C-ED76-BD41-99B2-1EE5B923D775}" srcOrd="7" destOrd="0" presId="urn:microsoft.com/office/officeart/2005/8/layout/radial4"/>
    <dgm:cxn modelId="{F9815990-DEB7-3840-840D-24472FDCAA77}" type="presParOf" srcId="{14C27861-AD65-45B2-A101-918331A05A33}" destId="{DBDDE8D2-D606-6647-8E87-3F06ABF1D6FB}" srcOrd="8" destOrd="0" presId="urn:microsoft.com/office/officeart/2005/8/layout/radial4"/>
    <dgm:cxn modelId="{BB7B2AAD-DFD1-1F4F-A88E-F12B9862E993}" type="presParOf" srcId="{14C27861-AD65-45B2-A101-918331A05A33}" destId="{CF49F73B-E456-7344-8476-9BE8EF994AEE}" srcOrd="9" destOrd="0" presId="urn:microsoft.com/office/officeart/2005/8/layout/radial4"/>
    <dgm:cxn modelId="{A6C55B11-DE36-AC44-A041-6259BA2FD0E4}" type="presParOf" srcId="{14C27861-AD65-45B2-A101-918331A05A33}" destId="{4F4D4423-0EDE-5541-A53A-DD17DE2D84D1}" srcOrd="10" destOrd="0" presId="urn:microsoft.com/office/officeart/2005/8/layout/radial4"/>
    <dgm:cxn modelId="{3D0E9016-0030-7441-9358-3889178ABD02}" type="presParOf" srcId="{14C27861-AD65-45B2-A101-918331A05A33}" destId="{3A7B941E-4757-2A43-9CDD-D8C26553E8E4}" srcOrd="11" destOrd="0" presId="urn:microsoft.com/office/officeart/2005/8/layout/radial4"/>
    <dgm:cxn modelId="{E3774E21-C8BA-F54B-9C63-5F8D4C995A13}" type="presParOf" srcId="{14C27861-AD65-45B2-A101-918331A05A33}" destId="{2748177F-C64B-3A45-93B3-FE02476DEFA7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52161-0BA5-437B-A1C5-90E1920E6AC8}">
      <dsp:nvSpPr>
        <dsp:cNvPr id="0" name=""/>
        <dsp:cNvSpPr/>
      </dsp:nvSpPr>
      <dsp:spPr>
        <a:xfrm>
          <a:off x="3982235" y="2773205"/>
          <a:ext cx="1917772" cy="19177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32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ED766"/>
            </a:gs>
          </a:gsLst>
          <a:lin ang="5400000" scaled="0"/>
        </a:gradFill>
        <a:ln>
          <a:solidFill>
            <a:srgbClr val="FED7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rgbClr val="086788"/>
              </a:solidFill>
              <a:latin typeface="Arial"/>
              <a:cs typeface="Arial"/>
            </a:rPr>
            <a:t>Safer drinking-water</a:t>
          </a:r>
        </a:p>
      </dsp:txBody>
      <dsp:txXfrm>
        <a:off x="4263086" y="3054056"/>
        <a:ext cx="1356070" cy="1356070"/>
      </dsp:txXfrm>
    </dsp:sp>
    <dsp:sp modelId="{7A30DB67-77CF-41AA-B721-CAD724456A3A}">
      <dsp:nvSpPr>
        <dsp:cNvPr id="0" name=""/>
        <dsp:cNvSpPr/>
      </dsp:nvSpPr>
      <dsp:spPr>
        <a:xfrm rot="10800000">
          <a:off x="1746637" y="3458809"/>
          <a:ext cx="2112640" cy="54656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856076-3EB6-41E8-9396-96FB8FBD8CB7}">
      <dsp:nvSpPr>
        <dsp:cNvPr id="0" name=""/>
        <dsp:cNvSpPr/>
      </dsp:nvSpPr>
      <dsp:spPr>
        <a:xfrm>
          <a:off x="1075416" y="3195115"/>
          <a:ext cx="1342441" cy="1073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086788"/>
              </a:solidFill>
              <a:latin typeface="Arial"/>
              <a:cs typeface="Arial"/>
            </a:rPr>
            <a:t>Consumer education</a:t>
          </a:r>
        </a:p>
      </dsp:txBody>
      <dsp:txXfrm>
        <a:off x="1106871" y="3226570"/>
        <a:ext cx="1279531" cy="1011042"/>
      </dsp:txXfrm>
    </dsp:sp>
    <dsp:sp modelId="{28C1465B-0690-4E35-88B1-3013E1F8F3AB}">
      <dsp:nvSpPr>
        <dsp:cNvPr id="0" name=""/>
        <dsp:cNvSpPr/>
      </dsp:nvSpPr>
      <dsp:spPr>
        <a:xfrm rot="12600000">
          <a:off x="2033097" y="2389726"/>
          <a:ext cx="2112640" cy="54656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C77A83-BA1D-4CC7-AEBF-E71DA8DA9B5F}">
      <dsp:nvSpPr>
        <dsp:cNvPr id="0" name=""/>
        <dsp:cNvSpPr/>
      </dsp:nvSpPr>
      <dsp:spPr>
        <a:xfrm>
          <a:off x="1503396" y="1597873"/>
          <a:ext cx="1342441" cy="1073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086788"/>
              </a:solidFill>
              <a:latin typeface="Arial"/>
              <a:cs typeface="Arial"/>
            </a:rPr>
            <a:t>Quality assurance &amp; control</a:t>
          </a:r>
        </a:p>
      </dsp:txBody>
      <dsp:txXfrm>
        <a:off x="1534851" y="1629328"/>
        <a:ext cx="1279531" cy="1011042"/>
      </dsp:txXfrm>
    </dsp:sp>
    <dsp:sp modelId="{DE7129DE-2055-4E92-BECC-552F27EE46B5}">
      <dsp:nvSpPr>
        <dsp:cNvPr id="0" name=""/>
        <dsp:cNvSpPr/>
      </dsp:nvSpPr>
      <dsp:spPr>
        <a:xfrm rot="14400000">
          <a:off x="2815719" y="1607104"/>
          <a:ext cx="2112640" cy="54656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723324-DB1F-4451-B535-07087553B4B3}">
      <dsp:nvSpPr>
        <dsp:cNvPr id="0" name=""/>
        <dsp:cNvSpPr/>
      </dsp:nvSpPr>
      <dsp:spPr>
        <a:xfrm>
          <a:off x="2672659" y="428610"/>
          <a:ext cx="1342441" cy="1073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086788"/>
              </a:solidFill>
              <a:latin typeface="Arial"/>
              <a:cs typeface="Arial"/>
            </a:rPr>
            <a:t>Creating WSP awareness &amp; buy-in</a:t>
          </a:r>
        </a:p>
      </dsp:txBody>
      <dsp:txXfrm>
        <a:off x="2704114" y="460065"/>
        <a:ext cx="1279531" cy="1011042"/>
      </dsp:txXfrm>
    </dsp:sp>
    <dsp:sp modelId="{1C3F1180-D65A-4DD4-8D6B-C99F28292AE4}">
      <dsp:nvSpPr>
        <dsp:cNvPr id="0" name=""/>
        <dsp:cNvSpPr/>
      </dsp:nvSpPr>
      <dsp:spPr>
        <a:xfrm rot="16200000">
          <a:off x="3884801" y="1320644"/>
          <a:ext cx="2112640" cy="54656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7E139E-DFC7-4CAB-97BE-89BE820F2FA5}">
      <dsp:nvSpPr>
        <dsp:cNvPr id="0" name=""/>
        <dsp:cNvSpPr/>
      </dsp:nvSpPr>
      <dsp:spPr>
        <a:xfrm>
          <a:off x="4269901" y="630"/>
          <a:ext cx="1342441" cy="1073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086788"/>
              </a:solidFill>
              <a:latin typeface="Arial"/>
              <a:cs typeface="Arial"/>
            </a:rPr>
            <a:t>Operator training</a:t>
          </a:r>
        </a:p>
      </dsp:txBody>
      <dsp:txXfrm>
        <a:off x="4301356" y="32085"/>
        <a:ext cx="1279531" cy="1011042"/>
      </dsp:txXfrm>
    </dsp:sp>
    <dsp:sp modelId="{714745B9-BBC1-4F0F-9D1D-4F7D54C4D43E}">
      <dsp:nvSpPr>
        <dsp:cNvPr id="0" name=""/>
        <dsp:cNvSpPr/>
      </dsp:nvSpPr>
      <dsp:spPr>
        <a:xfrm rot="18000000">
          <a:off x="4953884" y="1607104"/>
          <a:ext cx="2112640" cy="54656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C0543B-4676-49FA-A710-E88D6422FC01}">
      <dsp:nvSpPr>
        <dsp:cNvPr id="0" name=""/>
        <dsp:cNvSpPr/>
      </dsp:nvSpPr>
      <dsp:spPr>
        <a:xfrm>
          <a:off x="5867143" y="428610"/>
          <a:ext cx="1342441" cy="1073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086788"/>
              </a:solidFill>
              <a:latin typeface="Arial" panose="020B0604020202020204" pitchFamily="34" charset="0"/>
              <a:cs typeface="Arial" panose="020B0604020202020204" pitchFamily="34" charset="0"/>
            </a:rPr>
            <a:t>Stakeholder outreach</a:t>
          </a:r>
        </a:p>
      </dsp:txBody>
      <dsp:txXfrm>
        <a:off x="5898598" y="460065"/>
        <a:ext cx="1279531" cy="1011042"/>
      </dsp:txXfrm>
    </dsp:sp>
    <dsp:sp modelId="{1324D4F8-4035-4CEE-8569-03BFF662061E}">
      <dsp:nvSpPr>
        <dsp:cNvPr id="0" name=""/>
        <dsp:cNvSpPr/>
      </dsp:nvSpPr>
      <dsp:spPr>
        <a:xfrm rot="19800000">
          <a:off x="5736506" y="2389726"/>
          <a:ext cx="2112640" cy="54656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08FCEA-BD79-443C-8AD1-7C92936D0C85}">
      <dsp:nvSpPr>
        <dsp:cNvPr id="0" name=""/>
        <dsp:cNvSpPr/>
      </dsp:nvSpPr>
      <dsp:spPr>
        <a:xfrm>
          <a:off x="7036406" y="1597873"/>
          <a:ext cx="1342441" cy="1073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086788"/>
              </a:solidFill>
              <a:latin typeface="Arial" panose="020B0604020202020204" pitchFamily="34" charset="0"/>
              <a:cs typeface="Arial" panose="020B0604020202020204" pitchFamily="34" charset="0"/>
            </a:rPr>
            <a:t>Research &amp; development</a:t>
          </a:r>
        </a:p>
      </dsp:txBody>
      <dsp:txXfrm>
        <a:off x="7067861" y="1629328"/>
        <a:ext cx="1279531" cy="1011042"/>
      </dsp:txXfrm>
    </dsp:sp>
    <dsp:sp modelId="{20DDC491-2A12-4B47-BA0D-791DD4C27400}">
      <dsp:nvSpPr>
        <dsp:cNvPr id="0" name=""/>
        <dsp:cNvSpPr/>
      </dsp:nvSpPr>
      <dsp:spPr>
        <a:xfrm>
          <a:off x="6022966" y="3458809"/>
          <a:ext cx="2112640" cy="54656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AF64E7-693B-432E-8C1D-09E7B8429EDA}">
      <dsp:nvSpPr>
        <dsp:cNvPr id="0" name=""/>
        <dsp:cNvSpPr/>
      </dsp:nvSpPr>
      <dsp:spPr>
        <a:xfrm>
          <a:off x="7464386" y="3195115"/>
          <a:ext cx="1342441" cy="10739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086788"/>
              </a:solidFill>
              <a:latin typeface="Arial"/>
              <a:cs typeface="Arial"/>
            </a:rPr>
            <a:t>Equipment calibration &amp; maintenance</a:t>
          </a:r>
        </a:p>
      </dsp:txBody>
      <dsp:txXfrm>
        <a:off x="7495841" y="3226570"/>
        <a:ext cx="1279531" cy="1011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52161-0BA5-437B-A1C5-90E1920E6AC8}">
      <dsp:nvSpPr>
        <dsp:cNvPr id="0" name=""/>
        <dsp:cNvSpPr/>
      </dsp:nvSpPr>
      <dsp:spPr>
        <a:xfrm>
          <a:off x="2597019" y="2700938"/>
          <a:ext cx="1711564" cy="171156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32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ED766"/>
            </a:gs>
          </a:gsLst>
          <a:lin ang="5400000" scaled="0"/>
        </a:gradFill>
        <a:ln>
          <a:solidFill>
            <a:srgbClr val="FED7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Revise WSP </a:t>
          </a:r>
        </a:p>
      </dsp:txBody>
      <dsp:txXfrm>
        <a:off x="2847672" y="2951591"/>
        <a:ext cx="1210258" cy="1210258"/>
      </dsp:txXfrm>
    </dsp:sp>
    <dsp:sp modelId="{4A35E35D-9464-E944-B808-E2C8C183EF4B}">
      <dsp:nvSpPr>
        <dsp:cNvPr id="0" name=""/>
        <dsp:cNvSpPr/>
      </dsp:nvSpPr>
      <dsp:spPr>
        <a:xfrm rot="10800000">
          <a:off x="600928" y="3312823"/>
          <a:ext cx="1886305" cy="4877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54C144-173D-1B4C-A579-1539D356EBB8}">
      <dsp:nvSpPr>
        <dsp:cNvPr id="0" name=""/>
        <dsp:cNvSpPr/>
      </dsp:nvSpPr>
      <dsp:spPr>
        <a:xfrm>
          <a:off x="-112555" y="3077482"/>
          <a:ext cx="1426967" cy="9584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WSP team changes</a:t>
          </a:r>
        </a:p>
      </dsp:txBody>
      <dsp:txXfrm>
        <a:off x="-84482" y="3105555"/>
        <a:ext cx="1370821" cy="902330"/>
      </dsp:txXfrm>
    </dsp:sp>
    <dsp:sp modelId="{7935B6DF-7B88-2B49-AA98-314CC5C28D1C}">
      <dsp:nvSpPr>
        <dsp:cNvPr id="0" name=""/>
        <dsp:cNvSpPr/>
      </dsp:nvSpPr>
      <dsp:spPr>
        <a:xfrm rot="12600000">
          <a:off x="856648" y="2358462"/>
          <a:ext cx="1886305" cy="4877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C4F44E-84B6-F041-87A3-F6A2F533A855}">
      <dsp:nvSpPr>
        <dsp:cNvPr id="0" name=""/>
        <dsp:cNvSpPr/>
      </dsp:nvSpPr>
      <dsp:spPr>
        <a:xfrm>
          <a:off x="269523" y="1651546"/>
          <a:ext cx="1426967" cy="9584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New activity in the catchment</a:t>
          </a:r>
        </a:p>
      </dsp:txBody>
      <dsp:txXfrm>
        <a:off x="297596" y="1679619"/>
        <a:ext cx="1370821" cy="902330"/>
      </dsp:txXfrm>
    </dsp:sp>
    <dsp:sp modelId="{1237500B-97B6-4C1D-8E3B-2BB3B0AEB951}">
      <dsp:nvSpPr>
        <dsp:cNvPr id="0" name=""/>
        <dsp:cNvSpPr/>
      </dsp:nvSpPr>
      <dsp:spPr>
        <a:xfrm rot="14400000">
          <a:off x="1555288" y="1659822"/>
          <a:ext cx="1886305" cy="4877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7F631B-A403-4547-8164-798691050283}">
      <dsp:nvSpPr>
        <dsp:cNvPr id="0" name=""/>
        <dsp:cNvSpPr/>
      </dsp:nvSpPr>
      <dsp:spPr>
        <a:xfrm>
          <a:off x="1371992" y="607688"/>
          <a:ext cx="1309745" cy="9584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rgbClr val="086788"/>
              </a:solidFill>
              <a:latin typeface="Arial" panose="020B0604020202020204" pitchFamily="34" charset="0"/>
              <a:cs typeface="Arial" panose="020B0604020202020204" pitchFamily="34" charset="0"/>
            </a:rPr>
            <a:t>New climate information </a:t>
          </a:r>
        </a:p>
      </dsp:txBody>
      <dsp:txXfrm>
        <a:off x="1400065" y="635761"/>
        <a:ext cx="1253599" cy="902330"/>
      </dsp:txXfrm>
    </dsp:sp>
    <dsp:sp modelId="{28309D44-9310-5D45-A87B-5E3E3BDA30CD}">
      <dsp:nvSpPr>
        <dsp:cNvPr id="0" name=""/>
        <dsp:cNvSpPr/>
      </dsp:nvSpPr>
      <dsp:spPr>
        <a:xfrm rot="16173756">
          <a:off x="2495037" y="1404113"/>
          <a:ext cx="1886386" cy="4877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5F14AA-B463-0743-9FDA-30D456C7F9CF}">
      <dsp:nvSpPr>
        <dsp:cNvPr id="0" name=""/>
        <dsp:cNvSpPr/>
      </dsp:nvSpPr>
      <dsp:spPr>
        <a:xfrm>
          <a:off x="2717546" y="225607"/>
          <a:ext cx="1426967" cy="9584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New treatment infrastructure</a:t>
          </a:r>
        </a:p>
      </dsp:txBody>
      <dsp:txXfrm>
        <a:off x="2745619" y="253680"/>
        <a:ext cx="1370821" cy="902330"/>
      </dsp:txXfrm>
    </dsp:sp>
    <dsp:sp modelId="{9E027E6C-ED76-BD41-99B2-1EE5B923D775}">
      <dsp:nvSpPr>
        <dsp:cNvPr id="0" name=""/>
        <dsp:cNvSpPr/>
      </dsp:nvSpPr>
      <dsp:spPr>
        <a:xfrm rot="18100533">
          <a:off x="3502110" y="1665876"/>
          <a:ext cx="1933792" cy="4877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DDE8D2-D606-6647-8E87-3F06ABF1D6FB}">
      <dsp:nvSpPr>
        <dsp:cNvPr id="0" name=""/>
        <dsp:cNvSpPr/>
      </dsp:nvSpPr>
      <dsp:spPr>
        <a:xfrm>
          <a:off x="4263247" y="607673"/>
          <a:ext cx="1426967" cy="9584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Operator training program</a:t>
          </a:r>
          <a:r>
            <a:rPr lang="en-GB" sz="1500" b="1" kern="1200" baseline="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 changes</a:t>
          </a:r>
          <a:endParaRPr lang="en-GB" sz="1500" b="1" kern="1200">
            <a:solidFill>
              <a:srgbClr val="086788"/>
            </a:solidFill>
            <a:latin typeface="Arial" charset="0"/>
            <a:ea typeface="Arial" charset="0"/>
            <a:cs typeface="Arial" charset="0"/>
          </a:endParaRPr>
        </a:p>
      </dsp:txBody>
      <dsp:txXfrm>
        <a:off x="4291320" y="635746"/>
        <a:ext cx="1370821" cy="902330"/>
      </dsp:txXfrm>
    </dsp:sp>
    <dsp:sp modelId="{CF49F73B-E456-7344-8476-9BE8EF994AEE}">
      <dsp:nvSpPr>
        <dsp:cNvPr id="0" name=""/>
        <dsp:cNvSpPr/>
      </dsp:nvSpPr>
      <dsp:spPr>
        <a:xfrm rot="19800000">
          <a:off x="4162649" y="2358462"/>
          <a:ext cx="1886305" cy="4877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4D4423-0EDE-5541-A53A-DD17DE2D84D1}">
      <dsp:nvSpPr>
        <dsp:cNvPr id="0" name=""/>
        <dsp:cNvSpPr/>
      </dsp:nvSpPr>
      <dsp:spPr>
        <a:xfrm>
          <a:off x="5209112" y="1651546"/>
          <a:ext cx="1426967" cy="9584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New informal settlement</a:t>
          </a:r>
        </a:p>
      </dsp:txBody>
      <dsp:txXfrm>
        <a:off x="5237185" y="1679619"/>
        <a:ext cx="1370821" cy="902330"/>
      </dsp:txXfrm>
    </dsp:sp>
    <dsp:sp modelId="{3A7B941E-4757-2A43-9CDD-D8C26553E8E4}">
      <dsp:nvSpPr>
        <dsp:cNvPr id="0" name=""/>
        <dsp:cNvSpPr/>
      </dsp:nvSpPr>
      <dsp:spPr>
        <a:xfrm>
          <a:off x="4418369" y="3312823"/>
          <a:ext cx="1886305" cy="4877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48177F-C64B-3A45-93B3-FE02476DEFA7}">
      <dsp:nvSpPr>
        <dsp:cNvPr id="0" name=""/>
        <dsp:cNvSpPr/>
      </dsp:nvSpPr>
      <dsp:spPr>
        <a:xfrm>
          <a:off x="5591191" y="3077482"/>
          <a:ext cx="1426967" cy="9584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Improvement</a:t>
          </a:r>
          <a:r>
            <a:rPr lang="en-GB" sz="1600" b="1" kern="1200" baseline="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 plan</a:t>
          </a:r>
          <a:r>
            <a:rPr lang="en-GB" sz="1600" b="1" kern="120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 implemented</a:t>
          </a:r>
        </a:p>
      </dsp:txBody>
      <dsp:txXfrm>
        <a:off x="5619264" y="3105555"/>
        <a:ext cx="1370821" cy="902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52161-0BA5-437B-A1C5-90E1920E6AC8}">
      <dsp:nvSpPr>
        <dsp:cNvPr id="0" name=""/>
        <dsp:cNvSpPr/>
      </dsp:nvSpPr>
      <dsp:spPr>
        <a:xfrm>
          <a:off x="2527828" y="2524266"/>
          <a:ext cx="1849946" cy="18499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99000">
              <a:srgbClr val="FED766"/>
            </a:gs>
          </a:gsLst>
          <a:lin ang="5400000" scaled="0"/>
        </a:gradFill>
        <a:ln>
          <a:solidFill>
            <a:srgbClr val="FED7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Revise WSP </a:t>
          </a:r>
        </a:p>
      </dsp:txBody>
      <dsp:txXfrm>
        <a:off x="2798746" y="2795184"/>
        <a:ext cx="1308110" cy="1308110"/>
      </dsp:txXfrm>
    </dsp:sp>
    <dsp:sp modelId="{4A35E35D-9464-E944-B808-E2C8C183EF4B}">
      <dsp:nvSpPr>
        <dsp:cNvPr id="0" name=""/>
        <dsp:cNvSpPr/>
      </dsp:nvSpPr>
      <dsp:spPr>
        <a:xfrm rot="10800000">
          <a:off x="648178" y="3185622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54C144-173D-1B4C-A579-1539D356EBB8}">
      <dsp:nvSpPr>
        <dsp:cNvPr id="0" name=""/>
        <dsp:cNvSpPr/>
      </dsp:nvSpPr>
      <dsp:spPr>
        <a:xfrm>
          <a:off x="-122990" y="2931254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WSP team changes</a:t>
          </a:r>
        </a:p>
      </dsp:txBody>
      <dsp:txXfrm>
        <a:off x="-92647" y="2961597"/>
        <a:ext cx="1481653" cy="975284"/>
      </dsp:txXfrm>
    </dsp:sp>
    <dsp:sp modelId="{7935B6DF-7B88-2B49-AA98-314CC5C28D1C}">
      <dsp:nvSpPr>
        <dsp:cNvPr id="0" name=""/>
        <dsp:cNvSpPr/>
      </dsp:nvSpPr>
      <dsp:spPr>
        <a:xfrm rot="12960000">
          <a:off x="1014195" y="2059138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C4F44E-84B6-F041-87A3-F6A2F533A855}">
      <dsp:nvSpPr>
        <dsp:cNvPr id="0" name=""/>
        <dsp:cNvSpPr/>
      </dsp:nvSpPr>
      <dsp:spPr>
        <a:xfrm>
          <a:off x="412644" y="1282738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New activity in the catchment</a:t>
          </a:r>
        </a:p>
      </dsp:txBody>
      <dsp:txXfrm>
        <a:off x="442987" y="1313081"/>
        <a:ext cx="1481653" cy="975284"/>
      </dsp:txXfrm>
    </dsp:sp>
    <dsp:sp modelId="{28309D44-9310-5D45-A87B-5E3E3BDA30CD}">
      <dsp:nvSpPr>
        <dsp:cNvPr id="0" name=""/>
        <dsp:cNvSpPr/>
      </dsp:nvSpPr>
      <dsp:spPr>
        <a:xfrm rot="15120000">
          <a:off x="1972439" y="1362933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5F14AA-B463-0743-9FDA-30D456C7F9CF}">
      <dsp:nvSpPr>
        <dsp:cNvPr id="0" name=""/>
        <dsp:cNvSpPr/>
      </dsp:nvSpPr>
      <dsp:spPr>
        <a:xfrm>
          <a:off x="1814956" y="263899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New treatment infrastructure</a:t>
          </a:r>
        </a:p>
      </dsp:txBody>
      <dsp:txXfrm>
        <a:off x="1845299" y="294242"/>
        <a:ext cx="1481653" cy="975284"/>
      </dsp:txXfrm>
    </dsp:sp>
    <dsp:sp modelId="{9E027E6C-ED76-BD41-99B2-1EE5B923D775}">
      <dsp:nvSpPr>
        <dsp:cNvPr id="0" name=""/>
        <dsp:cNvSpPr/>
      </dsp:nvSpPr>
      <dsp:spPr>
        <a:xfrm rot="17280000">
          <a:off x="3156895" y="1362933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DDE8D2-D606-6647-8E87-3F06ABF1D6FB}">
      <dsp:nvSpPr>
        <dsp:cNvPr id="0" name=""/>
        <dsp:cNvSpPr/>
      </dsp:nvSpPr>
      <dsp:spPr>
        <a:xfrm>
          <a:off x="3548308" y="263899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Operator training program</a:t>
          </a:r>
          <a:r>
            <a:rPr lang="en-GB" sz="1600" b="1" kern="1200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changes</a:t>
          </a:r>
          <a:endParaRPr lang="en-GB" sz="1600" b="1" kern="1200">
            <a:solidFill>
              <a:schemeClr val="bg2">
                <a:lumMod val="25000"/>
              </a:schemeClr>
            </a:solidFill>
            <a:latin typeface="Arial" charset="0"/>
            <a:ea typeface="Arial" charset="0"/>
            <a:cs typeface="Arial" charset="0"/>
          </a:endParaRPr>
        </a:p>
      </dsp:txBody>
      <dsp:txXfrm>
        <a:off x="3578651" y="294242"/>
        <a:ext cx="1481653" cy="975284"/>
      </dsp:txXfrm>
    </dsp:sp>
    <dsp:sp modelId="{CF49F73B-E456-7344-8476-9BE8EF994AEE}">
      <dsp:nvSpPr>
        <dsp:cNvPr id="0" name=""/>
        <dsp:cNvSpPr/>
      </dsp:nvSpPr>
      <dsp:spPr>
        <a:xfrm rot="19440000">
          <a:off x="4115139" y="2059138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4D4423-0EDE-5541-A53A-DD17DE2D84D1}">
      <dsp:nvSpPr>
        <dsp:cNvPr id="0" name=""/>
        <dsp:cNvSpPr/>
      </dsp:nvSpPr>
      <dsp:spPr>
        <a:xfrm>
          <a:off x="4950620" y="1282738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SOPs</a:t>
          </a:r>
          <a:r>
            <a:rPr lang="en-GB" sz="1600" b="1" kern="1200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added and/or updated</a:t>
          </a:r>
          <a:endParaRPr lang="en-GB" sz="1600" b="1" kern="1200">
            <a:solidFill>
              <a:schemeClr val="bg2">
                <a:lumMod val="25000"/>
              </a:schemeClr>
            </a:solidFill>
            <a:latin typeface="Arial" charset="0"/>
            <a:ea typeface="Arial" charset="0"/>
            <a:cs typeface="Arial" charset="0"/>
          </a:endParaRPr>
        </a:p>
      </dsp:txBody>
      <dsp:txXfrm>
        <a:off x="4980963" y="1313081"/>
        <a:ext cx="1481653" cy="975284"/>
      </dsp:txXfrm>
    </dsp:sp>
    <dsp:sp modelId="{3A7B941E-4757-2A43-9CDD-D8C26553E8E4}">
      <dsp:nvSpPr>
        <dsp:cNvPr id="0" name=""/>
        <dsp:cNvSpPr/>
      </dsp:nvSpPr>
      <dsp:spPr>
        <a:xfrm>
          <a:off x="4481156" y="3185622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48177F-C64B-3A45-93B3-FE02476DEFA7}">
      <dsp:nvSpPr>
        <dsp:cNvPr id="0" name=""/>
        <dsp:cNvSpPr/>
      </dsp:nvSpPr>
      <dsp:spPr>
        <a:xfrm>
          <a:off x="5486255" y="2931254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Improvement</a:t>
          </a:r>
          <a:r>
            <a:rPr lang="en-GB" sz="1600" b="1" kern="1200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plan</a:t>
          </a: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implemented</a:t>
          </a:r>
        </a:p>
      </dsp:txBody>
      <dsp:txXfrm>
        <a:off x="5516598" y="2961597"/>
        <a:ext cx="1481653" cy="9752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52161-0BA5-437B-A1C5-90E1920E6AC8}">
      <dsp:nvSpPr>
        <dsp:cNvPr id="0" name=""/>
        <dsp:cNvSpPr/>
      </dsp:nvSpPr>
      <dsp:spPr>
        <a:xfrm>
          <a:off x="2527828" y="2524266"/>
          <a:ext cx="1849946" cy="18499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ED766"/>
            </a:gs>
          </a:gsLst>
          <a:lin ang="5400000" scaled="0"/>
        </a:gradFill>
        <a:ln>
          <a:solidFill>
            <a:srgbClr val="FED7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>
              <a:solidFill>
                <a:srgbClr val="086788"/>
              </a:solidFill>
              <a:latin typeface="Arial" charset="0"/>
              <a:ea typeface="Arial" charset="0"/>
              <a:cs typeface="Arial" charset="0"/>
            </a:rPr>
            <a:t>Revise WSP </a:t>
          </a:r>
        </a:p>
      </dsp:txBody>
      <dsp:txXfrm>
        <a:off x="2798746" y="2795184"/>
        <a:ext cx="1308110" cy="1308110"/>
      </dsp:txXfrm>
    </dsp:sp>
    <dsp:sp modelId="{4A35E35D-9464-E944-B808-E2C8C183EF4B}">
      <dsp:nvSpPr>
        <dsp:cNvPr id="0" name=""/>
        <dsp:cNvSpPr/>
      </dsp:nvSpPr>
      <dsp:spPr>
        <a:xfrm rot="10800000">
          <a:off x="648178" y="3185622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54C144-173D-1B4C-A579-1539D356EBB8}">
      <dsp:nvSpPr>
        <dsp:cNvPr id="0" name=""/>
        <dsp:cNvSpPr/>
      </dsp:nvSpPr>
      <dsp:spPr>
        <a:xfrm>
          <a:off x="-122990" y="2931254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WSP team changes</a:t>
          </a:r>
        </a:p>
      </dsp:txBody>
      <dsp:txXfrm>
        <a:off x="-92647" y="2961597"/>
        <a:ext cx="1481653" cy="975284"/>
      </dsp:txXfrm>
    </dsp:sp>
    <dsp:sp modelId="{7935B6DF-7B88-2B49-AA98-314CC5C28D1C}">
      <dsp:nvSpPr>
        <dsp:cNvPr id="0" name=""/>
        <dsp:cNvSpPr/>
      </dsp:nvSpPr>
      <dsp:spPr>
        <a:xfrm rot="12960000">
          <a:off x="1014195" y="2059138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C4F44E-84B6-F041-87A3-F6A2F533A855}">
      <dsp:nvSpPr>
        <dsp:cNvPr id="0" name=""/>
        <dsp:cNvSpPr/>
      </dsp:nvSpPr>
      <dsp:spPr>
        <a:xfrm>
          <a:off x="412644" y="1282738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New activity in the catchment</a:t>
          </a:r>
        </a:p>
      </dsp:txBody>
      <dsp:txXfrm>
        <a:off x="442987" y="1313081"/>
        <a:ext cx="1481653" cy="975284"/>
      </dsp:txXfrm>
    </dsp:sp>
    <dsp:sp modelId="{28309D44-9310-5D45-A87B-5E3E3BDA30CD}">
      <dsp:nvSpPr>
        <dsp:cNvPr id="0" name=""/>
        <dsp:cNvSpPr/>
      </dsp:nvSpPr>
      <dsp:spPr>
        <a:xfrm rot="15120000">
          <a:off x="1972439" y="1362933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5F14AA-B463-0743-9FDA-30D456C7F9CF}">
      <dsp:nvSpPr>
        <dsp:cNvPr id="0" name=""/>
        <dsp:cNvSpPr/>
      </dsp:nvSpPr>
      <dsp:spPr>
        <a:xfrm>
          <a:off x="1814956" y="263899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New treatment infrastructure</a:t>
          </a:r>
        </a:p>
      </dsp:txBody>
      <dsp:txXfrm>
        <a:off x="1845299" y="294242"/>
        <a:ext cx="1481653" cy="975284"/>
      </dsp:txXfrm>
    </dsp:sp>
    <dsp:sp modelId="{9E027E6C-ED76-BD41-99B2-1EE5B923D775}">
      <dsp:nvSpPr>
        <dsp:cNvPr id="0" name=""/>
        <dsp:cNvSpPr/>
      </dsp:nvSpPr>
      <dsp:spPr>
        <a:xfrm rot="17280000">
          <a:off x="3156895" y="1362933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DDE8D2-D606-6647-8E87-3F06ABF1D6FB}">
      <dsp:nvSpPr>
        <dsp:cNvPr id="0" name=""/>
        <dsp:cNvSpPr/>
      </dsp:nvSpPr>
      <dsp:spPr>
        <a:xfrm>
          <a:off x="3548308" y="263899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Operator training program</a:t>
          </a:r>
          <a:r>
            <a:rPr lang="en-GB" sz="1600" b="1" kern="1200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changes</a:t>
          </a:r>
          <a:endParaRPr lang="en-GB" sz="1600" b="1" kern="1200">
            <a:solidFill>
              <a:schemeClr val="bg2">
                <a:lumMod val="25000"/>
              </a:schemeClr>
            </a:solidFill>
            <a:latin typeface="Arial" charset="0"/>
            <a:ea typeface="Arial" charset="0"/>
            <a:cs typeface="Arial" charset="0"/>
          </a:endParaRPr>
        </a:p>
      </dsp:txBody>
      <dsp:txXfrm>
        <a:off x="3578651" y="294242"/>
        <a:ext cx="1481653" cy="975284"/>
      </dsp:txXfrm>
    </dsp:sp>
    <dsp:sp modelId="{CF49F73B-E456-7344-8476-9BE8EF994AEE}">
      <dsp:nvSpPr>
        <dsp:cNvPr id="0" name=""/>
        <dsp:cNvSpPr/>
      </dsp:nvSpPr>
      <dsp:spPr>
        <a:xfrm rot="19440000">
          <a:off x="4115139" y="2059138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4D4423-0EDE-5541-A53A-DD17DE2D84D1}">
      <dsp:nvSpPr>
        <dsp:cNvPr id="0" name=""/>
        <dsp:cNvSpPr/>
      </dsp:nvSpPr>
      <dsp:spPr>
        <a:xfrm>
          <a:off x="4950620" y="1282738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SOPs</a:t>
          </a:r>
          <a:r>
            <a:rPr lang="en-GB" sz="1600" b="1" kern="1200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added and/or updated</a:t>
          </a:r>
          <a:endParaRPr lang="en-GB" sz="1600" b="1" kern="1200">
            <a:solidFill>
              <a:schemeClr val="bg2">
                <a:lumMod val="25000"/>
              </a:schemeClr>
            </a:solidFill>
            <a:latin typeface="Arial" charset="0"/>
            <a:ea typeface="Arial" charset="0"/>
            <a:cs typeface="Arial" charset="0"/>
          </a:endParaRPr>
        </a:p>
      </dsp:txBody>
      <dsp:txXfrm>
        <a:off x="4980963" y="1313081"/>
        <a:ext cx="1481653" cy="975284"/>
      </dsp:txXfrm>
    </dsp:sp>
    <dsp:sp modelId="{3A7B941E-4757-2A43-9CDD-D8C26553E8E4}">
      <dsp:nvSpPr>
        <dsp:cNvPr id="0" name=""/>
        <dsp:cNvSpPr/>
      </dsp:nvSpPr>
      <dsp:spPr>
        <a:xfrm>
          <a:off x="4481156" y="3185622"/>
          <a:ext cx="1776269" cy="52723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9FB7"/>
            </a:gs>
            <a:gs pos="100000">
              <a:srgbClr val="086788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48177F-C64B-3A45-93B3-FE02476DEFA7}">
      <dsp:nvSpPr>
        <dsp:cNvPr id="0" name=""/>
        <dsp:cNvSpPr/>
      </dsp:nvSpPr>
      <dsp:spPr>
        <a:xfrm>
          <a:off x="5486255" y="2931254"/>
          <a:ext cx="1542339" cy="10359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Improvement</a:t>
          </a:r>
          <a:r>
            <a:rPr lang="en-GB" sz="1600" b="1" kern="1200" baseline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plan</a:t>
          </a:r>
          <a:r>
            <a:rPr lang="en-GB" sz="1600" b="1" kern="120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rPr>
            <a:t> implemented</a:t>
          </a:r>
        </a:p>
      </dsp:txBody>
      <dsp:txXfrm>
        <a:off x="5516598" y="2961597"/>
        <a:ext cx="1481653" cy="975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" charset="0"/>
              </a:defRPr>
            </a:lvl1pPr>
          </a:lstStyle>
          <a:p>
            <a:pPr>
              <a:defRPr/>
            </a:pPr>
            <a:fld id="{821E47E2-F91E-D342-95F7-DC6C48D52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76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6463"/>
            <a:ext cx="5435600" cy="446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" charset="0"/>
              </a:defRPr>
            </a:lvl1pPr>
          </a:lstStyle>
          <a:p>
            <a:pPr>
              <a:defRPr/>
            </a:pPr>
            <a:fld id="{0486C23F-11CC-0348-ABA2-E71150DBB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90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E7636-4BED-6F18-50FD-DC28F9879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40D480-C0D5-7D68-DA22-7D13FD67EF8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3177" tIns="46589" rIns="93177" bIns="46589" anchor="b"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2A176-FE17-4E44-B7AE-16E46BB37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D5B9547A-9AD2-E4CD-7C96-2F2E799B90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FB9D1505-873D-DCBD-FF9E-1940F019CD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aseline="0">
                <a:ea typeface="ＭＳ Ｐゴシック" charset="0"/>
                <a:cs typeface="+mn-cs"/>
              </a:rPr>
              <a:t>Cover slide</a:t>
            </a:r>
          </a:p>
        </p:txBody>
      </p:sp>
    </p:spTree>
    <p:extLst>
      <p:ext uri="{BB962C8B-B14F-4D97-AF65-F5344CB8AC3E}">
        <p14:creationId xmlns:p14="http://schemas.microsoft.com/office/powerpoint/2010/main" val="214994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lnSpc>
                <a:spcPct val="60000"/>
              </a:lnSpc>
              <a:spcBef>
                <a:spcPct val="20000"/>
              </a:spcBef>
              <a:defRPr/>
            </a:pPr>
            <a:endParaRPr lang="en-GB" sz="900"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A4D72973-86E9-4142-AA59-7F8EE146603C}" type="slidenum">
              <a:rPr lang="en-GB" sz="1200" smtClean="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>
                <a:defRPr/>
              </a:pPr>
              <a:t>10</a:t>
            </a:fld>
            <a:endParaRPr lang="en-GB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59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BE1F1-4E91-4CEE-E3C2-30AD284D2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363DC7-3ADC-BAB2-1C2D-1F626C2EFD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1A677530-92F0-F993-4F97-A0E7F6EDF8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2952C083-06F0-9A3B-379E-C8C1DD89E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31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D01BC4BD-F072-4749-9395-360FD96AFC6D}" type="slidenum">
              <a:rPr lang="en-US" sz="1200" smtClean="0">
                <a:latin typeface="Times" charset="0"/>
              </a:rPr>
              <a:pPr>
                <a:defRPr/>
              </a:pPr>
              <a:t>12</a:t>
            </a:fld>
            <a:endParaRPr lang="en-US" sz="1200">
              <a:latin typeface="Times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40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A77397D-C250-FD41-A4DF-7AA0EFA8289B}" type="slidenum">
              <a:rPr lang="en-US" sz="1200" smtClean="0">
                <a:latin typeface="Times" charset="0"/>
              </a:rPr>
              <a:pPr>
                <a:defRPr/>
              </a:pPr>
              <a:t>13</a:t>
            </a:fld>
            <a:endParaRPr lang="en-US" sz="1200">
              <a:latin typeface="Times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  <a:defRPr/>
            </a:pPr>
            <a:r>
              <a:rPr lang="en-US">
                <a:ea typeface="MS PGothic" charset="0"/>
              </a:rPr>
              <a:t>Example answers given on the next slide. Do not show until the exercise is complete.</a:t>
            </a:r>
          </a:p>
          <a:p>
            <a:pPr marL="0" indent="0">
              <a:buFont typeface="+mj-lt"/>
              <a:buNone/>
              <a:defRPr/>
            </a:pPr>
            <a:r>
              <a:rPr lang="en-US">
                <a:ea typeface="MS PGothic" charset="0"/>
              </a:rPr>
              <a:t>Note only a high-level list of important information is being sought, not a full SOP!</a:t>
            </a:r>
          </a:p>
        </p:txBody>
      </p:sp>
    </p:spTree>
    <p:extLst>
      <p:ext uri="{BB962C8B-B14F-4D97-AF65-F5344CB8AC3E}">
        <p14:creationId xmlns:p14="http://schemas.microsoft.com/office/powerpoint/2010/main" val="1989391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2CA54-CE93-AB84-1D1D-201F8FF42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51E32F-93EA-3869-FF4B-967FCFADD5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18F4BD27-19C3-B27F-B654-EBCBAB0487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D19972D6-E9C3-99F3-8B69-6CB04D0D72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666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D01BC4BD-F072-4749-9395-360FD96AFC6D}" type="slidenum">
              <a:rPr lang="en-US" sz="1200" smtClean="0">
                <a:latin typeface="Times" charset="0"/>
              </a:rPr>
              <a:pPr>
                <a:defRPr/>
              </a:pPr>
              <a:t>15</a:t>
            </a:fld>
            <a:endParaRPr lang="en-US" sz="1200">
              <a:latin typeface="Times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37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57B2E74B-59E9-2F47-AAB4-FBE4B59AA522}" type="slidenum">
              <a:rPr lang="en-US" sz="1200" smtClean="0">
                <a:latin typeface="Times" charset="0"/>
              </a:rPr>
              <a:pPr>
                <a:defRPr/>
              </a:pPr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4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DC255-9BC9-DC70-FDBE-68BA821AF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9ADB8D-DB44-E318-48E4-8BE49B6AB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33D0802C-D6FC-9944-3040-BAF974275C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0010C7BE-76A4-7564-B783-492B26159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581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37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A77397D-C250-FD41-A4DF-7AA0EFA8289B}" type="slidenum">
              <a:rPr lang="en-US" sz="1200" smtClean="0">
                <a:latin typeface="Times" charset="0"/>
              </a:rPr>
              <a:pPr>
                <a:defRPr/>
              </a:pPr>
              <a:t>2</a:t>
            </a:fld>
            <a:endParaRPr lang="en-US" sz="1200">
              <a:latin typeface="Times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0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011CC-05F7-1E13-EEDB-8BCB453CB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F2093E-5205-4C83-F3CC-F3AB98DC09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B2E74B-59E9-2F47-AAB4-FBE4B59AA5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BF035073-F1A1-840B-94B8-B2541E056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E02B217F-C000-BDE0-B256-51BFBFD6F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>
                <a:solidFill>
                  <a:schemeClr val="bg2">
                    <a:lumMod val="25000"/>
                  </a:schemeClr>
                </a:solidFill>
              </a:rPr>
              <a:t>Bullet 2 e.g. testing kits/reagents, treatment chemical, fuel) (e.g. pipes, valves)</a:t>
            </a: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007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5CD0F-F5F6-5A6F-628B-04443837C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C7F817-E068-0B43-029C-98DFF0E7DA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8B60C9-D57D-7144-B722-86B2AE8CC1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39DE85CF-0BA7-77A0-7D9D-02C3BE826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DB65BF25-D16F-65E5-D7EC-FADE91C06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82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A8CF9-9602-DCD0-E011-36E18FAF1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5058CF-1464-D283-F734-45C693C361C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3177" tIns="46589" rIns="93177" bIns="46589" anchor="b"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2A176-FE17-4E44-B7AE-16E46BB37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9803389A-279D-F0D8-32C5-6A90DA27E0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C6AFD4F7-98C3-A46E-B6A3-73E511241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aseline="0">
                <a:ea typeface="ＭＳ Ｐゴシック" charset="0"/>
                <a:cs typeface="+mn-cs"/>
              </a:rPr>
              <a:t>Module slide 1</a:t>
            </a:r>
          </a:p>
        </p:txBody>
      </p:sp>
    </p:spTree>
    <p:extLst>
      <p:ext uri="{BB962C8B-B14F-4D97-AF65-F5344CB8AC3E}">
        <p14:creationId xmlns:p14="http://schemas.microsoft.com/office/powerpoint/2010/main" val="116628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45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8A03EE-C4CC-034B-8A51-1C21170A1D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41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8A03EE-C4CC-034B-8A51-1C21170A1D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00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0827A-5AC4-E4E9-1DF9-4490E1CA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CE74E8A-E875-BCCD-E471-1F5DEF013D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2DE85-F9F8-3F44-914A-9E432A6F9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9B6C328A-59BF-82A2-79C6-588A4FFF54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6E2D316D-2DB7-2AC4-03B3-AC4D77697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55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2DE85-F9F8-3F44-914A-9E432A6F9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80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lnSpc>
                <a:spcPct val="60000"/>
              </a:lnSpc>
              <a:spcBef>
                <a:spcPct val="20000"/>
              </a:spcBef>
              <a:defRPr/>
            </a:pPr>
            <a:endParaRPr lang="en-GB" sz="900"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D72973-86E9-4142-AA59-7F8EE14660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charset="0"/>
                <a:cs typeface="Arial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69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lnSpc>
                <a:spcPct val="60000"/>
              </a:lnSpc>
              <a:spcBef>
                <a:spcPct val="20000"/>
              </a:spcBef>
              <a:defRPr/>
            </a:pPr>
            <a:endParaRPr lang="en-GB" sz="900"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D72973-86E9-4142-AA59-7F8EE14660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charset="0"/>
                <a:cs typeface="Arial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9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B4507-F8A8-7F02-D7D1-9A51F35E6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08B7CC3-204B-B7DE-3431-794D51EF3C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1B24784D-AEF8-B823-A547-9B998674D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1" hangingPunct="1">
              <a:lnSpc>
                <a:spcPct val="6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900">
                <a:latin typeface="Calibri" charset="0"/>
                <a:ea typeface="ＭＳ Ｐゴシック" charset="0"/>
                <a:cs typeface="+mn-cs"/>
              </a:rPr>
              <a:t>Flag that Modules 8-10 and 1 are to be covered on Day 4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97E5D755-4031-3A1A-890B-88C62579B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2DF4E-F37C-F748-9BB9-19E61944A9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charset="0"/>
                <a:cs typeface="Arial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1367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lnSpc>
                <a:spcPct val="60000"/>
              </a:lnSpc>
              <a:spcBef>
                <a:spcPct val="20000"/>
              </a:spcBef>
              <a:defRPr/>
            </a:pPr>
            <a:endParaRPr lang="en-GB" sz="900"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D72973-86E9-4142-AA59-7F8EE14660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charset="0"/>
                <a:cs typeface="Arial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68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6B8BC-E6F7-4177-B990-7A54EA599B18}" type="slidenum"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964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6C23F-11CC-0348-ABA2-E71150DBBE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2068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lnSpc>
                <a:spcPct val="60000"/>
              </a:lnSpc>
              <a:spcBef>
                <a:spcPct val="20000"/>
              </a:spcBef>
              <a:defRPr/>
            </a:pPr>
            <a:endParaRPr lang="en-GB" sz="900"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D72973-86E9-4142-AA59-7F8EE14660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charset="0"/>
                <a:cs typeface="Arial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89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lnSpc>
                <a:spcPct val="60000"/>
              </a:lnSpc>
              <a:spcBef>
                <a:spcPct val="20000"/>
              </a:spcBef>
              <a:defRPr/>
            </a:pPr>
            <a:endParaRPr lang="en-GB" sz="900"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D72973-86E9-4142-AA59-7F8EE14660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charset="0"/>
                <a:cs typeface="Arial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713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lnSpc>
                <a:spcPct val="60000"/>
              </a:lnSpc>
              <a:spcBef>
                <a:spcPct val="20000"/>
              </a:spcBef>
              <a:defRPr/>
            </a:pPr>
            <a:endParaRPr lang="en-GB" sz="900"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D72973-86E9-4142-AA59-7F8EE146603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charset="0"/>
                <a:cs typeface="Arial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88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C77586-4730-3F46-B547-77AD592818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9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C77586-4730-3F46-B547-77AD592818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401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8AA66-062B-9528-2D61-A8F1A6EF2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81721F-35A1-655F-706D-A9F5F5DA23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8406C6A1-1B10-4BD5-8593-670C59AB53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F254626E-66D8-591E-D865-273A5478C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  <a:defRPr/>
            </a:pPr>
            <a:r>
              <a:rPr lang="en-US">
                <a:ea typeface="MS PGothic" charset="0"/>
              </a:rPr>
              <a:t>Make clear this is linked to the Worked Example risk identified in Module 4.</a:t>
            </a:r>
          </a:p>
          <a:p>
            <a:pPr marL="0" indent="0">
              <a:buFont typeface="+mj-lt"/>
              <a:buNone/>
              <a:defRPr/>
            </a:pPr>
            <a:endParaRPr lang="en-US">
              <a:ea typeface="MS PGothic" charset="0"/>
            </a:endParaRPr>
          </a:p>
          <a:p>
            <a:pPr marL="0" indent="0">
              <a:buFont typeface="+mj-lt"/>
              <a:buNone/>
              <a:defRPr/>
            </a:pPr>
            <a:r>
              <a:rPr lang="en-US">
                <a:ea typeface="MS PGothic" charset="0"/>
              </a:rPr>
              <a:t>Example answers given on the next slide. Do not show until the exercise is complete.</a:t>
            </a:r>
          </a:p>
        </p:txBody>
      </p:sp>
    </p:spTree>
    <p:extLst>
      <p:ext uri="{BB962C8B-B14F-4D97-AF65-F5344CB8AC3E}">
        <p14:creationId xmlns:p14="http://schemas.microsoft.com/office/powerpoint/2010/main" val="3695262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4F447-2866-5A4E-BE0E-BE3B9DA05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188FE1-CD27-65EE-DD63-7E0E145060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A48CD88E-08DE-F58F-CD84-EF95C2C691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13D868F0-04E0-77AE-43CB-ADC61748E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02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12E5B-91A9-439F-D3B8-71E987B65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06D8A1-6DF0-48EC-138C-84F9677C05B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3177" tIns="46589" rIns="93177" bIns="46589" anchor="b"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2A176-FE17-4E44-B7AE-16E46BB37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8D731575-6D36-9B8D-8F76-74C44A0341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943FA1EF-348A-0E5C-E45C-8B4B8334F3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aseline="0">
                <a:ea typeface="ＭＳ Ｐゴシック" charset="0"/>
                <a:cs typeface="+mn-cs"/>
              </a:rPr>
              <a:t>Module slide 1</a:t>
            </a:r>
          </a:p>
        </p:txBody>
      </p:sp>
    </p:spTree>
    <p:extLst>
      <p:ext uri="{BB962C8B-B14F-4D97-AF65-F5344CB8AC3E}">
        <p14:creationId xmlns:p14="http://schemas.microsoft.com/office/powerpoint/2010/main" val="15182304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11C58-4570-5E2C-66BC-A021B7C7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C7E36C-51D4-012F-0FEC-2543C44A3E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3177" tIns="46589" rIns="93177" bIns="46589" anchor="b"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2A176-FE17-4E44-B7AE-16E46BB37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33906B66-78DB-9545-AD81-D15F45AC4E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FD13E1D8-E0EA-55B9-446E-720A5F4C1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aseline="0">
                <a:ea typeface="ＭＳ Ｐゴシック" charset="0"/>
                <a:cs typeface="+mn-cs"/>
              </a:rPr>
              <a:t>Module slide 1</a:t>
            </a:r>
          </a:p>
        </p:txBody>
      </p:sp>
    </p:spTree>
    <p:extLst>
      <p:ext uri="{BB962C8B-B14F-4D97-AF65-F5344CB8AC3E}">
        <p14:creationId xmlns:p14="http://schemas.microsoft.com/office/powerpoint/2010/main" val="27309680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213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167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Ask participants can they think of other examples?</a:t>
            </a: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For example – changes in national regulations and standards.</a:t>
            </a: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Any others?</a:t>
            </a: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949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2DE85-F9F8-3F44-914A-9E432A6F9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MS PGothic" charset="0"/>
              </a:rPr>
              <a:t>Make clear this is linked to the Worked Example risk identified in Module 4.</a:t>
            </a: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603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2DF2DE85-F9F8-3F44-914A-9E432A6F9AC6}" type="slidenum">
              <a:rPr lang="en-US" sz="1200" smtClean="0">
                <a:latin typeface="Times" charset="0"/>
              </a:rPr>
              <a:pPr>
                <a:defRPr/>
              </a:pPr>
              <a:t>46</a:t>
            </a:fld>
            <a:endParaRPr lang="en-US" sz="1200">
              <a:latin typeface="Times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490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2DF2DE85-F9F8-3F44-914A-9E432A6F9AC6}" type="slidenum">
              <a:rPr lang="en-US" sz="1200" smtClean="0">
                <a:latin typeface="Times" charset="0"/>
              </a:rPr>
              <a:pPr>
                <a:defRPr/>
              </a:pPr>
              <a:t>47</a:t>
            </a:fld>
            <a:endParaRPr lang="en-US" sz="1200">
              <a:latin typeface="Times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396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2DE85-F9F8-3F44-914A-9E432A6F9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586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2DE85-F9F8-3F44-914A-9E432A6F9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Microbial contamination from dewatering equipment being used for sewer jobs.</a:t>
            </a:r>
          </a:p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Chemical contamination from fuel/oil leaks from dewatering pumps.</a:t>
            </a: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255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2DE85-F9F8-3F44-914A-9E432A6F9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5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D01BC4BD-F072-4749-9395-360FD96AFC6D}" type="slidenum">
              <a:rPr lang="en-US" sz="1200" smtClean="0">
                <a:latin typeface="Times" charset="0"/>
              </a:rPr>
              <a:pPr>
                <a:defRPr/>
              </a:pPr>
              <a:t>5</a:t>
            </a:fld>
            <a:endParaRPr lang="en-US" sz="1200">
              <a:latin typeface="Times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808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2DE85-F9F8-3F44-914A-9E432A6F9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964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60005-84B2-DD71-F9D8-76EA74569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756C7C-66EB-27F7-F4FF-4861E9E4A7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2DE85-F9F8-3F44-914A-9E432A6F9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A68C1233-4542-50DD-36F5-48A93B646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CA4642FE-CB6D-C872-E619-A5844EEC2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99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E84FF-AAD9-18E8-1FE5-D61A265CE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337C8F-D0A0-213A-4C3C-B5AE02AF17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2DE85-F9F8-3F44-914A-9E432A6F9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4B29F684-11E8-BE08-52F8-3B4BB6AAF3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620397BE-9257-72B6-AD4F-263126CA5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809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9BC4F-667F-D63D-737F-8560B3D8B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164104-D2B9-1A07-63B7-2553FA1F7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2DE85-F9F8-3F44-914A-9E432A6F9A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A2AF890C-83A2-9234-DBE1-EE81CF645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5B699C83-0CFA-3052-49EE-0C31EF93D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846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95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A7867-4D78-FC75-09A7-19389B4CE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2C241B-643F-BD12-03CA-C2F75F920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25924236-122F-AFF2-E815-D22CCD8DD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32AA7CBA-A36F-9EA4-BCD1-D4C99512B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41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527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374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073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4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8A03EE-C4CC-034B-8A51-1C21170A1D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941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15D0D-3D17-5C78-BA53-15E4FC815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B5A72E-0F6D-EA8E-C336-4DF190A3E3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3177" tIns="46589" rIns="93177" bIns="46589" anchor="b"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2A176-FE17-4E44-B7AE-16E46BB37D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FD845B1E-178E-6130-47F8-BB9F2FDBC3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8B99DA37-F064-BEE9-CBB5-6FF53F62B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aseline="0">
                <a:ea typeface="ＭＳ Ｐゴシック" charset="0"/>
                <a:cs typeface="+mn-cs"/>
              </a:rPr>
              <a:t>Module slide 1</a:t>
            </a:r>
          </a:p>
        </p:txBody>
      </p:sp>
    </p:spTree>
    <p:extLst>
      <p:ext uri="{BB962C8B-B14F-4D97-AF65-F5344CB8AC3E}">
        <p14:creationId xmlns:p14="http://schemas.microsoft.com/office/powerpoint/2010/main" val="41872944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175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319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978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951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3A3E6-0520-5CC5-988B-05463242E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4B72E5-5AEF-3B75-3396-1B9B1B357D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E877698B-2238-F425-24CB-D2BBB4E673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6D5F791F-71E6-3737-D809-5330EA9D6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131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97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91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EBC44-53B3-1134-E496-33E42E3CD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0619435-FE6E-1D53-22D1-05EFD4B854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541544A2-4B15-C155-F0B5-323A77B21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3336727C-F405-080F-AF3E-0457C391C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MS PGothic" charset="0"/>
              </a:rPr>
              <a:t>Note to facilitator – this exercise is optional depending on the time available.</a:t>
            </a:r>
          </a:p>
        </p:txBody>
      </p:sp>
    </p:spTree>
    <p:extLst>
      <p:ext uri="{BB962C8B-B14F-4D97-AF65-F5344CB8AC3E}">
        <p14:creationId xmlns:p14="http://schemas.microsoft.com/office/powerpoint/2010/main" val="40436469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51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267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ACA1D-FD25-8448-BF92-4206B9E85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DA47E2-A5F7-0691-8243-B100DAD133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F9D8D78B-B61D-A1A5-24C8-CE7D3042B4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1FE8E1AC-DF73-F40B-B134-1B2F272A0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968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818DF-A9DA-5E9D-1154-E335C1E76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9B6E10-FF0D-DD6A-FACE-0B0B4175E7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D5F89402-0B54-5110-786F-C18904CE7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AF2ACE1F-B795-E6A4-22AB-DA85BC4F82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Bullet 2: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6C9C6"/>
              </a:buClr>
              <a:buSzPct val="84000"/>
              <a:buFont typeface="Arial" panose="020B0604020202020204" pitchFamily="34" charset="0"/>
              <a:buChar char="→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e.g. WTP or distribution only, where the water supplier has more knowledge/control, and less stakeholders are involved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6C9C6"/>
              </a:buClr>
              <a:buSzPct val="84000"/>
              <a:buFont typeface="Arial" panose="020B0604020202020204" pitchFamily="34" charset="0"/>
              <a:buChar char="→"/>
              <a:tabLst/>
              <a:defRPr/>
            </a:pPr>
            <a:r>
              <a:rPr lang="en-US" sz="1200" kern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ake a “lighter touch” approach to the other stages, before addressing all stages in detail in later cycles</a:t>
            </a: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463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7397D-C250-FD41-A4DF-7AA0EFA82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185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D3168F-2104-4F49-9E99-70A7CD3170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9332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8B60C9-D57D-7144-B722-86B2AE8CC1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9531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85372" indent="-302066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08265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91571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74878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58184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141490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624796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108102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85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4BD3B-2B62-BF4D-AEF9-FFAA940DA9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85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442">
              <a:buFont typeface="Arial" panose="020B0604020202020204" pitchFamily="34" charset="0"/>
              <a:buChar char="•"/>
              <a:defRPr/>
            </a:pPr>
            <a:endParaRPr lang="en-IE" sz="1300"/>
          </a:p>
          <a:p>
            <a:pPr marL="181240" indent="-181240"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732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85372" indent="-302066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08265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91571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74878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58184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141490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624796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108102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85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4BD3B-2B62-BF4D-AEF9-FFAA940DA9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85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442">
              <a:buFont typeface="Arial" panose="020B0604020202020204" pitchFamily="34" charset="0"/>
              <a:buChar char="•"/>
              <a:defRPr/>
            </a:pPr>
            <a:endParaRPr lang="en-IE" sz="1300"/>
          </a:p>
          <a:p>
            <a:pPr marL="181240" indent="-181240"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47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128C2-A69E-1008-68BB-CDEF7638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71DBC8-2FE2-C012-5D10-8F7C47133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85372" indent="-302066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08265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91571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74878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58184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141490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624796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108102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85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4BD3B-2B62-BF4D-AEF9-FFAA940DA9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85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D4BDC02C-BBD7-83ED-AC87-FEFC1239C9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41F79B9F-0838-995E-8C3D-CB7B1D11A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442">
              <a:buFont typeface="Arial" panose="020B0604020202020204" pitchFamily="34" charset="0"/>
              <a:buChar char="•"/>
              <a:defRPr/>
            </a:pPr>
            <a:endParaRPr lang="en-IE" sz="1300"/>
          </a:p>
          <a:p>
            <a:pPr marL="181240" indent="-181240"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2330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95144-2B4A-D594-8B44-5E7D784A4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5CFF4D-CA36-8FD1-E383-3EF033831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85372" indent="-302066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08265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91571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74878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58184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141490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624796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108102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85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4BD3B-2B62-BF4D-AEF9-FFAA940DA9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85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0F792139-69A9-3678-F0C2-29F9720550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EAB219D5-DDAC-71E1-F155-BE0C46418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442">
              <a:buFont typeface="Arial" panose="020B0604020202020204" pitchFamily="34" charset="0"/>
              <a:buChar char="•"/>
              <a:defRPr/>
            </a:pPr>
            <a:endParaRPr lang="en-IE" sz="1300"/>
          </a:p>
          <a:p>
            <a:pPr marL="181240" indent="-181240"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2567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85372" indent="-302066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08265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91571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74878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58184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141490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624796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108102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85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4BD3B-2B62-BF4D-AEF9-FFAA940DA9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85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442">
              <a:buFont typeface="Arial" panose="020B0604020202020204" pitchFamily="34" charset="0"/>
              <a:buChar char="•"/>
              <a:defRPr/>
            </a:pPr>
            <a:endParaRPr lang="en-IE" sz="1300"/>
          </a:p>
          <a:p>
            <a:pPr marL="181240" indent="-181240"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724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1BC4BD-F072-4749-9395-360FD96A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604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85372" indent="-302066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08265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91571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74878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58184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141490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624796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108102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85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4BD3B-2B62-BF4D-AEF9-FFAA940DA9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85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442">
              <a:buFont typeface="Arial" panose="020B0604020202020204" pitchFamily="34" charset="0"/>
              <a:buChar char="•"/>
              <a:defRPr/>
            </a:pPr>
            <a:endParaRPr lang="en-IE" sz="1300"/>
          </a:p>
          <a:p>
            <a:pPr marL="181240" indent="-181240"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6560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85372" indent="-302066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08265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91571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74878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58184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141490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624796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108102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85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4BD3B-2B62-BF4D-AEF9-FFAA940DA9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85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442">
              <a:buFont typeface="Arial" panose="020B0604020202020204" pitchFamily="34" charset="0"/>
              <a:buChar char="•"/>
              <a:defRPr/>
            </a:pPr>
            <a:endParaRPr lang="en-IE" sz="1300"/>
          </a:p>
          <a:p>
            <a:pPr marL="181240" indent="-181240"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918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85372" indent="-302066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08265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91571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74878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58184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141490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624796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108102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85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4BD3B-2B62-BF4D-AEF9-FFAA940DA9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85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442">
              <a:buFont typeface="Arial" panose="020B0604020202020204" pitchFamily="34" charset="0"/>
              <a:buChar char="•"/>
              <a:defRPr/>
            </a:pPr>
            <a:endParaRPr lang="en-IE" sz="1300"/>
          </a:p>
          <a:p>
            <a:pPr marL="181240" indent="-181240"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3070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85372" indent="-302066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208265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91571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74878" indent="-241653" defTabSz="985072"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58184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141490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624796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108102" indent="-241653" defTabSz="98507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85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4BD3B-2B62-BF4D-AEF9-FFAA940DA96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charset="0"/>
              </a:rPr>
              <a:pPr marL="0" marR="0" lvl="0" indent="0" algn="r" defTabSz="985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charset="0"/>
            </a:endParaRPr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442">
              <a:buFont typeface="Arial" panose="020B0604020202020204" pitchFamily="34" charset="0"/>
              <a:buChar char="•"/>
              <a:defRPr/>
            </a:pPr>
            <a:endParaRPr lang="en-IE" sz="1300"/>
          </a:p>
          <a:p>
            <a:pPr marL="181240" indent="-181240">
              <a:buFont typeface="Arial" panose="020B0604020202020204" pitchFamily="34" charset="0"/>
              <a:buChar char="•"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45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lnSpc>
                <a:spcPct val="60000"/>
              </a:lnSpc>
              <a:spcBef>
                <a:spcPct val="20000"/>
              </a:spcBef>
              <a:defRPr/>
            </a:pPr>
            <a:endParaRPr lang="en-GB" sz="900"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A4D72973-86E9-4142-AA59-7F8EE146603C}" type="slidenum">
              <a:rPr lang="en-GB" sz="1200" smtClean="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>
                <a:defRPr/>
              </a:pPr>
              <a:t>9</a:t>
            </a:fld>
            <a:endParaRPr lang="en-GB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9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BBDFB1-E493-9148-8425-7CE1D71FDFAE}"/>
              </a:ext>
            </a:extLst>
          </p:cNvPr>
          <p:cNvSpPr/>
          <p:nvPr userDrawn="1"/>
        </p:nvSpPr>
        <p:spPr>
          <a:xfrm>
            <a:off x="0" y="1"/>
            <a:ext cx="4168091" cy="6858001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94089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54427A-C521-A442-A744-C87A0A4E941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040B5C26-2C95-A047-A5A7-9A2A983B9251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3670DC-1478-5B49-9DCF-D4B6580DD69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93225184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1850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D2997-2979-4E89-D0A3-02B4DEB1F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36D01-BB54-CBF3-8986-3C93CE0D1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AC4CB-1A27-5516-4371-3EEF49227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FFDB2-69AC-86D6-C17B-C544E78A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C3EEC-B123-D3EE-5C0B-1B010DB9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8855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3474CD-6CED-2B33-BF8D-0A34177E8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8A1D87-ECE3-03AB-653E-DCA70420B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9BE89-9D8F-F845-852B-05F7C7E6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BA0B3-15C2-68D2-EAA4-A24F5655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C3E09-ADA3-4760-24ED-9FCBACCB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6047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59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9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831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697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813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437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51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5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54427A-C521-A442-A744-C87A0A4E941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A846DE28-87B3-B544-8806-BDAFAE9E67A1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13634B-5B32-0745-9C5F-64C8D4B27CD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18631064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5376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413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236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14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BBDFB1-E493-9148-8425-7CE1D71FDFAE}"/>
              </a:ext>
            </a:extLst>
          </p:cNvPr>
          <p:cNvSpPr/>
          <p:nvPr userDrawn="1"/>
        </p:nvSpPr>
        <p:spPr>
          <a:xfrm>
            <a:off x="0" y="1"/>
            <a:ext cx="4168091" cy="6858001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0178324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54427A-C521-A442-A744-C87A0A4E941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41A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040B5C26-2C95-A047-A5A7-9A2A983B9251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3670DC-1478-5B49-9DCF-D4B6580DD69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93225184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4267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54427A-C521-A442-A744-C87A0A4E941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41A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A846DE28-87B3-B544-8806-BDAFAE9E67A1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13634B-5B32-0745-9C5F-64C8D4B27CD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18631064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7178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598AF2-4564-004C-A301-7C5DB1B8550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41A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E6E314A5-78C9-314B-A40B-9EEF94AA4D1E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62B9E0-A5AC-0D41-9177-D9DDD5B05EC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77326718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1759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10/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54427A-C521-A442-A744-C87A0A4E941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41A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867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3BF91A8A-C69B-FA4C-8B69-ECF164A23113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E6B91B-EC7B-1C41-97C0-62A73D06298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20125984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9165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1F813C22-5E66-DB4F-B6B2-2312924689EE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27C573-5B51-2046-BF30-D106EE5EF85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3504910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2ACD952-A262-FA47-81D0-8D81807A88A4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E45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37246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050C81-EC5B-BE46-8EEF-47AB9BBD158C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48893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10/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54427A-C521-A442-A744-C87A0A4E941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3BF91A8A-C69B-FA4C-8B69-ECF164A23113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E6B91B-EC7B-1C41-97C0-62A73D06298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20125984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4846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1C282E-31B9-E349-99AA-41E2A734D775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C1BE296E-66E3-E243-B99E-5923C754D9FB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A9DE86-54C8-C140-87E5-5BFACCBFDA25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14521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7028D-FFF3-0C46-B941-EE74B11415E6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284128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3E76F72-8656-E543-933B-8D9B45D66540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688963-A3A9-A547-A1BA-5800DFC9DA3A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39D5A29-9E7A-4644-941E-5FA04EA2FE87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616199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9243098-8E1F-C14C-B394-11A34046D917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CAA7AF-FCE1-6D47-9017-22490A2C815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B5F03AE-D377-3E44-AC98-8EFCA7ADACE8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06763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606582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9733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01200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403543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91074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2DC30BB6-5C4B-4845-931D-8AA1B7F90E9D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5CE6FD3-D153-6847-944A-BA67EBE3AC2E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258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0805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1C282E-31B9-E349-99AA-41E2A734D775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C1BE296E-66E3-E243-B99E-5923C754D9FB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A9DE86-54C8-C140-87E5-5BFACCBFDA2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06297847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4767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4354F636-EF69-1049-BA33-69ECE11620BB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E30E04-447B-B444-97C4-C9D87689812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86264785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977028D-FFF3-0C46-B941-EE74B11415E6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626272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3E76F72-8656-E543-933B-8D9B45D66540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688963-A3A9-A547-A1BA-5800DFC9DA3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41751033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39D5A29-9E7A-4644-941E-5FA04EA2FE87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103358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9243098-8E1F-C14C-B394-11A34046D917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CAA7AF-FCE1-6D47-9017-22490A2C815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80381055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B5F03AE-D377-3E44-AC98-8EFCA7ADACE8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894241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45620637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805859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8226778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443486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83684269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175283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14637609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33052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09395567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454976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2DC30BB6-5C4B-4845-931D-8AA1B7F90E9D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5CE6FD3-D153-6847-944A-BA67EBE3AC2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41197377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88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840C15E9-5AE2-2248-AEAF-2138E771514A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8A3076-2827-0048-86B0-825ACE699C0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28718427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2330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rcis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AD76A61D-A740-D340-8994-B188AFAD7531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374002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8FC32917-A69E-7F4A-BE4A-72525503D2F5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F565C160-26B3-904A-9245-4B61299E2D3B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BFFCF5-4C60-A44C-817F-830165369169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6821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18716E4-586D-FA42-916A-93777491C9D3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E2BEF596-4137-5A4A-8528-7A19486880ED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BC4940-3226-C240-A3EB-B01AADC210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206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8FC32917-A69E-7F4A-BE4A-72525503D2F5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F565C160-26B3-904A-9245-4B61299E2D3B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BFFCF5-4C60-A44C-817F-83016536916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38798056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2373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18716E4-586D-FA42-916A-93777491C9D3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E2BEF596-4137-5A4A-8528-7A19486880ED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BC4940-3226-C240-A3EB-B01AADC210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55918361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10/11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7561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6DF4CB4-422C-A54F-AA88-6D71F7E8D8B7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965346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C9445644-0241-CA43-A155-79FAB8380B9A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84448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DE0658B-FC30-1A4E-8662-0CB7C090E54A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920093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298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230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92613585-A163-2143-B5AC-0A835D2F33F1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638E73-06D4-7D49-99BC-F885EFCE619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90695739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738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CEF834FF-2AFA-1840-B413-5EF11DC3197D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4E0050-06A1-6148-80F5-3A087AEBED4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74433572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331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D63BF520-42FD-0E4C-AD8D-F930CDC8024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817910-DA94-084B-A51B-ED26AD2F33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9129708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350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89E8ECD5-B1A2-7D4D-A90B-6C00BFCE1D85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07EACC-66A9-1842-A056-52AE765724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42822229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047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C0749B10-2711-914A-BC5E-48540234A626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E5CA21-2F4B-3144-8764-096E961B6E1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97721608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83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81FAF9-B655-4945-9273-410F9C3D8B5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76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971917B4-8EB0-FA44-B9D7-7CE1C1F09B87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6BA29F-9446-5E40-8F89-4AA954E6365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33933556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411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681677B9-8EF9-114C-94EF-498DCB6C7A4B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48D8B10-5572-6A4D-BC64-E37D89BA4A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11303509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769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1A2BB6A4-35D5-9742-96E2-2E80CF13B417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E445070-21E0-F24A-B809-A2418A88A57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42391453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1835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97A1942D-E1D7-DE42-941A-639F02E4E5A1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5D95D1-09FB-6445-B720-6CD5EBDBC7A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1285653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598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0/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BF5E98C5-7FA6-074B-9A50-C205DAFD8A8D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5B14DB-D79B-5E4F-AB18-5156CE0D7CD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9570908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3158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050C81-EC5B-BE46-8EEF-47AB9BBD158C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1E7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158273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1C282E-31B9-E349-99AA-41E2A734D775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C1BE296E-66E3-E243-B99E-5923C754D9FB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A9DE86-54C8-C140-87E5-5BFACCBFDA2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51980152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33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4354F636-EF69-1049-BA33-69ECE11620BB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E30E04-447B-B444-97C4-C9D87689812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7751476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977028D-FFF3-0C46-B941-EE74B11415E6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86038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B3E76F72-8656-E543-933B-8D9B45D66540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688963-A3A9-A547-A1BA-5800DFC9DA3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09647611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39D5A29-9E7A-4644-941E-5FA04EA2FE87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280628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9243098-8E1F-C14C-B394-11A34046D917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CAA7AF-FCE1-6D47-9017-22490A2C815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20499587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B5F03AE-D377-3E44-AC98-8EFCA7ADACE8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22965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598AF2-4564-004C-A301-7C5DB1B8550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E6E314A5-78C9-314B-A40B-9EEF94AA4D1E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62B9E0-A5AC-0D41-9177-D9DDD5B05EC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77326718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819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81111878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258239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8615454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58405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0903150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880894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44842058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671525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79911AE1-EED2-864B-9E25-98616E60E67F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8EE2C-CD7A-E74E-91BC-E35C6839D8E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8040299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106263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88B4C2-D3CE-1F46-8000-3643A1353CA1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2DC30BB6-5C4B-4845-931D-8AA1B7F90E9D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5CE6FD3-D153-6847-944A-BA67EBE3AC2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77948889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9344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rcis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AD76A61D-A740-D340-8994-B188AFAD7531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01840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8FC32917-A69E-7F4A-BE4A-72525503D2F5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F565C160-26B3-904A-9245-4B61299E2D3B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BFFCF5-4C60-A44C-817F-83016536916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98849365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609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18716E4-586D-FA42-916A-93777491C9D3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E2BEF596-4137-5A4A-8528-7A19486880ED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BC4940-3226-C240-A3EB-B01AADC210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08749155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12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6DF4CB4-422C-A54F-AA88-6D71F7E8D8B7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29061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66EAA6-6019-E94F-9BCF-3F1202BD9026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332CA3E7-DAF2-3B4C-BBBF-5F7B7C22D3AC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51F858-B273-0D46-8475-3BA51407834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64855574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468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C9445644-0241-CA43-A155-79FAB8380B9A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497960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DE0658B-FC30-1A4E-8662-0CB7C090E54A}"/>
              </a:ext>
            </a:extLst>
          </p:cNvPr>
          <p:cNvSpPr/>
          <p:nvPr userDrawn="1"/>
        </p:nvSpPr>
        <p:spPr>
          <a:xfrm rot="5400000">
            <a:off x="597031" y="-597031"/>
            <a:ext cx="3582186" cy="4776248"/>
          </a:xfrm>
          <a:prstGeom prst="rtTriangle">
            <a:avLst/>
          </a:prstGeom>
          <a:solidFill>
            <a:srgbClr val="FED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48611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58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508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1F813C22-5E66-DB4F-B6B2-2312924689EE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827C573-5B51-2046-BF30-D106EE5EF85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3504910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2ACD952-A262-FA47-81D0-8D81807A88A4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129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63777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ACD952-A262-FA47-81D0-8D81807A88A4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E45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217586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814308D2-A7E7-F342-BE27-3DC32BCD9ACA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405054-B176-7D42-B12D-CE89CA02A91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48549554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4FFC001-A988-A349-BED0-F776D47C529F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E45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89319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2435A01C-900B-9C4F-A1D5-BC60F32B7F1D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AAEC11B-3E85-2241-99E3-067BA00AB50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82133898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13391BA-BDD8-0A4F-ABCC-7F6D7C5FCC78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129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390098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A0ECCCA6-4C41-7740-A6D8-842A6EB60383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508F0F-546C-6C47-BD7A-F0177F5C52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44154751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38AC22E-0B4F-7449-AC55-0389A7F20EB6}"/>
              </a:ext>
            </a:extLst>
          </p:cNvPr>
          <p:cNvSpPr/>
          <p:nvPr userDrawn="1"/>
        </p:nvSpPr>
        <p:spPr>
          <a:xfrm>
            <a:off x="1" y="0"/>
            <a:ext cx="12191999" cy="914400"/>
          </a:xfrm>
          <a:prstGeom prst="rect">
            <a:avLst/>
          </a:prstGeom>
          <a:solidFill>
            <a:srgbClr val="129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27904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8BAA837-69EB-564F-88B2-ACEC134E4116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D37280-6857-5244-98A9-7DED155EAB4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7437642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6106A84-7FFB-8D43-9B7D-4E28A8DE18F7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129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00790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AACD70-E5E1-1545-9619-42A1C964CD8E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738F4A3B-C880-5B40-BC1B-A9D0E6C8BBDC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15F9F0-AC4B-4D4D-9EC6-01B84AAADEE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90618839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980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8BAA837-69EB-564F-88B2-ACEC134E4116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D37280-6857-5244-98A9-7DED155EAB4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40387672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6106A84-7FFB-8D43-9B7D-4E28A8DE18F7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129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476556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87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642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796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87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076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49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547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9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6119E3-0072-AB44-9481-B000E8919D86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E08632ED-BE64-AA42-8943-E38182524A10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6E1738-28C3-CF4D-B528-AA13168B511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80452672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0131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76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44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82674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50587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31686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51720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57141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83729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13334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9625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1DB03D-BE4C-0B4A-98AD-EB054870D5AF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7FE28ACC-9C2F-234D-BC3C-8D576B146B88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88EFA2-8175-F04D-959B-0CF85CCC138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80433967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5591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70412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02449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19303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1C282E-31B9-E349-99AA-41E2A734D775}"/>
              </a:ext>
            </a:extLst>
          </p:cNvPr>
          <p:cNvSpPr/>
          <p:nvPr userDrawn="1"/>
        </p:nvSpPr>
        <p:spPr>
          <a:xfrm>
            <a:off x="1" y="0"/>
            <a:ext cx="12191999" cy="1371600"/>
          </a:xfrm>
          <a:prstGeom prst="rect">
            <a:avLst/>
          </a:prstGeom>
          <a:solidFill>
            <a:srgbClr val="1E7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186763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0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28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38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842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71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0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54427A-C521-A442-A744-C87A0A4E941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5EC14B0F-54AE-0E48-B0F7-416C399D87E0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9AF6D46-49BF-BA42-9D79-4DF0D1F1CE2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701038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9444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9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962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787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69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185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4761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840C15E9-5AE2-2248-AEAF-2138E771514A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8A3076-2827-0048-86B0-825ACE699C0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28718427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9880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1A2BB6A4-35D5-9742-96E2-2E80CF13B417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E445070-21E0-F24A-B809-A2418A88A57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42391453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1369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97A1942D-E1D7-DE42-941A-639F02E4E5A1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5D95D1-09FB-6445-B720-6CD5EBDBC7A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1285653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8466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10/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BF5E98C5-7FA6-074B-9A50-C205DAFD8A8D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5B14DB-D79B-5E4F-AB18-5156CE0D7CD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95709080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85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54427A-C521-A442-A744-C87A0A4E941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009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E6A28303-026A-C84B-821F-F4B9D0D7F815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BAEC3B-36F3-0B4B-ABC8-AC7B6836ECF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8740782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7544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92613585-A163-2143-B5AC-0A835D2F33F1}"/>
              </a:ext>
            </a:extLst>
          </p:cNvPr>
          <p:cNvSpPr/>
          <p:nvPr userDrawn="1"/>
        </p:nvSpPr>
        <p:spPr>
          <a:xfrm>
            <a:off x="1828800" y="6492240"/>
            <a:ext cx="8534400" cy="365760"/>
          </a:xfrm>
          <a:prstGeom prst="round2SameRect">
            <a:avLst/>
          </a:prstGeom>
          <a:solidFill>
            <a:srgbClr val="FED7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638E73-06D4-7D49-99BC-F885EFCE619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90695739"/>
              </p:ext>
            </p:extLst>
          </p:nvPr>
        </p:nvGraphicFramePr>
        <p:xfrm>
          <a:off x="2152649" y="6578412"/>
          <a:ext cx="7924800" cy="203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Intro</a:t>
                      </a:r>
                    </a:p>
                  </a:txBody>
                  <a:tcPr marL="16933" marR="16933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67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86788"/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9856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DE83D-0D08-7C1F-E96D-741EE463C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E79F6-0958-0DC5-D24A-B105F6EBF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CC472-95E2-5315-D218-FBFEB9E0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422BC-20D3-8686-814D-67C07A1F9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256B-1B93-D4D5-E5B3-84E0D50A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6262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B23C-BD44-96A6-D34D-157ADECA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73015-D2A3-A23A-177F-E6196CDD9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9BEE8-BAAC-90CF-DDFA-5781685C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54D4E-F69C-4570-7FAF-E5FDF376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0E2E4-8C22-18A4-AFD3-655C2C723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6602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3BF8-12D3-2C92-5D2D-8DC43212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A098A-0068-64E0-A00F-D31FE7606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5D763-72EE-96AB-1808-69AD9CB5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75F11-1736-2296-C6DF-20F83AB6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9760F-94EE-AEC6-C8AA-410CF79A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2313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2AD07-923E-6FE5-A43D-9C5FFD7E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3FEF-7388-49D3-8927-A480AB9B7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728C2-E419-4C9B-BDA2-7D6F49029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3BFF0-9143-93A0-6010-B7463AF5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ACD08-2820-E1BA-6367-4712D9F8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26324-8D00-E9C4-8FD9-584A5EC7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6582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4A4F-E690-B0EA-9A8B-4FFD5DE7E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AC197-8CD6-FD2B-6A98-4C8370DF4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36E71-7F3F-CE94-9FC2-CA5CE11EF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7AC2D3-4827-1D1B-6CE7-92D3EA52B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ABD2A-A957-3590-D5A0-58958B9FD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3CF4AC-BFBE-0E54-4520-060A6E837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9A01C8-B75C-D642-00A6-3A4D35E5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932B30-3E6F-6396-3272-651E7071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7197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93BE-B60A-3EF6-C583-1F08CC4A6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63CF0-C9F0-7114-7CC5-3F63CE35A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AA42F-B0E1-4E01-E7F0-78251F26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FCE14-10A7-5056-673E-9C3BC3C3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246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9C0CF-0768-A1B0-34DC-A9201A9E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41BEB-B912-D167-0B3C-1B6D2912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1B60C-2ABC-D09C-9B88-109DF510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2311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B5673-8B08-D261-4FFC-C5DF1ED4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CE877-CD84-B35C-4B86-961DEE69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B8482-4E30-37E2-CD05-216B2E009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60A59-C592-4109-EC71-4A6F3B0C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55358-1B21-5A90-D8CB-7FB16C6C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CBF43-04BC-3262-F77A-990DBE66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4505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6450-EF32-6066-0AEE-F8DA6FB3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0ABD78-CED4-86AE-FC73-461F38F16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E095B-8D17-E32F-46A6-40F54259D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F1CC5-B61B-B296-A506-7317EEE76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B9A24-352E-6945-D906-167CC2E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D8CCC-7B10-6B62-407B-F5BCE5ED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26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26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29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45.xml"/><Relationship Id="rId30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8B221C-12B0-EB4B-8C92-4B244F9E3B95}"/>
              </a:ext>
            </a:extLst>
          </p:cNvPr>
          <p:cNvCxnSpPr>
            <a:cxnSpLocks/>
          </p:cNvCxnSpPr>
          <p:nvPr userDrawn="1"/>
        </p:nvCxnSpPr>
        <p:spPr>
          <a:xfrm>
            <a:off x="11422713" y="6281089"/>
            <a:ext cx="769287" cy="0"/>
          </a:xfrm>
          <a:prstGeom prst="line">
            <a:avLst/>
          </a:prstGeom>
          <a:ln w="88900" cap="rnd">
            <a:solidFill>
              <a:srgbClr val="FED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B7CEB8D-E270-DE42-B538-D30989DED092}"/>
              </a:ext>
            </a:extLst>
          </p:cNvPr>
          <p:cNvSpPr txBox="1"/>
          <p:nvPr userDrawn="1"/>
        </p:nvSpPr>
        <p:spPr>
          <a:xfrm>
            <a:off x="11353800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6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5" r:id="rId7"/>
    <p:sldLayoutId id="2147483884" r:id="rId8"/>
    <p:sldLayoutId id="2147483889" r:id="rId9"/>
    <p:sldLayoutId id="2147483890" r:id="rId10"/>
    <p:sldLayoutId id="2147483891" r:id="rId11"/>
    <p:sldLayoutId id="21474838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353801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7C876B-6D11-EC4F-BD61-DE2BEC3BEF6A}"/>
              </a:ext>
            </a:extLst>
          </p:cNvPr>
          <p:cNvCxnSpPr>
            <a:cxnSpLocks/>
          </p:cNvCxnSpPr>
          <p:nvPr userDrawn="1"/>
        </p:nvCxnSpPr>
        <p:spPr>
          <a:xfrm>
            <a:off x="11422713" y="6281089"/>
            <a:ext cx="769287" cy="0"/>
          </a:xfrm>
          <a:prstGeom prst="line">
            <a:avLst/>
          </a:prstGeom>
          <a:ln w="88900" cap="rnd">
            <a:solidFill>
              <a:srgbClr val="FED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C837A6-91B9-A043-ABB4-0A5B159CF2C1}"/>
              </a:ext>
            </a:extLst>
          </p:cNvPr>
          <p:cNvSpPr txBox="1"/>
          <p:nvPr userDrawn="1"/>
        </p:nvSpPr>
        <p:spPr>
          <a:xfrm>
            <a:off x="11353800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8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  <p:sldLayoutId id="2147484034" r:id="rId15"/>
    <p:sldLayoutId id="2147484035" r:id="rId16"/>
    <p:sldLayoutId id="2147484036" r:id="rId17"/>
    <p:sldLayoutId id="2147484037" r:id="rId18"/>
    <p:sldLayoutId id="2147484038" r:id="rId19"/>
    <p:sldLayoutId id="2147484039" r:id="rId20"/>
    <p:sldLayoutId id="2147484040" r:id="rId21"/>
    <p:sldLayoutId id="2147484041" r:id="rId22"/>
    <p:sldLayoutId id="2147484042" r:id="rId23"/>
    <p:sldLayoutId id="2147484043" r:id="rId24"/>
    <p:sldLayoutId id="2147484044" r:id="rId25"/>
    <p:sldLayoutId id="2147484045" r:id="rId26"/>
    <p:sldLayoutId id="2147484046" r:id="rId27"/>
    <p:sldLayoutId id="2147484047" r:id="rId28"/>
    <p:sldLayoutId id="2147484048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wave with text&#10;&#10;AI-generated content may be incorrect.">
            <a:extLst>
              <a:ext uri="{FF2B5EF4-FFF2-40B4-BE49-F238E27FC236}">
                <a16:creationId xmlns:a16="http://schemas.microsoft.com/office/drawing/2014/main" id="{E5D1F585-6B0F-A1F7-C671-E96724F16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13837" r="565" b="755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9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wave with bubbles&#10;&#10;AI-generated content may be incorrect.">
            <a:extLst>
              <a:ext uri="{FF2B5EF4-FFF2-40B4-BE49-F238E27FC236}">
                <a16:creationId xmlns:a16="http://schemas.microsoft.com/office/drawing/2014/main" id="{615D55E2-786C-6B53-0BCB-23A562FE31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b="619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685AAA-C909-0243-B6C7-1C66915915AA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1D3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7384CA-0E9D-6746-8F43-58D94510DB6E}"/>
              </a:ext>
            </a:extLst>
          </p:cNvPr>
          <p:cNvCxnSpPr>
            <a:cxnSpLocks/>
          </p:cNvCxnSpPr>
          <p:nvPr userDrawn="1"/>
        </p:nvCxnSpPr>
        <p:spPr>
          <a:xfrm>
            <a:off x="11422713" y="6281089"/>
            <a:ext cx="769287" cy="0"/>
          </a:xfrm>
          <a:prstGeom prst="line">
            <a:avLst/>
          </a:prstGeom>
          <a:ln w="88900" cap="rnd">
            <a:solidFill>
              <a:srgbClr val="FED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7522B7-1382-C248-A169-0CC300C545BE}"/>
              </a:ext>
            </a:extLst>
          </p:cNvPr>
          <p:cNvSpPr txBox="1"/>
          <p:nvPr userDrawn="1"/>
        </p:nvSpPr>
        <p:spPr>
          <a:xfrm>
            <a:off x="11353800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0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0" r:id="rId2"/>
    <p:sldLayoutId id="2147483871" r:id="rId3"/>
    <p:sldLayoutId id="2147483872" r:id="rId4"/>
    <p:sldLayoutId id="2147483874" r:id="rId5"/>
    <p:sldLayoutId id="2147483875" r:id="rId6"/>
    <p:sldLayoutId id="2147483876" r:id="rId7"/>
    <p:sldLayoutId id="2147483877" r:id="rId8"/>
    <p:sldLayoutId id="2147483886" r:id="rId9"/>
    <p:sldLayoutId id="2147483888" r:id="rId10"/>
    <p:sldLayoutId id="2147483892" r:id="rId11"/>
    <p:sldLayoutId id="21474838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353801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7C876B-6D11-EC4F-BD61-DE2BEC3BEF6A}"/>
              </a:ext>
            </a:extLst>
          </p:cNvPr>
          <p:cNvCxnSpPr>
            <a:cxnSpLocks/>
          </p:cNvCxnSpPr>
          <p:nvPr userDrawn="1"/>
        </p:nvCxnSpPr>
        <p:spPr>
          <a:xfrm>
            <a:off x="11422713" y="6281089"/>
            <a:ext cx="769287" cy="0"/>
          </a:xfrm>
          <a:prstGeom prst="line">
            <a:avLst/>
          </a:prstGeom>
          <a:ln w="88900" cap="rnd">
            <a:solidFill>
              <a:srgbClr val="1E7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C837A6-91B9-A043-ABB4-0A5B159CF2C1}"/>
              </a:ext>
            </a:extLst>
          </p:cNvPr>
          <p:cNvSpPr txBox="1"/>
          <p:nvPr userDrawn="1"/>
        </p:nvSpPr>
        <p:spPr>
          <a:xfrm>
            <a:off x="11353800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6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96" r:id="rId2"/>
    <p:sldLayoutId id="2147483898" r:id="rId3"/>
    <p:sldLayoutId id="2147483899" r:id="rId4"/>
    <p:sldLayoutId id="2147483900" r:id="rId5"/>
    <p:sldLayoutId id="2147483901" r:id="rId6"/>
    <p:sldLayoutId id="2147483915" r:id="rId7"/>
    <p:sldLayoutId id="2147483916" r:id="rId8"/>
    <p:sldLayoutId id="2147483917" r:id="rId9"/>
    <p:sldLayoutId id="2147483913" r:id="rId10"/>
    <p:sldLayoutId id="2147483912" r:id="rId11"/>
    <p:sldLayoutId id="2147483895" r:id="rId12"/>
    <p:sldLayoutId id="2147483897" r:id="rId13"/>
    <p:sldLayoutId id="2147483902" r:id="rId14"/>
    <p:sldLayoutId id="2147483903" r:id="rId15"/>
    <p:sldLayoutId id="2147483904" r:id="rId16"/>
    <p:sldLayoutId id="214748390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45291F-5A66-7D4B-A339-CA3D1BF0689C}"/>
              </a:ext>
            </a:extLst>
          </p:cNvPr>
          <p:cNvSpPr txBox="1"/>
          <p:nvPr userDrawn="1"/>
        </p:nvSpPr>
        <p:spPr>
          <a:xfrm>
            <a:off x="11353801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683C81-F372-5343-B940-CFC0FFE5014B}"/>
              </a:ext>
            </a:extLst>
          </p:cNvPr>
          <p:cNvCxnSpPr>
            <a:cxnSpLocks/>
          </p:cNvCxnSpPr>
          <p:nvPr userDrawn="1"/>
        </p:nvCxnSpPr>
        <p:spPr>
          <a:xfrm>
            <a:off x="11422713" y="6281089"/>
            <a:ext cx="769287" cy="0"/>
          </a:xfrm>
          <a:prstGeom prst="line">
            <a:avLst/>
          </a:prstGeom>
          <a:ln w="88900" cap="rnd">
            <a:solidFill>
              <a:srgbClr val="FED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91BDB8-A2AE-9A46-A9C1-46D798B29723}"/>
              </a:ext>
            </a:extLst>
          </p:cNvPr>
          <p:cNvSpPr txBox="1"/>
          <p:nvPr userDrawn="1"/>
        </p:nvSpPr>
        <p:spPr>
          <a:xfrm>
            <a:off x="11353800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2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4006C3-A06D-B148-8902-08AB28307D37}"/>
              </a:ext>
            </a:extLst>
          </p:cNvPr>
          <p:cNvCxnSpPr>
            <a:cxnSpLocks/>
          </p:cNvCxnSpPr>
          <p:nvPr userDrawn="1"/>
        </p:nvCxnSpPr>
        <p:spPr>
          <a:xfrm>
            <a:off x="11422713" y="6281089"/>
            <a:ext cx="769287" cy="0"/>
          </a:xfrm>
          <a:prstGeom prst="line">
            <a:avLst/>
          </a:prstGeom>
          <a:ln w="88900" cap="rnd">
            <a:solidFill>
              <a:srgbClr val="E45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7C1F17-3E52-4C45-9047-5D814414D3DD}"/>
              </a:ext>
            </a:extLst>
          </p:cNvPr>
          <p:cNvSpPr txBox="1"/>
          <p:nvPr userDrawn="1"/>
        </p:nvSpPr>
        <p:spPr>
          <a:xfrm>
            <a:off x="11353800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9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4018" r:id="rId2"/>
    <p:sldLayoutId id="2147483908" r:id="rId3"/>
    <p:sldLayoutId id="2147483909" r:id="rId4"/>
    <p:sldLayoutId id="2147483910" r:id="rId5"/>
    <p:sldLayoutId id="2147483911" r:id="rId6"/>
    <p:sldLayoutId id="214748391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4A241-DBFB-CF56-3D37-18E1F41218D7}"/>
              </a:ext>
            </a:extLst>
          </p:cNvPr>
          <p:cNvSpPr txBox="1"/>
          <p:nvPr userDrawn="1"/>
        </p:nvSpPr>
        <p:spPr>
          <a:xfrm>
            <a:off x="11353801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62D7C9-2311-5176-2343-A2AD8D05AB72}"/>
              </a:ext>
            </a:extLst>
          </p:cNvPr>
          <p:cNvCxnSpPr>
            <a:cxnSpLocks/>
          </p:cNvCxnSpPr>
          <p:nvPr userDrawn="1"/>
        </p:nvCxnSpPr>
        <p:spPr>
          <a:xfrm>
            <a:off x="11422713" y="6281089"/>
            <a:ext cx="769287" cy="0"/>
          </a:xfrm>
          <a:prstGeom prst="line">
            <a:avLst/>
          </a:prstGeom>
          <a:ln w="88900" cap="rnd">
            <a:solidFill>
              <a:srgbClr val="1E7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D84997-D549-5D5E-74A4-AFA4B27A43AA}"/>
              </a:ext>
            </a:extLst>
          </p:cNvPr>
          <p:cNvSpPr txBox="1"/>
          <p:nvPr userDrawn="1"/>
        </p:nvSpPr>
        <p:spPr>
          <a:xfrm>
            <a:off x="11353800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1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  <p:sldLayoutId id="2147483963" r:id="rId20"/>
    <p:sldLayoutId id="2147483964" r:id="rId21"/>
    <p:sldLayoutId id="2147483965" r:id="rId22"/>
    <p:sldLayoutId id="214748396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35582-AE52-F093-0FEE-22D35DC77389}"/>
              </a:ext>
            </a:extLst>
          </p:cNvPr>
          <p:cNvSpPr/>
          <p:nvPr userDrawn="1"/>
        </p:nvSpPr>
        <p:spPr>
          <a:xfrm>
            <a:off x="-1" y="0"/>
            <a:ext cx="12192001" cy="1371600"/>
          </a:xfrm>
          <a:prstGeom prst="rect">
            <a:avLst/>
          </a:prstGeom>
          <a:solidFill>
            <a:srgbClr val="1D3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86788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1D26AB-5B19-E6F3-1B62-D6D60DD6EA38}"/>
              </a:ext>
            </a:extLst>
          </p:cNvPr>
          <p:cNvCxnSpPr>
            <a:cxnSpLocks/>
          </p:cNvCxnSpPr>
          <p:nvPr userDrawn="1"/>
        </p:nvCxnSpPr>
        <p:spPr>
          <a:xfrm>
            <a:off x="11422713" y="6281089"/>
            <a:ext cx="769287" cy="0"/>
          </a:xfrm>
          <a:prstGeom prst="line">
            <a:avLst/>
          </a:prstGeom>
          <a:ln w="88900" cap="rnd">
            <a:solidFill>
              <a:srgbClr val="FED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00BF52-4725-9892-FC59-55636E78DF5E}"/>
              </a:ext>
            </a:extLst>
          </p:cNvPr>
          <p:cNvSpPr txBox="1"/>
          <p:nvPr userDrawn="1"/>
        </p:nvSpPr>
        <p:spPr>
          <a:xfrm>
            <a:off x="11353800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4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50" r:id="rId14"/>
    <p:sldLayoutId id="2147483951" r:id="rId15"/>
    <p:sldLayoutId id="2147483952" r:id="rId16"/>
    <p:sldLayoutId id="21474839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4D4C0B-ABC9-6E13-1018-CB9FA4C4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7AF71-960E-D402-F9F9-6E4B20F47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FB1FF-C357-41A7-4B63-335881E4E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EFE108-8DEB-47E9-8B8B-1E1006CE914C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A2E06-2E71-206D-AD7D-1B7EF37EB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7BDB8-C7F5-286C-07C7-C27775504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78CCAD-822F-4784-91F0-4F44EC9CC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27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D34862-E319-0E09-EC1B-FF57E5CD8FBB}"/>
              </a:ext>
            </a:extLst>
          </p:cNvPr>
          <p:cNvCxnSpPr>
            <a:cxnSpLocks/>
          </p:cNvCxnSpPr>
          <p:nvPr userDrawn="1"/>
        </p:nvCxnSpPr>
        <p:spPr>
          <a:xfrm>
            <a:off x="11422713" y="6281089"/>
            <a:ext cx="769287" cy="0"/>
          </a:xfrm>
          <a:prstGeom prst="line">
            <a:avLst/>
          </a:prstGeom>
          <a:ln w="88900" cap="rnd">
            <a:solidFill>
              <a:srgbClr val="E45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260A055-D2F5-C3A0-ADF0-9439640DFEBC}"/>
              </a:ext>
            </a:extLst>
          </p:cNvPr>
          <p:cNvSpPr txBox="1"/>
          <p:nvPr userDrawn="1"/>
        </p:nvSpPr>
        <p:spPr>
          <a:xfrm>
            <a:off x="11353800" y="6400800"/>
            <a:ext cx="68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ABD59EF-7514-2040-A42A-EF428A2C8A46}" type="slidenum">
              <a:rPr lang="en-US" sz="1200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‹#›</a:t>
            </a:fld>
            <a:endParaRPr lang="en-US" sz="12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8" r:id="rId13"/>
    <p:sldLayoutId id="2147483989" r:id="rId14"/>
    <p:sldLayoutId id="2147483991" r:id="rId15"/>
    <p:sldLayoutId id="2147484005" r:id="rId16"/>
    <p:sldLayoutId id="21474840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24.emf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6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2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8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9.svg"/><Relationship Id="rId9" Type="http://schemas.microsoft.com/office/2007/relationships/diagramDrawing" Target="../diagrams/drawing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71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62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0.sv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6.sv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60.svg"/><Relationship Id="rId4" Type="http://schemas.openxmlformats.org/officeDocument/2006/relationships/image" Target="../media/image87.jpeg"/><Relationship Id="rId9" Type="http://schemas.openxmlformats.org/officeDocument/2006/relationships/image" Target="../media/image5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4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93.png"/><Relationship Id="rId4" Type="http://schemas.openxmlformats.org/officeDocument/2006/relationships/image" Target="../media/image84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62.svg"/><Relationship Id="rId4" Type="http://schemas.openxmlformats.org/officeDocument/2006/relationships/image" Target="../media/image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8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5.xml"/><Relationship Id="rId5" Type="http://schemas.openxmlformats.org/officeDocument/2006/relationships/hyperlink" Target="https://www.who.int/publications/m/item/water-safety-planning-a-roadmap-to-supporting-resources" TargetMode="External"/><Relationship Id="rId4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5.xml"/><Relationship Id="rId5" Type="http://schemas.openxmlformats.org/officeDocument/2006/relationships/hyperlink" Target="https://www.who.int/publications/i/item/9789240067691" TargetMode="External"/><Relationship Id="rId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23.png"/><Relationship Id="rId9" Type="http://schemas.openxmlformats.org/officeDocument/2006/relationships/image" Target="../media/image84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3.png"/><Relationship Id="rId5" Type="http://schemas.openxmlformats.org/officeDocument/2006/relationships/image" Target="../media/image103.png"/><Relationship Id="rId4" Type="http://schemas.openxmlformats.org/officeDocument/2006/relationships/image" Target="../media/image2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s://iris.who.int/handle/10665/246196" TargetMode="External"/><Relationship Id="rId3" Type="http://schemas.openxmlformats.org/officeDocument/2006/relationships/image" Target="../media/image104.emf"/><Relationship Id="rId7" Type="http://schemas.openxmlformats.org/officeDocument/2006/relationships/hyperlink" Target="https://iris.who.int/handle/10665/43186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10" Type="http://schemas.openxmlformats.org/officeDocument/2006/relationships/hyperlink" Target="https://iris.who.int/handle/10665/76145" TargetMode="External"/><Relationship Id="rId4" Type="http://schemas.openxmlformats.org/officeDocument/2006/relationships/image" Target="../media/image105.emf"/><Relationship Id="rId9" Type="http://schemas.openxmlformats.org/officeDocument/2006/relationships/hyperlink" Target="https://iris.who.int/handle/10665/204422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5.xml"/><Relationship Id="rId5" Type="http://schemas.openxmlformats.org/officeDocument/2006/relationships/hyperlink" Target="https://www.who.int/publications/i/item/9789241509527" TargetMode="External"/><Relationship Id="rId4" Type="http://schemas.openxmlformats.org/officeDocument/2006/relationships/image" Target="../media/image108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5.xml"/><Relationship Id="rId5" Type="http://schemas.openxmlformats.org/officeDocument/2006/relationships/hyperlink" Target="https://www.who.int/publications/i/item/9789241512794" TargetMode="External"/><Relationship Id="rId4" Type="http://schemas.openxmlformats.org/officeDocument/2006/relationships/image" Target="../media/image10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5.xml"/><Relationship Id="rId4" Type="http://schemas.openxmlformats.org/officeDocument/2006/relationships/hyperlink" Target="https://www.who.int/publications/i/item/9789241515313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www.who.int/teams/environment-climate-change-and-health/water-sanitation-and-health/water-safety-and-quality/water-safety-planning" TargetMode="External"/><Relationship Id="rId1" Type="http://schemas.openxmlformats.org/officeDocument/2006/relationships/slideLayout" Target="../slideLayouts/slideLayout85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2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5.xml"/><Relationship Id="rId6" Type="http://schemas.openxmlformats.org/officeDocument/2006/relationships/hyperlink" Target="http://www.wsportal.org/" TargetMode="Externa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76E79-95A5-2F4F-5232-0A660B4AD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>
            <a:extLst>
              <a:ext uri="{FF2B5EF4-FFF2-40B4-BE49-F238E27FC236}">
                <a16:creationId xmlns:a16="http://schemas.microsoft.com/office/drawing/2014/main" id="{FB67CCB6-28B9-5DFE-9F61-DB00E2F02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558" y="385319"/>
            <a:ext cx="756184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10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Water safety plan</a:t>
            </a:r>
            <a:endParaRPr kumimoji="0" lang="en-IE" sz="4800" b="0" i="0" u="none" strike="noStrike" kern="1200" cap="none" spc="10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10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Step-by-step risk management for               drinking-water suppliers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2CBE7-A650-2E23-AB06-52F9278166EA}"/>
              </a:ext>
            </a:extLst>
          </p:cNvPr>
          <p:cNvSpPr txBox="1"/>
          <p:nvPr/>
        </p:nvSpPr>
        <p:spPr>
          <a:xfrm>
            <a:off x="10098158" y="6188765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FF36B96E-BE29-CADD-6424-7BD474C8E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7" y="6228680"/>
            <a:ext cx="3126068" cy="443389"/>
          </a:xfrm>
          <a:prstGeom prst="roundRect">
            <a:avLst>
              <a:gd name="adj" fmla="val 4992"/>
            </a:avLst>
          </a:prstGeom>
          <a:solidFill>
            <a:srgbClr val="E45C3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18288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Workshop </a:t>
            </a:r>
            <a:r>
              <a:rPr kumimoji="0" lang="en-US" sz="22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Day 4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0ECEC744-1D3F-5951-2AAA-A9B1DDF2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883" y="2282525"/>
            <a:ext cx="3192094" cy="427196"/>
          </a:xfrm>
          <a:prstGeom prst="roundRect">
            <a:avLst>
              <a:gd name="adj" fmla="val 12186"/>
            </a:avLst>
          </a:prstGeom>
          <a:solidFill>
            <a:srgbClr val="E45C31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18288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TRAINING PACKAGE</a:t>
            </a:r>
            <a:endParaRPr kumimoji="0" lang="en-US" sz="2000" b="1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6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/>
          <a:srcRect t="851" r="658" b="1373"/>
          <a:stretch/>
        </p:blipFill>
        <p:spPr>
          <a:xfrm>
            <a:off x="2168711" y="1719800"/>
            <a:ext cx="7802892" cy="3899825"/>
          </a:xfrm>
          <a:prstGeom prst="rect">
            <a:avLst/>
          </a:prstGeom>
        </p:spPr>
      </p:pic>
      <p:sp>
        <p:nvSpPr>
          <p:cNvPr id="3" name="Text Box 63">
            <a:extLst>
              <a:ext uri="{FF2B5EF4-FFF2-40B4-BE49-F238E27FC236}">
                <a16:creationId xmlns:a16="http://schemas.microsoft.com/office/drawing/2014/main" id="{D50FC0DF-4664-DF4A-A2BD-3AB8F638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220" y="488900"/>
            <a:ext cx="1075222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spc="300">
                <a:solidFill>
                  <a:schemeClr val="bg1"/>
                </a:solidFill>
                <a:latin typeface="Arial" charset="0"/>
              </a:rPr>
              <a:t>EXAMPLE </a:t>
            </a:r>
            <a:r>
              <a:rPr lang="en-US" sz="2800" b="1" spc="100">
                <a:solidFill>
                  <a:srgbClr val="FED766"/>
                </a:solidFill>
                <a:latin typeface="Arial" charset="0"/>
              </a:rPr>
              <a:t>SOP</a:t>
            </a:r>
          </a:p>
        </p:txBody>
      </p:sp>
    </p:spTree>
    <p:extLst>
      <p:ext uri="{BB962C8B-B14F-4D97-AF65-F5344CB8AC3E}">
        <p14:creationId xmlns:p14="http://schemas.microsoft.com/office/powerpoint/2010/main" val="346802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126FB-AB1E-90DE-52F5-172C59F2F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63">
            <a:extLst>
              <a:ext uri="{FF2B5EF4-FFF2-40B4-BE49-F238E27FC236}">
                <a16:creationId xmlns:a16="http://schemas.microsoft.com/office/drawing/2014/main" id="{AC62BA19-5239-89E6-DAB9-93A72D987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310" y="1862562"/>
            <a:ext cx="3405972" cy="442674"/>
          </a:xfrm>
          <a:prstGeom prst="roundRect">
            <a:avLst/>
          </a:prstGeom>
          <a:solidFill>
            <a:srgbClr val="15968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Filter backwashing SOP: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32DF7EA7-D829-EA99-0502-D7223F90D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310" y="2613550"/>
            <a:ext cx="367506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Backwash triggers (effluent turbidity, pressure head, filter run time)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Who is qualified to run backwash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How to run backwash </a:t>
            </a: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(valve adjustments, etc.)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How to return filter to service </a:t>
            </a: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(filter to waste)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Etc…</a:t>
            </a:r>
          </a:p>
        </p:txBody>
      </p:sp>
      <p:sp>
        <p:nvSpPr>
          <p:cNvPr id="34" name="Text Box 63">
            <a:extLst>
              <a:ext uri="{FF2B5EF4-FFF2-40B4-BE49-F238E27FC236}">
                <a16:creationId xmlns:a16="http://schemas.microsoft.com/office/drawing/2014/main" id="{C419281D-B96A-EA80-013E-D9AD491B5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517" y="1940081"/>
            <a:ext cx="4869797" cy="427196"/>
          </a:xfrm>
          <a:prstGeom prst="roundRect">
            <a:avLst>
              <a:gd name="adj" fmla="val 11853"/>
            </a:avLst>
          </a:pr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SOP for chlorine critical limit breach: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F3799483-A195-3F0F-ADA4-B704BDE1F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517" y="2683330"/>
            <a:ext cx="403817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Who is qualified to respond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Protocol for investigating and </a:t>
            </a: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correcting issue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How to stop flow of unsafe water to distribution system (when necessary)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How to communicate with health </a:t>
            </a: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officials and consumers (when necessary)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Etc…</a:t>
            </a:r>
          </a:p>
        </p:txBody>
      </p:sp>
      <p:sp>
        <p:nvSpPr>
          <p:cNvPr id="22" name="Text Box 63">
            <a:extLst>
              <a:ext uri="{FF2B5EF4-FFF2-40B4-BE49-F238E27FC236}">
                <a16:creationId xmlns:a16="http://schemas.microsoft.com/office/drawing/2014/main" id="{896F8DF3-2684-FC2A-9FE2-1026473F5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2328"/>
            <a:ext cx="1066800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EXAMPLE </a:t>
            </a:r>
            <a:r>
              <a:rPr kumimoji="0" lang="en-US" sz="28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SOP content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840CEC-6F11-A474-2442-ACAC37256629}"/>
              </a:ext>
            </a:extLst>
          </p:cNvPr>
          <p:cNvGrpSpPr/>
          <p:nvPr/>
        </p:nvGrpSpPr>
        <p:grpSpPr>
          <a:xfrm>
            <a:off x="886997" y="2629048"/>
            <a:ext cx="280089" cy="280089"/>
            <a:chOff x="457200" y="3962501"/>
            <a:chExt cx="431524" cy="43152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893E71-4977-8DB3-9C7B-924BA26D2709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 descr="Checkmark">
              <a:extLst>
                <a:ext uri="{FF2B5EF4-FFF2-40B4-BE49-F238E27FC236}">
                  <a16:creationId xmlns:a16="http://schemas.microsoft.com/office/drawing/2014/main" id="{65A9684C-5D28-150C-7824-6231268ED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5CFF25B-D82A-6AC2-E702-825FCBC6F4D4}"/>
              </a:ext>
            </a:extLst>
          </p:cNvPr>
          <p:cNvGrpSpPr/>
          <p:nvPr/>
        </p:nvGrpSpPr>
        <p:grpSpPr>
          <a:xfrm>
            <a:off x="886997" y="3427211"/>
            <a:ext cx="280089" cy="280089"/>
            <a:chOff x="457200" y="3962501"/>
            <a:chExt cx="431524" cy="431524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BE0CCB8-BDE7-D41C-A6C6-E9B9FFACE1AF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3" name="Graphic 72" descr="Checkmark">
              <a:extLst>
                <a:ext uri="{FF2B5EF4-FFF2-40B4-BE49-F238E27FC236}">
                  <a16:creationId xmlns:a16="http://schemas.microsoft.com/office/drawing/2014/main" id="{B7FC8924-85F5-79A0-198C-BBC99BD4C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07F710D-BD57-2B7E-C96A-CF4360AC1472}"/>
              </a:ext>
            </a:extLst>
          </p:cNvPr>
          <p:cNvGrpSpPr/>
          <p:nvPr/>
        </p:nvGrpSpPr>
        <p:grpSpPr>
          <a:xfrm>
            <a:off x="886997" y="3992898"/>
            <a:ext cx="280089" cy="280089"/>
            <a:chOff x="457200" y="3962501"/>
            <a:chExt cx="431524" cy="431524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D2F82CD-8D92-0F17-5702-BEF52DD5971E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Graphic 75" descr="Checkmark">
              <a:extLst>
                <a:ext uri="{FF2B5EF4-FFF2-40B4-BE49-F238E27FC236}">
                  <a16:creationId xmlns:a16="http://schemas.microsoft.com/office/drawing/2014/main" id="{41FA7DF1-877C-9848-56A5-CE3EB95BB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7262A2D-96CE-E163-4298-0009FF38E971}"/>
              </a:ext>
            </a:extLst>
          </p:cNvPr>
          <p:cNvGrpSpPr/>
          <p:nvPr/>
        </p:nvGrpSpPr>
        <p:grpSpPr>
          <a:xfrm>
            <a:off x="886997" y="4760064"/>
            <a:ext cx="280089" cy="280089"/>
            <a:chOff x="457200" y="3962501"/>
            <a:chExt cx="431524" cy="431524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C05D22E-CC07-823A-B383-8DD5631B3938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9" name="Graphic 78" descr="Checkmark">
              <a:extLst>
                <a:ext uri="{FF2B5EF4-FFF2-40B4-BE49-F238E27FC236}">
                  <a16:creationId xmlns:a16="http://schemas.microsoft.com/office/drawing/2014/main" id="{86D5F7B5-8D48-ACDC-D690-E346AF603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26AF54F-D57E-9269-9ED5-B2F8B8A9DF3D}"/>
              </a:ext>
            </a:extLst>
          </p:cNvPr>
          <p:cNvGrpSpPr/>
          <p:nvPr/>
        </p:nvGrpSpPr>
        <p:grpSpPr>
          <a:xfrm>
            <a:off x="886997" y="5550477"/>
            <a:ext cx="280089" cy="280089"/>
            <a:chOff x="457200" y="3962501"/>
            <a:chExt cx="431524" cy="431524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ED211FF-A119-AB14-20A3-9A3A6CC6B68E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" name="Graphic 81" descr="Checkmark">
              <a:extLst>
                <a:ext uri="{FF2B5EF4-FFF2-40B4-BE49-F238E27FC236}">
                  <a16:creationId xmlns:a16="http://schemas.microsoft.com/office/drawing/2014/main" id="{8808A081-324A-F84A-7E08-245BAF5D8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9A4F689-9129-9D60-9D8D-22E7736C2E4D}"/>
              </a:ext>
            </a:extLst>
          </p:cNvPr>
          <p:cNvGrpSpPr/>
          <p:nvPr/>
        </p:nvGrpSpPr>
        <p:grpSpPr>
          <a:xfrm>
            <a:off x="6733453" y="2698828"/>
            <a:ext cx="280089" cy="280089"/>
            <a:chOff x="457200" y="3962501"/>
            <a:chExt cx="431524" cy="43152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CF4D669-1465-F180-C3E9-9914221557B3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5" name="Graphic 84" descr="Checkmark">
              <a:extLst>
                <a:ext uri="{FF2B5EF4-FFF2-40B4-BE49-F238E27FC236}">
                  <a16:creationId xmlns:a16="http://schemas.microsoft.com/office/drawing/2014/main" id="{AD701929-DC29-001F-34C3-2E2EA7E05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6DD790B-A92B-5E0F-A8A3-C922C6940019}"/>
              </a:ext>
            </a:extLst>
          </p:cNvPr>
          <p:cNvGrpSpPr/>
          <p:nvPr/>
        </p:nvGrpSpPr>
        <p:grpSpPr>
          <a:xfrm>
            <a:off x="6733453" y="3249019"/>
            <a:ext cx="280089" cy="280089"/>
            <a:chOff x="457200" y="3962501"/>
            <a:chExt cx="431524" cy="431524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0628DCE-D3CC-BBCB-6B5F-329BFAB9DF11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8" name="Graphic 87" descr="Checkmark">
              <a:extLst>
                <a:ext uri="{FF2B5EF4-FFF2-40B4-BE49-F238E27FC236}">
                  <a16:creationId xmlns:a16="http://schemas.microsoft.com/office/drawing/2014/main" id="{6C4B96C6-0536-538E-642D-CCFFFCEFB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C37694-9FE2-84B1-1EC0-ED363096DE30}"/>
              </a:ext>
            </a:extLst>
          </p:cNvPr>
          <p:cNvGrpSpPr/>
          <p:nvPr/>
        </p:nvGrpSpPr>
        <p:grpSpPr>
          <a:xfrm>
            <a:off x="6733453" y="4039431"/>
            <a:ext cx="280089" cy="280089"/>
            <a:chOff x="457200" y="3962501"/>
            <a:chExt cx="431524" cy="431524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EE99E68-84AA-0ACB-0552-C984E384CA2B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1" name="Graphic 90" descr="Checkmark">
              <a:extLst>
                <a:ext uri="{FF2B5EF4-FFF2-40B4-BE49-F238E27FC236}">
                  <a16:creationId xmlns:a16="http://schemas.microsoft.com/office/drawing/2014/main" id="{D60B9676-215F-3397-56D2-58A64FE31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D0FC65-E496-9152-73B8-1699FBC3EB11}"/>
              </a:ext>
            </a:extLst>
          </p:cNvPr>
          <p:cNvGrpSpPr/>
          <p:nvPr/>
        </p:nvGrpSpPr>
        <p:grpSpPr>
          <a:xfrm>
            <a:off x="6733453" y="4829845"/>
            <a:ext cx="280089" cy="280089"/>
            <a:chOff x="457200" y="3962501"/>
            <a:chExt cx="431524" cy="43152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371F0388-A0A8-6DA8-BBAA-8D004C25EDF0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4" name="Graphic 93" descr="Checkmark">
              <a:extLst>
                <a:ext uri="{FF2B5EF4-FFF2-40B4-BE49-F238E27FC236}">
                  <a16:creationId xmlns:a16="http://schemas.microsoft.com/office/drawing/2014/main" id="{43EA1D32-2DFF-D86B-62DB-FC6069F6C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264DA64-88F3-19BD-3284-69A448E1125E}"/>
              </a:ext>
            </a:extLst>
          </p:cNvPr>
          <p:cNvGrpSpPr/>
          <p:nvPr/>
        </p:nvGrpSpPr>
        <p:grpSpPr>
          <a:xfrm>
            <a:off x="6733453" y="5620258"/>
            <a:ext cx="280089" cy="280089"/>
            <a:chOff x="457200" y="3962501"/>
            <a:chExt cx="431524" cy="43152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BD014B1-0565-D98B-C542-4165298E231C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7" name="Graphic 96" descr="Checkmark">
              <a:extLst>
                <a:ext uri="{FF2B5EF4-FFF2-40B4-BE49-F238E27FC236}">
                  <a16:creationId xmlns:a16="http://schemas.microsoft.com/office/drawing/2014/main" id="{3CDF07B7-1086-A25D-4DCA-B8B77BAA1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197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63"/>
          <p:cNvSpPr txBox="1">
            <a:spLocks noChangeArrowheads="1"/>
          </p:cNvSpPr>
          <p:nvPr/>
        </p:nvSpPr>
        <p:spPr bwMode="auto">
          <a:xfrm>
            <a:off x="1191929" y="1826394"/>
            <a:ext cx="628576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lvl="1" indent="0" algn="l" eaLnBrk="1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GB" sz="2000" b="1">
                <a:solidFill>
                  <a:srgbClr val="086788"/>
                </a:solidFill>
                <a:latin typeface="Arial"/>
                <a:cs typeface="Arial"/>
              </a:rPr>
              <a:t>SOPs are important tools to:</a:t>
            </a:r>
            <a:endParaRPr lang="en-GB" sz="2000">
              <a:solidFill>
                <a:srgbClr val="086788"/>
              </a:solidFill>
              <a:latin typeface="Arial"/>
              <a:cs typeface="Arial"/>
            </a:endParaRPr>
          </a:p>
          <a:p>
            <a:pPr marL="457200" lvl="1" indent="0" algn="l" eaLnBrk="1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Build operator confidence that they know what to do and when</a:t>
            </a:r>
          </a:p>
          <a:p>
            <a:pPr marL="457200" lvl="1" indent="0" algn="l" eaLnBrk="1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Help ensure that important tasks are done right</a:t>
            </a:r>
          </a:p>
          <a:p>
            <a:pPr marL="457200" lvl="1" indent="0" algn="l" eaLnBrk="1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Prevent valuable knowledge and experience from being lost</a:t>
            </a:r>
          </a:p>
          <a:p>
            <a:pPr marL="457200" lvl="1" indent="0" algn="l" eaLnBrk="1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Serve as training tools for new staff</a:t>
            </a:r>
          </a:p>
        </p:txBody>
      </p:sp>
      <p:sp>
        <p:nvSpPr>
          <p:cNvPr id="9" name="Text Box 63">
            <a:extLst>
              <a:ext uri="{FF2B5EF4-FFF2-40B4-BE49-F238E27FC236}">
                <a16:creationId xmlns:a16="http://schemas.microsoft.com/office/drawing/2014/main" id="{92D14741-1B77-3E47-907F-D998B3D6E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968"/>
            <a:ext cx="10668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spc="300">
                <a:solidFill>
                  <a:schemeClr val="bg1"/>
                </a:solidFill>
                <a:latin typeface="Arial" charset="0"/>
              </a:rPr>
              <a:t>KEY ACTION 1: </a:t>
            </a:r>
            <a:br>
              <a:rPr lang="en-US" sz="2800" b="1" spc="300">
                <a:solidFill>
                  <a:schemeClr val="bg1"/>
                </a:solidFill>
                <a:latin typeface="Arial" charset="0"/>
              </a:rPr>
            </a:br>
            <a:r>
              <a:rPr lang="en-US" sz="2800" b="1" i="1" spc="100">
                <a:solidFill>
                  <a:srgbClr val="FED766"/>
                </a:solidFill>
                <a:latin typeface="Arial" charset="0"/>
              </a:rPr>
              <a:t>Develop or strengthen SOPs, and implement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7A0B7C-A0F8-8F40-A2AF-FB47B80AD533}"/>
              </a:ext>
            </a:extLst>
          </p:cNvPr>
          <p:cNvGrpSpPr/>
          <p:nvPr/>
        </p:nvGrpSpPr>
        <p:grpSpPr>
          <a:xfrm>
            <a:off x="1196174" y="2660685"/>
            <a:ext cx="431524" cy="431524"/>
            <a:chOff x="457200" y="3962501"/>
            <a:chExt cx="431524" cy="43152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146DDFC-8119-AA43-9963-15126CEEAE86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Checkmark">
              <a:extLst>
                <a:ext uri="{FF2B5EF4-FFF2-40B4-BE49-F238E27FC236}">
                  <a16:creationId xmlns:a16="http://schemas.microsoft.com/office/drawing/2014/main" id="{1E3411B8-B897-2C4C-A4C6-200A29397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1C6AD8-827A-824A-BA43-EA922C7DA0E6}"/>
              </a:ext>
            </a:extLst>
          </p:cNvPr>
          <p:cNvGrpSpPr/>
          <p:nvPr/>
        </p:nvGrpSpPr>
        <p:grpSpPr>
          <a:xfrm>
            <a:off x="1196174" y="3478630"/>
            <a:ext cx="431524" cy="431524"/>
            <a:chOff x="457200" y="3962501"/>
            <a:chExt cx="431524" cy="4315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D4E628C-BAE0-A940-BEB6-87DA76DC721A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Checkmark">
              <a:extLst>
                <a:ext uri="{FF2B5EF4-FFF2-40B4-BE49-F238E27FC236}">
                  <a16:creationId xmlns:a16="http://schemas.microsoft.com/office/drawing/2014/main" id="{5ED677A4-765B-B149-9883-86E75B6E2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D44CB2-7FA0-2542-A4BB-D603BE8FF1D1}"/>
              </a:ext>
            </a:extLst>
          </p:cNvPr>
          <p:cNvGrpSpPr/>
          <p:nvPr/>
        </p:nvGrpSpPr>
        <p:grpSpPr>
          <a:xfrm>
            <a:off x="1196174" y="4340241"/>
            <a:ext cx="431524" cy="431524"/>
            <a:chOff x="457200" y="3962501"/>
            <a:chExt cx="431524" cy="43152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0E1E6BD-BAC1-3D4C-A667-C9B43F1EDB52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Checkmark">
              <a:extLst>
                <a:ext uri="{FF2B5EF4-FFF2-40B4-BE49-F238E27FC236}">
                  <a16:creationId xmlns:a16="http://schemas.microsoft.com/office/drawing/2014/main" id="{2FF8FFCA-8772-CC40-8D33-3992EAA7D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9742EA-84B8-8646-8EFA-77CA1421B322}"/>
              </a:ext>
            </a:extLst>
          </p:cNvPr>
          <p:cNvGrpSpPr/>
          <p:nvPr/>
        </p:nvGrpSpPr>
        <p:grpSpPr>
          <a:xfrm>
            <a:off x="1196174" y="5149280"/>
            <a:ext cx="431524" cy="431524"/>
            <a:chOff x="457200" y="3962501"/>
            <a:chExt cx="431524" cy="43152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71C2A8C-A1AD-7240-BD5C-D2900E2A7E45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Checkmark">
              <a:extLst>
                <a:ext uri="{FF2B5EF4-FFF2-40B4-BE49-F238E27FC236}">
                  <a16:creationId xmlns:a16="http://schemas.microsoft.com/office/drawing/2014/main" id="{9890C754-93A6-AD47-830C-AE3CDCCF2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pic>
        <p:nvPicPr>
          <p:cNvPr id="4" name="Graphic 3" descr="Workflow outline">
            <a:extLst>
              <a:ext uri="{FF2B5EF4-FFF2-40B4-BE49-F238E27FC236}">
                <a16:creationId xmlns:a16="http://schemas.microsoft.com/office/drawing/2014/main" id="{968CA068-9D58-B848-1CA3-4CA190378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6378" y="1826394"/>
            <a:ext cx="4348348" cy="43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89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952507" y="3511044"/>
            <a:ext cx="479736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</a:rPr>
              <a:t>Working in your table groups, make a quick list of the key information that should be included in the </a:t>
            </a:r>
            <a:r>
              <a:rPr lang="en-US" sz="2400" b="1" i="1">
                <a:solidFill>
                  <a:schemeClr val="bg2">
                    <a:lumMod val="25000"/>
                  </a:schemeClr>
                </a:solidFill>
              </a:rPr>
              <a:t>new SOP </a:t>
            </a:r>
            <a:r>
              <a:rPr lang="en-US" sz="2400">
                <a:solidFill>
                  <a:schemeClr val="bg2">
                    <a:lumMod val="25000"/>
                  </a:schemeClr>
                </a:solidFill>
              </a:rPr>
              <a:t>for the Worked Example risk identified in Module 4 i.e. </a:t>
            </a:r>
            <a:r>
              <a:rPr lang="en-US" sz="2400" b="1">
                <a:solidFill>
                  <a:srgbClr val="E45C31"/>
                </a:solidFill>
              </a:rPr>
              <a:t>SOP for </a:t>
            </a:r>
            <a:r>
              <a:rPr lang="en-US" sz="2400" b="1" i="1">
                <a:solidFill>
                  <a:srgbClr val="E45C31"/>
                </a:solidFill>
              </a:rPr>
              <a:t>Sanitary pipe repair procedures</a:t>
            </a:r>
          </a:p>
        </p:txBody>
      </p:sp>
      <p:sp>
        <p:nvSpPr>
          <p:cNvPr id="15" name="Text Box 63">
            <a:extLst>
              <a:ext uri="{FF2B5EF4-FFF2-40B4-BE49-F238E27FC236}">
                <a16:creationId xmlns:a16="http://schemas.microsoft.com/office/drawing/2014/main" id="{17C74BFD-F681-8540-B0A6-8EAF8B634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1182" y="228764"/>
            <a:ext cx="919132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spc="300">
                <a:solidFill>
                  <a:srgbClr val="1D395C"/>
                </a:solidFill>
                <a:latin typeface="Arial" charset="0"/>
              </a:rPr>
              <a:t>EXERCISE:</a:t>
            </a:r>
          </a:p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i="1" spc="100">
                <a:solidFill>
                  <a:schemeClr val="bg1"/>
                </a:solidFill>
                <a:latin typeface="Arial" charset="0"/>
              </a:rPr>
              <a:t>SOP brainstorm for the worked example</a:t>
            </a:r>
          </a:p>
        </p:txBody>
      </p:sp>
      <p:sp>
        <p:nvSpPr>
          <p:cNvPr id="19" name="Text Box 63">
            <a:extLst>
              <a:ext uri="{FF2B5EF4-FFF2-40B4-BE49-F238E27FC236}">
                <a16:creationId xmlns:a16="http://schemas.microsoft.com/office/drawing/2014/main" id="{07AF3064-25C9-674E-922C-4B9657BC9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955" y="2237672"/>
            <a:ext cx="1914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indent="0" algn="l">
              <a:spcBef>
                <a:spcPct val="50000"/>
              </a:spcBef>
              <a:defRPr/>
            </a:pPr>
            <a:r>
              <a:rPr lang="en-GB" sz="2000" b="1">
                <a:solidFill>
                  <a:srgbClr val="E45C31"/>
                </a:solidFill>
                <a:latin typeface="Arial" charset="0"/>
              </a:rPr>
              <a:t>5 minutes</a:t>
            </a:r>
            <a:endParaRPr lang="en-GB" sz="2000">
              <a:solidFill>
                <a:srgbClr val="E45C31"/>
              </a:solidFill>
              <a:latin typeface="Arial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F8F136-BA33-0E4F-805A-ECB4269884DB}"/>
              </a:ext>
            </a:extLst>
          </p:cNvPr>
          <p:cNvCxnSpPr>
            <a:cxnSpLocks/>
          </p:cNvCxnSpPr>
          <p:nvPr/>
        </p:nvCxnSpPr>
        <p:spPr bwMode="auto">
          <a:xfrm>
            <a:off x="992202" y="3200400"/>
            <a:ext cx="4244663" cy="0"/>
          </a:xfrm>
          <a:prstGeom prst="straightConnector1">
            <a:avLst/>
          </a:prstGeom>
          <a:solidFill>
            <a:srgbClr val="91C400">
              <a:alpha val="85001"/>
            </a:srgbClr>
          </a:solidFill>
          <a:ln w="22225">
            <a:solidFill>
              <a:srgbClr val="5EB1B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 descr="A picture containing indoor, food, sitting, table&#10;&#10;Description automatically generated">
            <a:extLst>
              <a:ext uri="{FF2B5EF4-FFF2-40B4-BE49-F238E27FC236}">
                <a16:creationId xmlns:a16="http://schemas.microsoft.com/office/drawing/2014/main" id="{D5C0CA49-F64C-A0A0-50B5-0841463D6E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0" y="2592519"/>
            <a:ext cx="5099796" cy="254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3">
            <a:extLst>
              <a:ext uri="{FF2B5EF4-FFF2-40B4-BE49-F238E27FC236}">
                <a16:creationId xmlns:a16="http://schemas.microsoft.com/office/drawing/2014/main" id="{A6C8F38D-F8C4-F492-4B08-37BFED85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750" y="2140796"/>
            <a:ext cx="3984683" cy="451723"/>
          </a:xfrm>
          <a:prstGeom prst="round2SameRect">
            <a:avLst/>
          </a:prstGeom>
          <a:solidFill>
            <a:srgbClr val="FED76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WORKED EXAMPLE:</a:t>
            </a:r>
            <a:endParaRPr kumimoji="0" lang="en-US" sz="2200" b="0" i="1" u="none" strike="noStrike" kern="1200" cap="none" spc="300" normalizeH="0" baseline="0" noProof="0">
              <a:ln>
                <a:noFill/>
              </a:ln>
              <a:solidFill>
                <a:srgbClr val="009FB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Graphic 4" descr="Stopwatch with solid fill">
            <a:extLst>
              <a:ext uri="{FF2B5EF4-FFF2-40B4-BE49-F238E27FC236}">
                <a16:creationId xmlns:a16="http://schemas.microsoft.com/office/drawing/2014/main" id="{C9EFA868-B5D5-6E1E-C0E0-B48FAA385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420" y="1556399"/>
            <a:ext cx="1574052" cy="15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0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B3646-3390-92E8-A449-4E2F1E59E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63">
            <a:extLst>
              <a:ext uri="{FF2B5EF4-FFF2-40B4-BE49-F238E27FC236}">
                <a16:creationId xmlns:a16="http://schemas.microsoft.com/office/drawing/2014/main" id="{C1159B76-C79E-45AF-08BF-C8CD747FC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73" y="1629710"/>
            <a:ext cx="106156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Example of key considerations for an SOP for </a:t>
            </a:r>
            <a:r>
              <a:rPr kumimoji="0" lang="en-GB" sz="2000" b="1" i="1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Sanitary pipe repair practices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srgbClr val="E45C3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5AA76AB-B417-3359-E56C-152FCF7159E4}"/>
              </a:ext>
            </a:extLst>
          </p:cNvPr>
          <p:cNvCxnSpPr>
            <a:cxnSpLocks/>
          </p:cNvCxnSpPr>
          <p:nvPr/>
        </p:nvCxnSpPr>
        <p:spPr bwMode="auto">
          <a:xfrm>
            <a:off x="584106" y="2174523"/>
            <a:ext cx="9148830" cy="0"/>
          </a:xfrm>
          <a:prstGeom prst="straightConnector1">
            <a:avLst/>
          </a:prstGeom>
          <a:solidFill>
            <a:srgbClr val="91C400">
              <a:alpha val="85001"/>
            </a:srgbClr>
          </a:solidFill>
          <a:ln w="22225">
            <a:solidFill>
              <a:srgbClr val="5EB1B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30AEC75-DDB1-FF6A-549B-7C18BB66D4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110" y="1414108"/>
            <a:ext cx="1692617" cy="1665535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6A0454-596C-BE1B-AA49-75BEF77E4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73" y="2288449"/>
            <a:ext cx="959314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Purpose and responsibilities: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Define clearly what activity the SOP covers and who is responsible, and any reporting/communication requirements.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Preparation: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Describe </a:t>
            </a:r>
            <a:r>
              <a:rPr lang="en-US" altLang="en-US" sz="1700">
                <a:latin typeface="Arial" panose="020B0604020202020204" pitchFamily="34" charset="0"/>
              </a:rPr>
              <a:t>any preparations needed before the work starts e.g. a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ssess the site, isolate the section, and assemble clean tools and approved materials.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Sanitary work practices: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Describe the steps to be taken for sanitary conditions to be maintained e.g. prevent soil or debris entry, keep pipe interiors clean, maintain positive pressure.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Flushing and disinfection: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chemical disinfections steps are needed</a:t>
            </a:r>
            <a:r>
              <a:rPr lang="en-US" altLang="en-US" sz="1700">
                <a:latin typeface="Arial" panose="020B0604020202020204" pitchFamily="34" charset="0"/>
              </a:rPr>
              <a:t> e.g. to c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lean and disinfect new or repaired sections before reconnection; </a:t>
            </a:r>
            <a:r>
              <a:rPr lang="en-US" altLang="en-US" sz="1700">
                <a:latin typeface="Arial" panose="020B0604020202020204" pitchFamily="34" charset="0"/>
              </a:rPr>
              <a:t>How long the pipe should be flushed with clean water post-reinstatement of the pipe; How to 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verify chlorine residuals and turbidity in the flushed water.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Verification and documentation: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Record actions, test results, and sanitary return-to-service confirmation.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Health and safety: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is needed to safely complete the job e.g. ensure PPE use and safe handling of disinfectants.</a:t>
            </a:r>
          </a:p>
        </p:txBody>
      </p:sp>
      <p:sp>
        <p:nvSpPr>
          <p:cNvPr id="3" name="Text Box 63">
            <a:extLst>
              <a:ext uri="{FF2B5EF4-FFF2-40B4-BE49-F238E27FC236}">
                <a16:creationId xmlns:a16="http://schemas.microsoft.com/office/drawing/2014/main" id="{C38AEBF6-3188-DC00-3D90-192AFBE86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1182" y="280087"/>
            <a:ext cx="919132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spc="300">
                <a:solidFill>
                  <a:srgbClr val="1D395C"/>
                </a:solidFill>
                <a:latin typeface="Arial" charset="0"/>
              </a:rPr>
              <a:t>EXERCISE:</a:t>
            </a:r>
          </a:p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i="1" spc="100">
                <a:solidFill>
                  <a:srgbClr val="E45C31"/>
                </a:solidFill>
                <a:latin typeface="Arial" charset="0"/>
              </a:rPr>
              <a:t>SOP brainstorm for the worked example</a:t>
            </a:r>
          </a:p>
        </p:txBody>
      </p:sp>
    </p:spTree>
    <p:extLst>
      <p:ext uri="{BB962C8B-B14F-4D97-AF65-F5344CB8AC3E}">
        <p14:creationId xmlns:p14="http://schemas.microsoft.com/office/powerpoint/2010/main" val="1450144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63"/>
          <p:cNvSpPr txBox="1">
            <a:spLocks noChangeArrowheads="1"/>
          </p:cNvSpPr>
          <p:nvPr/>
        </p:nvSpPr>
        <p:spPr bwMode="auto">
          <a:xfrm>
            <a:off x="1917878" y="2046200"/>
            <a:ext cx="9331647" cy="728424"/>
          </a:xfrm>
          <a:prstGeom prst="roundRect">
            <a:avLst>
              <a:gd name="adj" fmla="val 5761"/>
            </a:avLst>
          </a:prstGeom>
          <a:solidFill>
            <a:srgbClr val="E45C3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822960" anchor="ctr" anchorCtr="0">
            <a:spAutoFit/>
          </a:bodyPr>
          <a:lstStyle>
            <a:defPPr>
              <a:defRPr lang="en-US"/>
            </a:defPPr>
            <a:lvl1pPr marL="0" indent="0" eaLnBrk="1" hangingPunct="1">
              <a:spcBef>
                <a:spcPct val="50000"/>
              </a:spcBef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>
              <a:defRPr/>
            </a:pPr>
            <a:r>
              <a:rPr lang="en-GB" b="1">
                <a:solidFill>
                  <a:srgbClr val="1D395C"/>
                </a:solidFill>
                <a:ea typeface="ＭＳ Ｐゴシック" charset="0"/>
              </a:rPr>
              <a:t>Emergency response plans (ERPs) </a:t>
            </a:r>
            <a:r>
              <a:rPr lang="en-GB">
                <a:solidFill>
                  <a:schemeClr val="bg1"/>
                </a:solidFill>
                <a:ea typeface="ＭＳ Ｐゴシック" charset="0"/>
              </a:rPr>
              <a:t>should be developed to cover emergencies for which there is no specific SOP</a:t>
            </a:r>
          </a:p>
        </p:txBody>
      </p:sp>
      <p:sp>
        <p:nvSpPr>
          <p:cNvPr id="27" name="Text Box 63"/>
          <p:cNvSpPr txBox="1">
            <a:spLocks noChangeArrowheads="1"/>
          </p:cNvSpPr>
          <p:nvPr/>
        </p:nvSpPr>
        <p:spPr bwMode="auto">
          <a:xfrm>
            <a:off x="1618331" y="2761330"/>
            <a:ext cx="63928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Font typeface="Wingdings" charset="0"/>
              <a:buNone/>
              <a:defRPr/>
            </a:pPr>
            <a:endParaRPr lang="en-GB" sz="2000" b="1">
              <a:latin typeface="Arial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191929" y="3325191"/>
            <a:ext cx="7424737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GB" sz="2000" b="1">
                <a:solidFill>
                  <a:srgbClr val="086788"/>
                </a:solidFill>
              </a:rPr>
              <a:t>Emergency response plan may include:</a:t>
            </a:r>
          </a:p>
          <a:p>
            <a:pPr>
              <a:spcBef>
                <a:spcPct val="50000"/>
              </a:spcBef>
              <a:buBlip>
                <a:blip r:embed="rId3"/>
              </a:buBlip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</a:rPr>
              <a:t>Triggers for activating emergency response</a:t>
            </a:r>
          </a:p>
          <a:p>
            <a:pPr>
              <a:spcBef>
                <a:spcPct val="50000"/>
              </a:spcBef>
              <a:buBlip>
                <a:blip r:embed="rId3"/>
              </a:buBlip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</a:rPr>
              <a:t>Steps to protect water quality/consumer health</a:t>
            </a:r>
          </a:p>
          <a:p>
            <a:pPr>
              <a:spcBef>
                <a:spcPct val="50000"/>
              </a:spcBef>
              <a:buBlip>
                <a:blip r:embed="rId3"/>
              </a:buBlip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</a:rPr>
              <a:t>General roles and responsibilities within utility</a:t>
            </a:r>
          </a:p>
          <a:p>
            <a:pPr>
              <a:spcBef>
                <a:spcPct val="50000"/>
              </a:spcBef>
              <a:buBlip>
                <a:blip r:embed="rId3"/>
              </a:buBlip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</a:rPr>
              <a:t>Communication protocols (internal and external)</a:t>
            </a:r>
          </a:p>
          <a:p>
            <a:pPr>
              <a:spcBef>
                <a:spcPct val="50000"/>
              </a:spcBef>
              <a:buBlip>
                <a:blip r:embed="rId3"/>
              </a:buBlip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</a:rPr>
              <a:t>Alternative/emergency water supplies</a:t>
            </a:r>
          </a:p>
        </p:txBody>
      </p:sp>
      <p:sp>
        <p:nvSpPr>
          <p:cNvPr id="7" name="Text Box 63">
            <a:extLst>
              <a:ext uri="{FF2B5EF4-FFF2-40B4-BE49-F238E27FC236}">
                <a16:creationId xmlns:a16="http://schemas.microsoft.com/office/drawing/2014/main" id="{BD49F2BF-B829-FA45-885E-05D777964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968"/>
            <a:ext cx="10668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spc="300">
                <a:solidFill>
                  <a:schemeClr val="bg1"/>
                </a:solidFill>
                <a:latin typeface="Arial" charset="0"/>
              </a:rPr>
              <a:t>KEY ACTION 2: </a:t>
            </a:r>
            <a:br>
              <a:rPr lang="en-US" sz="2800" b="1" spc="300">
                <a:solidFill>
                  <a:schemeClr val="bg1"/>
                </a:solidFill>
                <a:latin typeface="Arial" charset="0"/>
              </a:rPr>
            </a:br>
            <a:r>
              <a:rPr lang="en-US" sz="2800" b="1" i="1" spc="100">
                <a:solidFill>
                  <a:srgbClr val="FED766"/>
                </a:solidFill>
                <a:latin typeface="Arial" charset="0"/>
              </a:rPr>
              <a:t>Develop or strengthen ERPs, and implement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8842D4-0FFD-A74C-AFC6-0057C2AA0DFC}"/>
              </a:ext>
            </a:extLst>
          </p:cNvPr>
          <p:cNvGrpSpPr/>
          <p:nvPr/>
        </p:nvGrpSpPr>
        <p:grpSpPr>
          <a:xfrm>
            <a:off x="1191929" y="1657906"/>
            <a:ext cx="1458095" cy="1303449"/>
            <a:chOff x="6138604" y="2128788"/>
            <a:chExt cx="1993900" cy="17824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5BEAFA-D91B-224D-8C5E-3A3A7D61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8604" y="2128788"/>
              <a:ext cx="1993900" cy="177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A20E1-A531-074E-8216-D5A6A7B22E62}"/>
                </a:ext>
              </a:extLst>
            </p:cNvPr>
            <p:cNvSpPr txBox="1"/>
            <p:nvPr/>
          </p:nvSpPr>
          <p:spPr bwMode="auto">
            <a:xfrm>
              <a:off x="6833928" y="2522327"/>
              <a:ext cx="603254" cy="1388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6000" b="1">
                  <a:solidFill>
                    <a:srgbClr val="086788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035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951296" y="2074783"/>
            <a:ext cx="489209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5875" lvl="1">
              <a:spcBef>
                <a:spcPct val="50000"/>
              </a:spcBef>
              <a:defRPr/>
            </a:pPr>
            <a:r>
              <a:rPr lang="en-GB" sz="2000" b="1">
                <a:solidFill>
                  <a:srgbClr val="086788"/>
                </a:solidFill>
              </a:rPr>
              <a:t>Consider communication with:</a:t>
            </a:r>
            <a:endParaRPr lang="en-GB" sz="2000">
              <a:solidFill>
                <a:srgbClr val="086788"/>
              </a:solidFill>
              <a:latin typeface="Arial"/>
              <a:ea typeface="+mn-ea"/>
              <a:cs typeface="Arial"/>
            </a:endParaRPr>
          </a:p>
          <a:p>
            <a:pPr marL="800100" lvl="1" indent="-342900">
              <a:spcBef>
                <a:spcPct val="50000"/>
              </a:spcBef>
              <a:buSzPct val="90000"/>
              <a:buBlip>
                <a:blip r:embed="rId3"/>
              </a:buBlip>
              <a:defRPr/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  <a:latin typeface="Arial"/>
                <a:ea typeface="+mn-ea"/>
                <a:cs typeface="Arial"/>
              </a:rPr>
              <a:t>Consumers</a:t>
            </a:r>
          </a:p>
          <a:p>
            <a:pPr marL="800100" lvl="1" indent="-342900">
              <a:spcBef>
                <a:spcPct val="50000"/>
              </a:spcBef>
              <a:buSzPct val="90000"/>
              <a:buBlip>
                <a:blip r:embed="rId3"/>
              </a:buBlip>
              <a:defRPr/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  <a:latin typeface="Arial"/>
                <a:ea typeface="ＭＳ Ｐゴシック" charset="0"/>
                <a:cs typeface="Arial"/>
              </a:rPr>
              <a:t>Health authorities</a:t>
            </a:r>
          </a:p>
          <a:p>
            <a:pPr marL="800100" lvl="1" indent="-342900">
              <a:spcBef>
                <a:spcPct val="50000"/>
              </a:spcBef>
              <a:buSzPct val="90000"/>
              <a:buBlip>
                <a:blip r:embed="rId3"/>
              </a:buBlip>
              <a:defRPr/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  <a:latin typeface="Arial"/>
                <a:ea typeface="ＭＳ Ｐゴシック" charset="0"/>
                <a:cs typeface="Arial"/>
              </a:rPr>
              <a:t>Regulators</a:t>
            </a:r>
          </a:p>
          <a:p>
            <a:pPr marL="800100" lvl="1" indent="-342900">
              <a:spcBef>
                <a:spcPct val="50000"/>
              </a:spcBef>
              <a:buSzPct val="90000"/>
              <a:buBlip>
                <a:blip r:embed="rId3"/>
              </a:buBlip>
              <a:defRPr/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  <a:latin typeface="Arial"/>
                <a:ea typeface="ＭＳ Ｐゴシック" charset="0"/>
                <a:cs typeface="Arial"/>
              </a:rPr>
              <a:t>Within supplier</a:t>
            </a:r>
          </a:p>
          <a:p>
            <a:pPr marL="800100" lvl="1" indent="-342900">
              <a:spcBef>
                <a:spcPct val="50000"/>
              </a:spcBef>
              <a:buSzPct val="90000"/>
              <a:buBlip>
                <a:blip r:embed="rId3"/>
              </a:buBlip>
              <a:defRPr/>
            </a:pPr>
            <a:r>
              <a:rPr lang="en-GB" sz="2000">
                <a:solidFill>
                  <a:schemeClr val="bg2">
                    <a:lumMod val="25000"/>
                  </a:schemeClr>
                </a:solidFill>
                <a:latin typeface="Arial"/>
                <a:ea typeface="+mn-ea"/>
                <a:cs typeface="Arial"/>
              </a:rPr>
              <a:t>Environmental agencies</a:t>
            </a: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2608658" y="5534613"/>
            <a:ext cx="6974683" cy="735270"/>
          </a:xfrm>
          <a:prstGeom prst="roundRect">
            <a:avLst>
              <a:gd name="adj" fmla="val 7686"/>
            </a:avLst>
          </a:prstGeom>
          <a:solidFill>
            <a:srgbClr val="E45C31"/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i="1">
                <a:solidFill>
                  <a:schemeClr val="bg1"/>
                </a:solidFill>
              </a:rPr>
              <a:t>Communication protocols should detail contact information during business hours and outside of business hours</a:t>
            </a:r>
          </a:p>
        </p:txBody>
      </p:sp>
      <p:sp>
        <p:nvSpPr>
          <p:cNvPr id="7" name="Text Box 63">
            <a:extLst>
              <a:ext uri="{FF2B5EF4-FFF2-40B4-BE49-F238E27FC236}">
                <a16:creationId xmlns:a16="http://schemas.microsoft.com/office/drawing/2014/main" id="{6F1A6C2D-5C40-7A4D-840E-31BC0C3E1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968"/>
            <a:ext cx="10668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3000" b="1" spc="300">
                <a:solidFill>
                  <a:schemeClr val="bg1"/>
                </a:solidFill>
                <a:latin typeface="Arial" charset="0"/>
              </a:rPr>
              <a:t>KEY ACTION 2: </a:t>
            </a:r>
            <a:br>
              <a:rPr lang="en-US" sz="3000" b="1" spc="300">
                <a:solidFill>
                  <a:schemeClr val="bg1"/>
                </a:solidFill>
                <a:latin typeface="Arial" charset="0"/>
              </a:rPr>
            </a:br>
            <a:r>
              <a:rPr kumimoji="0" lang="en-US" sz="2800" b="1" i="1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MS PGothic" charset="0"/>
              </a:rPr>
              <a:t>Develop or strengthen ERPs, and implement</a:t>
            </a:r>
            <a:endParaRPr lang="en-US" sz="3000" b="1" i="1" spc="100">
              <a:solidFill>
                <a:srgbClr val="FED766"/>
              </a:solidFill>
              <a:latin typeface="Arial" charset="0"/>
            </a:endParaRPr>
          </a:p>
        </p:txBody>
      </p:sp>
      <p:pic>
        <p:nvPicPr>
          <p:cNvPr id="3" name="Graphic 2" descr="Siren outline">
            <a:extLst>
              <a:ext uri="{FF2B5EF4-FFF2-40B4-BE49-F238E27FC236}">
                <a16:creationId xmlns:a16="http://schemas.microsoft.com/office/drawing/2014/main" id="{64C585A7-AE33-31FB-0502-A4E1FA026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8595" y="2074783"/>
            <a:ext cx="2838773" cy="28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05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1128801" y="3584347"/>
            <a:ext cx="671534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Working in your table groups, </a:t>
            </a:r>
            <a:r>
              <a:rPr kumimoji="0" lang="en-AU" sz="2000" b="1" i="1" u="sng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outline</a:t>
            </a:r>
            <a:r>
              <a:rPr kumimoji="0" lang="en-AU" sz="20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 an emergency response plan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 for the emergency described on the next slide.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Record on chart paper.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3749842" y="5470130"/>
            <a:ext cx="70540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See next slides for example elements of an emergency response plan for you to consider…</a:t>
            </a:r>
          </a:p>
        </p:txBody>
      </p:sp>
      <p:sp>
        <p:nvSpPr>
          <p:cNvPr id="19" name="Text Box 63">
            <a:extLst>
              <a:ext uri="{FF2B5EF4-FFF2-40B4-BE49-F238E27FC236}">
                <a16:creationId xmlns:a16="http://schemas.microsoft.com/office/drawing/2014/main" id="{E768BFD6-B073-E24E-B2E6-926309BE9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621" y="2329855"/>
            <a:ext cx="1914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15 minutes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E45C3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5DA694-770E-1948-A707-9B74F5409A9B}"/>
              </a:ext>
            </a:extLst>
          </p:cNvPr>
          <p:cNvCxnSpPr>
            <a:cxnSpLocks/>
          </p:cNvCxnSpPr>
          <p:nvPr/>
        </p:nvCxnSpPr>
        <p:spPr bwMode="auto">
          <a:xfrm>
            <a:off x="1037363" y="3401467"/>
            <a:ext cx="4244663" cy="0"/>
          </a:xfrm>
          <a:prstGeom prst="straightConnector1">
            <a:avLst/>
          </a:prstGeom>
          <a:solidFill>
            <a:srgbClr val="91C400">
              <a:alpha val="85001"/>
            </a:srgbClr>
          </a:solidFill>
          <a:ln w="22225">
            <a:solidFill>
              <a:srgbClr val="5EB1B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29645EB-BD21-9446-9339-CE5E5322A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046" y="2695347"/>
            <a:ext cx="1993900" cy="177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7CB70-9F4E-E14F-AFFC-A2E5A2AA65A1}"/>
              </a:ext>
            </a:extLst>
          </p:cNvPr>
          <p:cNvSpPr txBox="1"/>
          <p:nvPr/>
        </p:nvSpPr>
        <p:spPr bwMode="auto">
          <a:xfrm>
            <a:off x="9311943" y="3088887"/>
            <a:ext cx="5261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!</a:t>
            </a: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26F90F34-27F3-A54C-A3CA-07AA69DF2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968"/>
            <a:ext cx="10668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EXERCISE: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Emergency response planning</a:t>
            </a:r>
          </a:p>
        </p:txBody>
      </p:sp>
      <p:pic>
        <p:nvPicPr>
          <p:cNvPr id="6" name="Graphic 5" descr="Stopwatch with solid fill">
            <a:extLst>
              <a:ext uri="{FF2B5EF4-FFF2-40B4-BE49-F238E27FC236}">
                <a16:creationId xmlns:a16="http://schemas.microsoft.com/office/drawing/2014/main" id="{772A311B-2E9A-7C9A-7437-0239CB9F2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420" y="1556399"/>
            <a:ext cx="1574052" cy="15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62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7254-2906-0E84-213A-049A89FD5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3">
            <a:extLst>
              <a:ext uri="{FF2B5EF4-FFF2-40B4-BE49-F238E27FC236}">
                <a16:creationId xmlns:a16="http://schemas.microsoft.com/office/drawing/2014/main" id="{1246FC27-A8AD-384E-BE4E-599C8C804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3049"/>
            <a:ext cx="10668001" cy="8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Real life case example: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Extensive supply disruption due to network failure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775EA-6AE0-480E-6AD1-BC75CD7A902C}"/>
              </a:ext>
            </a:extLst>
          </p:cNvPr>
          <p:cNvSpPr txBox="1"/>
          <p:nvPr/>
        </p:nvSpPr>
        <p:spPr>
          <a:xfrm>
            <a:off x="478971" y="1554074"/>
            <a:ext cx="62701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AU" sz="2800" b="1" i="1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MS PGothic" charset="0"/>
              </a:rPr>
              <a:t>Scenario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A Swedish water utility had their system overrun by frogs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Frogs ended up in the distribution pipes, causing extensive blockages and prolonged water supply disruptions, outages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Even the most prepared water utility does not have an SOP for such an occurrence!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Prepare a generic emergency response plan that could be applied </a:t>
            </a:r>
            <a:r>
              <a:rPr lang="en-US" sz="2000">
                <a:solidFill>
                  <a:srgbClr val="E7E6E6">
                    <a:lumMod val="25000"/>
                  </a:srgbClr>
                </a:solidFill>
              </a:rPr>
              <a:t>in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 such a situation i.e. </a:t>
            </a: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MS PGothic" charset="0"/>
              </a:rPr>
              <a:t>Major disruption to network and prolonged loss of supply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AD06D6-FD40-DF77-69FB-D9CDD4B09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49143" y="3170915"/>
            <a:ext cx="1908717" cy="1908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E2A759-DBF2-709C-1BE7-B7F68D9CA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6779" y="3059403"/>
            <a:ext cx="3256156" cy="325615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0A98DF1-5C8B-60A1-8607-4D9A77FD65C0}"/>
              </a:ext>
            </a:extLst>
          </p:cNvPr>
          <p:cNvSpPr/>
          <p:nvPr/>
        </p:nvSpPr>
        <p:spPr>
          <a:xfrm>
            <a:off x="8356779" y="3661837"/>
            <a:ext cx="45719" cy="92555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908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89430" y="1563488"/>
            <a:ext cx="9144000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Emergency response plan may include: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Triggers for activating emergency response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Steps to protect water quality/consumer health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General roles and responsibilities within utility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Communication protocols (internal and external)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Alternative/emergency water supplies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GB" sz="1800">
                <a:solidFill>
                  <a:srgbClr val="E7E6E6">
                    <a:lumMod val="25000"/>
                  </a:srgbClr>
                </a:solidFill>
              </a:rPr>
              <a:t>Criteria for emergency “stand-down” i.e. when the emergency is over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37560" y="4475362"/>
            <a:ext cx="5992759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Consider communication with: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86788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Consumers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Health authorities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Regulators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GB" sz="1800">
                <a:solidFill>
                  <a:srgbClr val="E7E6E6">
                    <a:lumMod val="25000"/>
                  </a:srgbClr>
                </a:solidFill>
                <a:latin typeface="Arial"/>
                <a:ea typeface="ＭＳ Ｐゴシック" charset="0"/>
                <a:cs typeface="Arial"/>
              </a:rPr>
              <a:t>Internally wit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hin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the water supply organization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Environmental agencies</a:t>
            </a:r>
          </a:p>
        </p:txBody>
      </p:sp>
      <p:sp>
        <p:nvSpPr>
          <p:cNvPr id="2" name="Right Brace 1"/>
          <p:cNvSpPr/>
          <p:nvPr/>
        </p:nvSpPr>
        <p:spPr>
          <a:xfrm>
            <a:off x="5928191" y="4856832"/>
            <a:ext cx="335618" cy="1701200"/>
          </a:xfrm>
          <a:prstGeom prst="rightBrace">
            <a:avLst>
              <a:gd name="adj1" fmla="val 42039"/>
              <a:gd name="adj2" fmla="val 50000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28191" y="5384266"/>
            <a:ext cx="2505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During and after business hours</a:t>
            </a:r>
          </a:p>
        </p:txBody>
      </p:sp>
      <p:sp>
        <p:nvSpPr>
          <p:cNvPr id="8" name="Text Box 63">
            <a:extLst>
              <a:ext uri="{FF2B5EF4-FFF2-40B4-BE49-F238E27FC236}">
                <a16:creationId xmlns:a16="http://schemas.microsoft.com/office/drawing/2014/main" id="{F30228EC-6532-E241-8657-5A21E3166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968"/>
            <a:ext cx="10668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EXERCISE: 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Consider the following in your outline</a:t>
            </a:r>
          </a:p>
        </p:txBody>
      </p:sp>
      <p:pic>
        <p:nvPicPr>
          <p:cNvPr id="5" name="Graphic 4" descr="Siren with solid fill">
            <a:extLst>
              <a:ext uri="{FF2B5EF4-FFF2-40B4-BE49-F238E27FC236}">
                <a16:creationId xmlns:a16="http://schemas.microsoft.com/office/drawing/2014/main" id="{16B35A8A-1251-940F-6140-52D29E3BE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5322" y="1818296"/>
            <a:ext cx="3476216" cy="347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59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322510" y="3574112"/>
            <a:ext cx="512630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1">
                <a:solidFill>
                  <a:srgbClr val="E45C31"/>
                </a:solidFill>
              </a:rPr>
              <a:t>PART A: 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Working in your table groups, prepare to share your field trip findings.</a:t>
            </a:r>
          </a:p>
          <a:p>
            <a:endParaRPr lang="en-US" sz="20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000" b="1">
                <a:solidFill>
                  <a:srgbClr val="E45C31"/>
                </a:solidFill>
              </a:rPr>
              <a:t>PART B: 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Share findings in table group pairs assigned by the trainer.</a:t>
            </a:r>
          </a:p>
        </p:txBody>
      </p:sp>
      <p:sp>
        <p:nvSpPr>
          <p:cNvPr id="15" name="Text Box 63">
            <a:extLst>
              <a:ext uri="{FF2B5EF4-FFF2-40B4-BE49-F238E27FC236}">
                <a16:creationId xmlns:a16="http://schemas.microsoft.com/office/drawing/2014/main" id="{A3CA2C65-3AB3-D549-9682-2DB6D1989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968"/>
            <a:ext cx="10668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spc="300">
                <a:solidFill>
                  <a:srgbClr val="1D395C"/>
                </a:solidFill>
                <a:latin typeface="Arial" charset="0"/>
              </a:rPr>
              <a:t>ACTIVITY 9</a:t>
            </a:r>
            <a:r>
              <a:rPr lang="en-US" sz="2800" b="1" spc="300">
                <a:solidFill>
                  <a:srgbClr val="1D395C"/>
                </a:solidFill>
                <a:latin typeface="Arial" charset="0"/>
                <a:sym typeface="Wingdings 3" panose="05040102010807070707" pitchFamily="18" charset="2"/>
              </a:rPr>
              <a:t>:</a:t>
            </a:r>
            <a:r>
              <a:rPr lang="en-US" sz="2800" b="1" spc="300">
                <a:solidFill>
                  <a:srgbClr val="1D395C"/>
                </a:solidFill>
                <a:latin typeface="Arial" charset="0"/>
              </a:rPr>
              <a:t> </a:t>
            </a:r>
          </a:p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i="1" spc="100">
                <a:solidFill>
                  <a:schemeClr val="bg1"/>
                </a:solidFill>
                <a:latin typeface="Arial" charset="0"/>
              </a:rPr>
              <a:t>Field trip debrief</a:t>
            </a:r>
          </a:p>
        </p:txBody>
      </p:sp>
      <p:sp>
        <p:nvSpPr>
          <p:cNvPr id="19" name="Text Box 63">
            <a:extLst>
              <a:ext uri="{FF2B5EF4-FFF2-40B4-BE49-F238E27FC236}">
                <a16:creationId xmlns:a16="http://schemas.microsoft.com/office/drawing/2014/main" id="{9A242B02-86BF-6141-906D-DAF806110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292" y="1702133"/>
            <a:ext cx="1914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indent="0" algn="l">
              <a:spcBef>
                <a:spcPct val="50000"/>
              </a:spcBef>
              <a:defRPr/>
            </a:pPr>
            <a:r>
              <a:rPr lang="en-GB" sz="2000" b="1">
                <a:solidFill>
                  <a:srgbClr val="E45C31"/>
                </a:solidFill>
                <a:latin typeface="Arial" charset="0"/>
              </a:rPr>
              <a:t>60 minutes</a:t>
            </a:r>
            <a:endParaRPr lang="en-GB" sz="2000">
              <a:solidFill>
                <a:srgbClr val="E45C31"/>
              </a:solidFill>
              <a:latin typeface="Arial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0F10DD-E7E2-2343-8A52-1A8E39728F06}"/>
              </a:ext>
            </a:extLst>
          </p:cNvPr>
          <p:cNvCxnSpPr>
            <a:cxnSpLocks/>
          </p:cNvCxnSpPr>
          <p:nvPr/>
        </p:nvCxnSpPr>
        <p:spPr bwMode="auto">
          <a:xfrm>
            <a:off x="1236034" y="3248526"/>
            <a:ext cx="4244663" cy="0"/>
          </a:xfrm>
          <a:prstGeom prst="straightConnector1">
            <a:avLst/>
          </a:prstGeom>
          <a:solidFill>
            <a:srgbClr val="91C400">
              <a:alpha val="85001"/>
            </a:srgbClr>
          </a:solidFill>
          <a:ln w="22225">
            <a:solidFill>
              <a:srgbClr val="5EB1B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0161C9D-D0DB-A648-85AB-4010604B7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412" y="2083452"/>
            <a:ext cx="45786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chemeClr val="bg2">
                    <a:lumMod val="25000"/>
                  </a:schemeClr>
                </a:solidFill>
              </a:rPr>
              <a:t>(30 minutes to prepare; </a:t>
            </a:r>
            <a:br>
              <a:rPr lang="en-GB" sz="1800">
                <a:solidFill>
                  <a:schemeClr val="bg2">
                    <a:lumMod val="25000"/>
                  </a:schemeClr>
                </a:solidFill>
              </a:rPr>
            </a:br>
            <a:r>
              <a:rPr lang="en-GB" sz="1800">
                <a:solidFill>
                  <a:schemeClr val="bg2">
                    <a:lumMod val="25000"/>
                  </a:schemeClr>
                </a:solidFill>
              </a:rPr>
              <a:t>10 minutes per group to share;</a:t>
            </a:r>
            <a:br>
              <a:rPr lang="en-GB" sz="1800">
                <a:solidFill>
                  <a:schemeClr val="bg2">
                    <a:lumMod val="25000"/>
                  </a:schemeClr>
                </a:solidFill>
              </a:rPr>
            </a:br>
            <a:r>
              <a:rPr lang="en-GB" sz="1800">
                <a:solidFill>
                  <a:schemeClr val="bg2">
                    <a:lumMod val="25000"/>
                  </a:schemeClr>
                </a:solidFill>
              </a:rPr>
              <a:t>10 minutes to discuss after sharing)</a:t>
            </a:r>
          </a:p>
        </p:txBody>
      </p:sp>
      <p:pic>
        <p:nvPicPr>
          <p:cNvPr id="4" name="Graphic 3" descr="Users outline">
            <a:extLst>
              <a:ext uri="{FF2B5EF4-FFF2-40B4-BE49-F238E27FC236}">
                <a16:creationId xmlns:a16="http://schemas.microsoft.com/office/drawing/2014/main" id="{DE8E5D39-0949-3432-AD2B-8DD90301F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3854" y="3574112"/>
            <a:ext cx="2900766" cy="2900766"/>
          </a:xfrm>
          <a:prstGeom prst="rect">
            <a:avLst/>
          </a:prstGeom>
        </p:spPr>
      </p:pic>
      <p:pic>
        <p:nvPicPr>
          <p:cNvPr id="5" name="Graphic 4" descr="Chat outline">
            <a:extLst>
              <a:ext uri="{FF2B5EF4-FFF2-40B4-BE49-F238E27FC236}">
                <a16:creationId xmlns:a16="http://schemas.microsoft.com/office/drawing/2014/main" id="{6B4B484F-D829-A403-A6AE-90AA518DC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9560" y="2409972"/>
            <a:ext cx="2038055" cy="2038055"/>
          </a:xfrm>
          <a:prstGeom prst="rect">
            <a:avLst/>
          </a:prstGeom>
        </p:spPr>
      </p:pic>
      <p:pic>
        <p:nvPicPr>
          <p:cNvPr id="6" name="Graphic 5" descr="Stopwatch with solid fill">
            <a:extLst>
              <a:ext uri="{FF2B5EF4-FFF2-40B4-BE49-F238E27FC236}">
                <a16:creationId xmlns:a16="http://schemas.microsoft.com/office/drawing/2014/main" id="{4FB93DA6-2D19-80B7-96B4-9A0A0B1AD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420" y="1556399"/>
            <a:ext cx="1574052" cy="15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74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FE2B4-410D-1315-5F80-5A95939DE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3">
            <a:extLst>
              <a:ext uri="{FF2B5EF4-FFF2-40B4-BE49-F238E27FC236}">
                <a16:creationId xmlns:a16="http://schemas.microsoft.com/office/drawing/2014/main" id="{CD2B4881-CD68-0BF8-4E8B-247C2856B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9265"/>
            <a:ext cx="10668001" cy="91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 LESSON:</a:t>
            </a:r>
          </a:p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Importance of emergency preparedness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276E5-DBC5-67DE-E12C-09F157BE32DC}"/>
              </a:ext>
            </a:extLst>
          </p:cNvPr>
          <p:cNvSpPr txBox="1"/>
          <p:nvPr/>
        </p:nvSpPr>
        <p:spPr>
          <a:xfrm>
            <a:off x="485589" y="1634882"/>
            <a:ext cx="8068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Basic preparedness can support responses to a broad range of emergency situations, including unforeseen events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Basic emergency preparedness includes consideration of:</a:t>
            </a:r>
          </a:p>
          <a:p>
            <a:pPr marL="800100" lvl="1" indent="-342900">
              <a:spcAft>
                <a:spcPts val="600"/>
              </a:spcAft>
              <a:buClr>
                <a:srgbClr val="E45C31"/>
              </a:buClr>
              <a:buSzPct val="130000"/>
              <a:buFont typeface="Segoe UI Symbol" panose="020B0502040204020203" pitchFamily="34" charset="0"/>
              <a:buChar char="⚠"/>
              <a:defRPr/>
            </a:pPr>
            <a:r>
              <a:rPr lang="en-AU" sz="1800">
                <a:solidFill>
                  <a:srgbClr val="E7E6E6">
                    <a:lumMod val="25000"/>
                  </a:srgbClr>
                </a:solidFill>
              </a:rPr>
              <a:t>back-up power supply</a:t>
            </a:r>
          </a:p>
          <a:p>
            <a:pPr marL="800100" lvl="1" indent="-342900">
              <a:spcAft>
                <a:spcPts val="600"/>
              </a:spcAft>
              <a:buClr>
                <a:srgbClr val="E45C31"/>
              </a:buClr>
              <a:buSzPct val="130000"/>
              <a:buFont typeface="Segoe UI Symbol" panose="020B0502040204020203" pitchFamily="34" charset="0"/>
              <a:buChar char="⚠"/>
              <a:defRPr/>
            </a:pPr>
            <a:r>
              <a:rPr lang="en-AU" sz="1800">
                <a:solidFill>
                  <a:srgbClr val="E7E6E6">
                    <a:lumMod val="25000"/>
                  </a:srgbClr>
                </a:solidFill>
              </a:rPr>
              <a:t>ample stocks of consumables &amp; essential equipment 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45C31"/>
              </a:buClr>
              <a:buSzPct val="130000"/>
              <a:buFont typeface="Segoe UI Symbol" panose="020B0502040204020203" pitchFamily="34" charset="0"/>
              <a:buChar char="⚠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redundancy of suppliers &amp; supply routes</a:t>
            </a:r>
            <a:endParaRPr lang="en-AU" sz="1800">
              <a:solidFill>
                <a:srgbClr val="E7E6E6">
                  <a:lumMod val="25000"/>
                </a:srgbClr>
              </a:solidFill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45C31"/>
              </a:buClr>
              <a:buSzPct val="130000"/>
              <a:buFont typeface="Segoe UI Symbol" panose="020B0502040204020203" pitchFamily="34" charset="0"/>
              <a:buChar char="⚠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multiple operators trained on critical tasks 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45C31"/>
              </a:buClr>
              <a:buSzPct val="130000"/>
              <a:buFont typeface="Segoe UI Symbol" panose="020B0502040204020203" pitchFamily="34" charset="0"/>
              <a:buChar char="⚠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remote monitoring and control of key assets &amp; robust cybersecurity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45C31"/>
              </a:buClr>
              <a:buSzPct val="130000"/>
              <a:buFont typeface="Segoe UI Symbol" panose="020B0502040204020203" pitchFamily="34" charset="0"/>
              <a:buChar char="⚠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alternative water sources, modes of distribution, water carts, packaged water supplies….</a:t>
            </a:r>
            <a:endParaRPr lang="en-AU" sz="1800">
              <a:solidFill>
                <a:srgbClr val="E7E6E6">
                  <a:lumMod val="25000"/>
                </a:srgbClr>
              </a:solidFill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DB504A"/>
              </a:buClr>
              <a:buSzPct val="110000"/>
              <a:buFont typeface="Segoe UI Symbol" panose="020B0502040204020203" pitchFamily="34" charset="0"/>
              <a:buChar char="⚠"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DB504A"/>
              </a:buClr>
              <a:buSzPct val="110000"/>
              <a:buFont typeface="Arial" panose="020B0604020202020204" pitchFamily="34" charset="0"/>
              <a:buChar char="!"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AD2D12DB-8F2F-8B36-8BC2-DCB6283B9208}"/>
              </a:ext>
            </a:extLst>
          </p:cNvPr>
          <p:cNvSpPr/>
          <p:nvPr/>
        </p:nvSpPr>
        <p:spPr>
          <a:xfrm>
            <a:off x="326571" y="5801289"/>
            <a:ext cx="11723915" cy="361474"/>
          </a:xfrm>
          <a:prstGeom prst="roundRect">
            <a:avLst>
              <a:gd name="adj" fmla="val 11084"/>
            </a:avLst>
          </a:prstGeom>
          <a:solidFill>
            <a:srgbClr val="E45C31"/>
          </a:solidFill>
        </p:spPr>
        <p:txBody>
          <a:bodyPr wrap="square" lIns="182880" anchor="ctr" anchorCtr="0">
            <a:spAutoFit/>
          </a:bodyPr>
          <a:lstStyle/>
          <a:p>
            <a:pPr marL="57150" marR="0" lvl="0" indent="-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Bushfires     Floods     Droughts     Natural disasters      Epidemics/pandemics      Major contamination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8B7CBA5B-A1D8-4A43-85A4-F7ED66BF32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115" y="5866406"/>
            <a:ext cx="230948" cy="230948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83619B68-3EA8-0724-10EF-AB2EF32748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1285" y="5880949"/>
            <a:ext cx="230948" cy="230948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BB2E5030-AC83-115C-032F-C21C9BF26C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399" y="5880949"/>
            <a:ext cx="230948" cy="230948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D9ED48BA-FCCF-9799-8B11-44DB8B07B0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6364" y="5880949"/>
            <a:ext cx="230948" cy="230948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0DD1FCAA-26A8-0F71-BA0F-A601A485C3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7581" y="5880949"/>
            <a:ext cx="230948" cy="230948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279FC440-5A76-717C-F3AA-48730991BF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9466" y="5880949"/>
            <a:ext cx="230948" cy="2309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299F76-33B4-FA4D-A6A2-3F071E2BA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484" y="2695347"/>
            <a:ext cx="1993900" cy="177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842178-475B-FA55-DD81-A0F8511F8987}"/>
              </a:ext>
            </a:extLst>
          </p:cNvPr>
          <p:cNvSpPr txBox="1"/>
          <p:nvPr/>
        </p:nvSpPr>
        <p:spPr bwMode="auto">
          <a:xfrm>
            <a:off x="9885381" y="3088887"/>
            <a:ext cx="5261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4593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22811-E644-E712-9900-377BA694E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3">
            <a:extLst>
              <a:ext uri="{FF2B5EF4-FFF2-40B4-BE49-F238E27FC236}">
                <a16:creationId xmlns:a16="http://schemas.microsoft.com/office/drawing/2014/main" id="{F0410688-B254-7C0D-947D-7EEE57FF7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757" y="2647703"/>
            <a:ext cx="9002485" cy="3260765"/>
          </a:xfrm>
          <a:prstGeom prst="roundRect">
            <a:avLst>
              <a:gd name="adj" fmla="val 7530"/>
            </a:avLst>
          </a:prstGeom>
          <a:solidFill>
            <a:srgbClr val="56A3A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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How will critical messages be delivered to users during the emergency?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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Will any user group be excluded from this communication method? How could they be reached?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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Which users are the most vulnerable to emergencies? What is the best way to communicate with them?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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Can proposed remedial actions be implemented by all user groups (e.g. boiling, chlorine tablets)?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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If alternative water supplies will be provided, will they be accessible to all user groups?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EA6E48-BD9D-CB7F-443F-FCFB27AE1133}"/>
              </a:ext>
            </a:extLst>
          </p:cNvPr>
          <p:cNvGrpSpPr/>
          <p:nvPr/>
        </p:nvGrpSpPr>
        <p:grpSpPr>
          <a:xfrm>
            <a:off x="10296286" y="2258923"/>
            <a:ext cx="765199" cy="710402"/>
            <a:chOff x="6912429" y="3180542"/>
            <a:chExt cx="765199" cy="7104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569F332-CC4D-8701-FF08-5D0D644A3F5D}"/>
                </a:ext>
              </a:extLst>
            </p:cNvPr>
            <p:cNvSpPr/>
            <p:nvPr/>
          </p:nvSpPr>
          <p:spPr>
            <a:xfrm>
              <a:off x="6912429" y="3180542"/>
              <a:ext cx="765199" cy="71040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56A3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6A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 descr="Cheers with solid fill">
              <a:extLst>
                <a:ext uri="{FF2B5EF4-FFF2-40B4-BE49-F238E27FC236}">
                  <a16:creationId xmlns:a16="http://schemas.microsoft.com/office/drawing/2014/main" id="{966EC107-92B1-6770-8427-A527F7931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34201" y="3234786"/>
              <a:ext cx="645458" cy="645458"/>
            </a:xfrm>
            <a:prstGeom prst="rect">
              <a:avLst/>
            </a:prstGeom>
          </p:spPr>
        </p:pic>
      </p:grpSp>
      <p:sp>
        <p:nvSpPr>
          <p:cNvPr id="7" name="Text Box 63">
            <a:extLst>
              <a:ext uri="{FF2B5EF4-FFF2-40B4-BE49-F238E27FC236}">
                <a16:creationId xmlns:a16="http://schemas.microsoft.com/office/drawing/2014/main" id="{623E24A9-F0D5-703F-3E47-59656E33A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2050" y="493620"/>
            <a:ext cx="1124111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EQUITABLE </a:t>
            </a:r>
            <a:r>
              <a:rPr kumimoji="0" lang="en-US" sz="2800" b="1" i="1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emergency response planning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07A78-4CB9-63D2-F584-1C8C695C0FE3}"/>
              </a:ext>
            </a:extLst>
          </p:cNvPr>
          <p:cNvSpPr txBox="1"/>
          <p:nvPr/>
        </p:nvSpPr>
        <p:spPr>
          <a:xfrm>
            <a:off x="686922" y="1522140"/>
            <a:ext cx="97835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56A3A6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Critical emergency actions &amp; messages must reach all users, including vulnerable groups. </a:t>
            </a:r>
          </a:p>
        </p:txBody>
      </p:sp>
    </p:spTree>
    <p:extLst>
      <p:ext uri="{BB962C8B-B14F-4D97-AF65-F5344CB8AC3E}">
        <p14:creationId xmlns:p14="http://schemas.microsoft.com/office/powerpoint/2010/main" val="1414453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77AC9-AEAF-7DC9-0575-378367097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8">
            <a:extLst>
              <a:ext uri="{FF2B5EF4-FFF2-40B4-BE49-F238E27FC236}">
                <a16:creationId xmlns:a16="http://schemas.microsoft.com/office/drawing/2014/main" id="{B3A2ECBD-64B0-56F7-10D0-C30181EDD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996" y="384048"/>
            <a:ext cx="3760543" cy="234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15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0"/>
                <a:cs typeface="Arial Narrow" panose="020B0604020202020204" pitchFamily="34" charset="0"/>
              </a:rPr>
              <a:t>MODULE</a:t>
            </a:r>
          </a:p>
          <a:p>
            <a:pPr marL="0" marR="0" lvl="0" indent="0" algn="r" defTabSz="914400" rtl="0" eaLnBrk="0" fontAlgn="base" latinLnBrk="0" hangingPunct="0">
              <a:lnSpc>
                <a:spcPts val="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0" b="1" spc="150">
                <a:ln w="31750">
                  <a:solidFill>
                    <a:srgbClr val="E45C31"/>
                  </a:solidFill>
                </a:ln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9</a:t>
            </a:r>
            <a:endParaRPr kumimoji="0" lang="en-GB" sz="14000" b="1" i="0" u="none" strike="noStrike" kern="1200" cap="none" spc="150" normalizeH="0" baseline="0" noProof="0">
              <a:ln w="31750">
                <a:solidFill>
                  <a:srgbClr val="E45C31"/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ＭＳ Ｐゴシック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A1B5E-66BE-D4A7-CA0A-19E54FD0647A}"/>
              </a:ext>
            </a:extLst>
          </p:cNvPr>
          <p:cNvSpPr txBox="1"/>
          <p:nvPr/>
        </p:nvSpPr>
        <p:spPr>
          <a:xfrm>
            <a:off x="3149760" y="1345609"/>
            <a:ext cx="66945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5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Strengthening WSP supporting </a:t>
            </a:r>
            <a:r>
              <a:rPr kumimoji="0" lang="en-US" sz="3200" b="1" i="0" u="none" strike="noStrike" kern="1200" cap="none" spc="150" normalizeH="0" baseline="0" noProof="0" err="1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programmes</a:t>
            </a:r>
            <a:endParaRPr kumimoji="0" lang="en-US" sz="3200" b="1" i="0" u="none" strike="noStrike" kern="1200" cap="none" spc="15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76EA4-F125-FE5A-1180-8E4E04495914}"/>
              </a:ext>
            </a:extLst>
          </p:cNvPr>
          <p:cNvSpPr txBox="1"/>
          <p:nvPr/>
        </p:nvSpPr>
        <p:spPr>
          <a:xfrm>
            <a:off x="4039565" y="5704511"/>
            <a:ext cx="6334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15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is the best way to support the implementation of water safety planning?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BDCBD9-BC24-B721-5C60-52B0B6ED4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950" y="4886324"/>
            <a:ext cx="1804669" cy="13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39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ardrop 4">
            <a:extLst>
              <a:ext uri="{FF2B5EF4-FFF2-40B4-BE49-F238E27FC236}">
                <a16:creationId xmlns:a16="http://schemas.microsoft.com/office/drawing/2014/main" id="{AC85E2A0-8D54-3640-BDB4-33062825037F}"/>
              </a:ext>
            </a:extLst>
          </p:cNvPr>
          <p:cNvSpPr/>
          <p:nvPr/>
        </p:nvSpPr>
        <p:spPr bwMode="auto">
          <a:xfrm>
            <a:off x="1675869" y="2331719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086788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33E72BE9-2E2A-CF43-A217-E4C444C580CA}"/>
              </a:ext>
            </a:extLst>
          </p:cNvPr>
          <p:cNvSpPr/>
          <p:nvPr/>
        </p:nvSpPr>
        <p:spPr bwMode="auto">
          <a:xfrm>
            <a:off x="5694197" y="2331719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E45C31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B63330C9-3649-0D46-A821-A6E432E5D7A4}"/>
              </a:ext>
            </a:extLst>
          </p:cNvPr>
          <p:cNvSpPr/>
          <p:nvPr/>
        </p:nvSpPr>
        <p:spPr bwMode="auto">
          <a:xfrm>
            <a:off x="9555610" y="2331719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009FB7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 Box 63"/>
          <p:cNvSpPr txBox="1">
            <a:spLocks noChangeArrowheads="1"/>
          </p:cNvSpPr>
          <p:nvPr/>
        </p:nvSpPr>
        <p:spPr bwMode="auto">
          <a:xfrm>
            <a:off x="424543" y="3429000"/>
            <a:ext cx="3334606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WHAT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DO: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Strengthen supporting programs to help ensure the effective implementation of water safety planning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BB18C3E0-42DD-AE41-BA83-C02A4D311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2328"/>
            <a:ext cx="1066800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MODULE 9 </a:t>
            </a:r>
            <a:r>
              <a:rPr kumimoji="0" lang="en-US" sz="3000" b="1" i="1" u="none" strike="noStrike" kern="1200" cap="none" spc="3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overview</a:t>
            </a:r>
            <a:endParaRPr kumimoji="0" lang="en-US" sz="3000" b="1" i="1" u="none" strike="noStrike" kern="1200" cap="none" spc="100" normalizeH="0" baseline="0" noProof="0">
              <a:ln>
                <a:noFill/>
              </a:ln>
              <a:solidFill>
                <a:srgbClr val="FED766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Text Box 63">
            <a:extLst>
              <a:ext uri="{FF2B5EF4-FFF2-40B4-BE49-F238E27FC236}">
                <a16:creationId xmlns:a16="http://schemas.microsoft.com/office/drawing/2014/main" id="{A80BA315-9F8E-CC4B-B667-223BCD0ED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5840" y="3429000"/>
            <a:ext cx="256032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WHY 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DO IT: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 contribute to the safe and adequate supply of acceptable drinking-water</a:t>
            </a:r>
            <a:endParaRPr kumimoji="0" lang="en-AU" sz="2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63">
            <a:extLst>
              <a:ext uri="{FF2B5EF4-FFF2-40B4-BE49-F238E27FC236}">
                <a16:creationId xmlns:a16="http://schemas.microsoft.com/office/drawing/2014/main" id="{CC016C9E-08B4-2E46-A73C-632223A08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427" y="3429000"/>
            <a:ext cx="256032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HOW 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DO IT: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Develop or strengthen supporting programs, and implement</a:t>
            </a:r>
          </a:p>
        </p:txBody>
      </p:sp>
    </p:spTree>
    <p:extLst>
      <p:ext uri="{BB962C8B-B14F-4D97-AF65-F5344CB8AC3E}">
        <p14:creationId xmlns:p14="http://schemas.microsoft.com/office/powerpoint/2010/main" val="1778720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63"/>
          <p:cNvSpPr txBox="1">
            <a:spLocks noChangeArrowheads="1"/>
          </p:cNvSpPr>
          <p:nvPr/>
        </p:nvSpPr>
        <p:spPr bwMode="auto">
          <a:xfrm>
            <a:off x="465183" y="3152271"/>
            <a:ext cx="3737444" cy="442674"/>
          </a:xfrm>
          <a:prstGeom prst="roundRect">
            <a:avLst/>
          </a:prstGeom>
          <a:solidFill>
            <a:srgbClr val="FED76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Supporting programs can…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917102" y="5164784"/>
            <a:ext cx="27432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Develop skills and knowledge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(e.g. operator training)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4705546" y="5164784"/>
            <a:ext cx="27432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Strengthen relationships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(e.g. consumer outreach)</a:t>
            </a: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8348599" y="5193508"/>
            <a:ext cx="303398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Create enthusiasm &amp; improve attitudes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(e.g. develop WSP culture)</a:t>
            </a:r>
          </a:p>
        </p:txBody>
      </p:sp>
      <p:sp>
        <p:nvSpPr>
          <p:cNvPr id="13" name="Text Box 63">
            <a:extLst>
              <a:ext uri="{FF2B5EF4-FFF2-40B4-BE49-F238E27FC236}">
                <a16:creationId xmlns:a16="http://schemas.microsoft.com/office/drawing/2014/main" id="{FF1C99A2-0604-2542-A785-572A1C8F8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SUPPORTING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programs</a:t>
            </a:r>
          </a:p>
        </p:txBody>
      </p:sp>
      <p:sp>
        <p:nvSpPr>
          <p:cNvPr id="14" name="Text Box 63">
            <a:extLst>
              <a:ext uri="{FF2B5EF4-FFF2-40B4-BE49-F238E27FC236}">
                <a16:creationId xmlns:a16="http://schemas.microsoft.com/office/drawing/2014/main" id="{ECA53839-D9A1-6346-B780-F77883910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2782"/>
            <a:ext cx="10210800" cy="1169551"/>
          </a:xfrm>
          <a:prstGeom prst="rect">
            <a:avLst/>
          </a:prstGeom>
          <a:solidFill>
            <a:srgbClr val="E45C3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SUPPORTING PROGRAMS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rPr>
              <a:t>Activities that improve management of drinking-water supplies that are consistent with the implementation of water safety planning.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0"/>
              <a:cs typeface="Arial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677739-EC29-9840-A94C-CE3BE322F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16111" b="16111"/>
          <a:stretch/>
        </p:blipFill>
        <p:spPr>
          <a:xfrm>
            <a:off x="1255046" y="3654041"/>
            <a:ext cx="2157719" cy="14624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06C22F-CE92-9D41-AADE-1E1323487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578" y="3837279"/>
            <a:ext cx="1797136" cy="1095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48A33-0D22-9C4F-A7F8-725968988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178" y="3745188"/>
            <a:ext cx="994824" cy="12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63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/>
          <p:nvPr/>
        </p:nvGraphicFramePr>
        <p:xfrm>
          <a:off x="1188527" y="1481005"/>
          <a:ext cx="9882244" cy="4691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Box 63">
            <a:extLst>
              <a:ext uri="{FF2B5EF4-FFF2-40B4-BE49-F238E27FC236}">
                <a16:creationId xmlns:a16="http://schemas.microsoft.com/office/drawing/2014/main" id="{BE9A9239-2FD1-0C47-8E14-C586368BA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EXAMPLES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of supporting programs</a:t>
            </a:r>
          </a:p>
        </p:txBody>
      </p:sp>
    </p:spTree>
    <p:extLst>
      <p:ext uri="{BB962C8B-B14F-4D97-AF65-F5344CB8AC3E}">
        <p14:creationId xmlns:p14="http://schemas.microsoft.com/office/powerpoint/2010/main" val="4037936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5DB496-2D62-35AE-3765-E00994F6C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783" y="2119827"/>
            <a:ext cx="3830217" cy="4123908"/>
          </a:xfrm>
          <a:prstGeom prst="rect">
            <a:avLst/>
          </a:prstGeom>
        </p:spPr>
      </p:pic>
      <p:sp>
        <p:nvSpPr>
          <p:cNvPr id="3" name="Text Box 63">
            <a:extLst>
              <a:ext uri="{FF2B5EF4-FFF2-40B4-BE49-F238E27FC236}">
                <a16:creationId xmlns:a16="http://schemas.microsoft.com/office/drawing/2014/main" id="{F3E842DB-C934-8DC1-EB19-7B6D7629C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713" y="1845676"/>
            <a:ext cx="7663543" cy="4123908"/>
          </a:xfrm>
          <a:prstGeom prst="roundRect">
            <a:avLst>
              <a:gd name="adj" fmla="val 7530"/>
            </a:avLst>
          </a:prstGeom>
          <a:solidFill>
            <a:srgbClr val="FED76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Examples of supporting programmes to strengthen resilience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8678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Aquifer recharge rate modelling under different drought scenarios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8678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Flow tracer study on reservoir mixing during different precipitation/flow scenarios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8678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Investigating impact of increasing water temperature on chlorine stability in the network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8678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Assessment of flood vulnerability for critical assets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8678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Incentive programmes for household leak repair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8678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Strengthening planning and communication for disaster management between stakeholders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A9259B-AE42-0C3D-02F2-31C8320915B3}"/>
              </a:ext>
            </a:extLst>
          </p:cNvPr>
          <p:cNvGrpSpPr/>
          <p:nvPr/>
        </p:nvGrpSpPr>
        <p:grpSpPr>
          <a:xfrm>
            <a:off x="286871" y="1499341"/>
            <a:ext cx="797857" cy="755858"/>
            <a:chOff x="6879771" y="3135086"/>
            <a:chExt cx="797857" cy="75585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B80781F-5546-1EAB-53AB-15E47E4FA215}"/>
                </a:ext>
              </a:extLst>
            </p:cNvPr>
            <p:cNvSpPr/>
            <p:nvPr/>
          </p:nvSpPr>
          <p:spPr>
            <a:xfrm>
              <a:off x="6879771" y="3135086"/>
              <a:ext cx="797857" cy="75585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ED7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6A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Graphic 5" descr="High temperature with solid fill">
              <a:extLst>
                <a:ext uri="{FF2B5EF4-FFF2-40B4-BE49-F238E27FC236}">
                  <a16:creationId xmlns:a16="http://schemas.microsoft.com/office/drawing/2014/main" id="{6127F6B5-5F67-9E2D-12D1-3D9596293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9342" y="3156858"/>
              <a:ext cx="598714" cy="598714"/>
            </a:xfrm>
            <a:prstGeom prst="rect">
              <a:avLst/>
            </a:prstGeom>
          </p:spPr>
        </p:pic>
      </p:grpSp>
      <p:sp>
        <p:nvSpPr>
          <p:cNvPr id="7" name="Text Box 63">
            <a:extLst>
              <a:ext uri="{FF2B5EF4-FFF2-40B4-BE49-F238E27FC236}">
                <a16:creationId xmlns:a16="http://schemas.microsoft.com/office/drawing/2014/main" id="{93CC52FD-49AD-9A9D-2D44-BD3E8C09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969"/>
            <a:ext cx="106680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ENHANCING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climate resilience through supporting programmes</a:t>
            </a:r>
          </a:p>
        </p:txBody>
      </p:sp>
    </p:spTree>
    <p:extLst>
      <p:ext uri="{BB962C8B-B14F-4D97-AF65-F5344CB8AC3E}">
        <p14:creationId xmlns:p14="http://schemas.microsoft.com/office/powerpoint/2010/main" val="2103565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E909C-790F-B192-A84B-B29450284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3">
            <a:extLst>
              <a:ext uri="{FF2B5EF4-FFF2-40B4-BE49-F238E27FC236}">
                <a16:creationId xmlns:a16="http://schemas.microsoft.com/office/drawing/2014/main" id="{7EA14A86-525B-9F70-B919-361036DB1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2890" y="200413"/>
            <a:ext cx="10668001" cy="95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CASE EXAMPLE:</a:t>
            </a:r>
          </a:p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100">
                <a:solidFill>
                  <a:schemeClr val="bg1"/>
                </a:solidFill>
                <a:latin typeface="Arial" charset="0"/>
              </a:rPr>
              <a:t>Tool </a:t>
            </a:r>
            <a:r>
              <a:rPr kumimoji="0" lang="en-US" sz="2400" b="1" i="0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for early warning for water quality changes, Urguay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A6D063-F077-3E30-8F69-45211DBD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740" y="2138140"/>
            <a:ext cx="3648584" cy="3191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A86AF0-3A93-A90E-517F-1DAE8D667386}"/>
              </a:ext>
            </a:extLst>
          </p:cNvPr>
          <p:cNvSpPr txBox="1"/>
          <p:nvPr/>
        </p:nvSpPr>
        <p:spPr>
          <a:xfrm>
            <a:off x="870857" y="1921010"/>
            <a:ext cx="7387771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Context: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90% of potable water is from surface sources, managed by 60+ treatment plants.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Objective: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Improve data integration and water safety planning for shared catchments.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Key actions: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45C31"/>
              </a:buClr>
              <a:buSzTx/>
              <a:buFont typeface="Symbol" panose="05050102010706020507" pitchFamily="18" charset="2"/>
              <a:buChar char="®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Developed app for managing water quality data.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45C31"/>
              </a:buClr>
              <a:buSzTx/>
              <a:buFont typeface="Symbol" panose="05050102010706020507" pitchFamily="18" charset="2"/>
              <a:buChar char="®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Set up real-time data transmission.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45C31"/>
              </a:buClr>
              <a:buSzTx/>
              <a:buFont typeface="Symbol" panose="05050102010706020507" pitchFamily="18" charset="2"/>
              <a:buChar char="®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Trained staff.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Outcomes: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Enhanced risk management through real-time data for chemical dosing; better communication and coordination across plants; motivated adoption of proactive decision-making.</a:t>
            </a:r>
          </a:p>
        </p:txBody>
      </p:sp>
      <p:pic>
        <p:nvPicPr>
          <p:cNvPr id="2" name="Graphic 1" descr="Globe outline">
            <a:extLst>
              <a:ext uri="{FF2B5EF4-FFF2-40B4-BE49-F238E27FC236}">
                <a16:creationId xmlns:a16="http://schemas.microsoft.com/office/drawing/2014/main" id="{98DC7865-044A-7332-1CDD-09049AD92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7044" y="276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64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6421755" y="2680960"/>
            <a:ext cx="3795018" cy="222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8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This case study highlights a WSP supporting programme that delivered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improvements in planning and practice of operations and management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1331654" y="4802118"/>
            <a:ext cx="201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MS PGothic" charset="0"/>
              </a:rPr>
              <a:t>WHO/R M McKeown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1" y="1758895"/>
            <a:ext cx="3672177" cy="4149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63">
            <a:extLst>
              <a:ext uri="{FF2B5EF4-FFF2-40B4-BE49-F238E27FC236}">
                <a16:creationId xmlns:a16="http://schemas.microsoft.com/office/drawing/2014/main" id="{BAA43CAA-418B-C94D-B469-515CEFAB9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793"/>
            <a:ext cx="10668001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CASE EXAMPLE:</a:t>
            </a:r>
          </a:p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spc="100">
                <a:solidFill>
                  <a:schemeClr val="bg1"/>
                </a:solidFill>
                <a:latin typeface="Arial" charset="0"/>
              </a:rPr>
              <a:t>Strengthening </a:t>
            </a:r>
            <a:r>
              <a:rPr kumimoji="0" lang="en-US" sz="3000" i="0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operations </a:t>
            </a:r>
            <a:r>
              <a:rPr lang="en-US" sz="3000" spc="100">
                <a:solidFill>
                  <a:schemeClr val="bg1"/>
                </a:solidFill>
                <a:latin typeface="Arial" charset="0"/>
              </a:rPr>
              <a:t>and</a:t>
            </a:r>
            <a:r>
              <a:rPr kumimoji="0" lang="en-US" sz="3000" i="0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management, Bhutan</a:t>
            </a:r>
          </a:p>
        </p:txBody>
      </p:sp>
      <p:pic>
        <p:nvPicPr>
          <p:cNvPr id="2" name="Graphic 1" descr="Globe outline">
            <a:extLst>
              <a:ext uri="{FF2B5EF4-FFF2-40B4-BE49-F238E27FC236}">
                <a16:creationId xmlns:a16="http://schemas.microsoft.com/office/drawing/2014/main" id="{7EC0A188-CF90-CE15-A93E-3F0B74294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7044" y="276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7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56" b="2"/>
          <a:stretch/>
        </p:blipFill>
        <p:spPr>
          <a:xfrm>
            <a:off x="0" y="1361788"/>
            <a:ext cx="12192000" cy="5496213"/>
          </a:xfrm>
          <a:prstGeom prst="rect">
            <a:avLst/>
          </a:prstGeom>
        </p:spPr>
      </p:pic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533402" y="4844561"/>
            <a:ext cx="9143999" cy="170816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82296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WSP IDENTIFIED: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 operational monitoring (Module 6)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 WQ testing equipment (Module 6-7)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 SOPs for chlorination (Module 8)</a:t>
            </a:r>
          </a:p>
        </p:txBody>
      </p:sp>
      <p:sp>
        <p:nvSpPr>
          <p:cNvPr id="4" name="Right Brace 3"/>
          <p:cNvSpPr/>
          <p:nvPr/>
        </p:nvSpPr>
        <p:spPr bwMode="auto">
          <a:xfrm>
            <a:off x="6394693" y="5324702"/>
            <a:ext cx="376650" cy="1182494"/>
          </a:xfrm>
          <a:prstGeom prst="rightBrace">
            <a:avLst>
              <a:gd name="adj1" fmla="val 43372"/>
              <a:gd name="adj2" fmla="val 51309"/>
            </a:avLst>
          </a:prstGeom>
          <a:noFill/>
          <a:ln w="25400">
            <a:solidFill>
              <a:schemeClr val="bg1">
                <a:lumMod val="50000"/>
              </a:schemeClr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charset="0"/>
                <a:ea typeface="ＭＳ Ｐゴシック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3091" y="5562006"/>
            <a:ext cx="2834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Operator training needed (Module 9)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0989898" y="5751253"/>
            <a:ext cx="201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</a:rPr>
              <a:t>WHO/R M McKeown</a:t>
            </a:r>
          </a:p>
        </p:txBody>
      </p:sp>
      <p:sp>
        <p:nvSpPr>
          <p:cNvPr id="9" name="Text Box 63">
            <a:extLst>
              <a:ext uri="{FF2B5EF4-FFF2-40B4-BE49-F238E27FC236}">
                <a16:creationId xmlns:a16="http://schemas.microsoft.com/office/drawing/2014/main" id="{ED85CC19-631B-4548-86CA-BA9687B7F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4449"/>
            <a:ext cx="10668001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treatment plant:</a:t>
            </a:r>
          </a:p>
        </p:txBody>
      </p:sp>
      <p:sp>
        <p:nvSpPr>
          <p:cNvPr id="10" name="Text Box 63">
            <a:extLst>
              <a:ext uri="{FF2B5EF4-FFF2-40B4-BE49-F238E27FC236}">
                <a16:creationId xmlns:a16="http://schemas.microsoft.com/office/drawing/2014/main" id="{E74C5A06-C8CF-3F46-92D2-1FF32F8F0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385" y="1140451"/>
            <a:ext cx="7582770" cy="442674"/>
          </a:xfrm>
          <a:prstGeom prst="roundRect">
            <a:avLst/>
          </a:prstGeom>
          <a:solidFill>
            <a:srgbClr val="1D395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2 MLD, sedimentation, pressure filtration, chlorination</a:t>
            </a:r>
            <a:endParaRPr kumimoji="0" lang="en-GB" sz="20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2" name="Graphic 1" descr="Globe outline">
            <a:extLst>
              <a:ext uri="{FF2B5EF4-FFF2-40B4-BE49-F238E27FC236}">
                <a16:creationId xmlns:a16="http://schemas.microsoft.com/office/drawing/2014/main" id="{2A65B4F5-C5F0-6434-E049-42205146E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27044" y="276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6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E8F74-E39C-210D-3D1D-5A9FE7D75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63">
            <a:extLst>
              <a:ext uri="{FF2B5EF4-FFF2-40B4-BE49-F238E27FC236}">
                <a16:creationId xmlns:a16="http://schemas.microsoft.com/office/drawing/2014/main" id="{D8FDF8EE-D80B-46FC-FC53-6B3AC991A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190"/>
            <a:ext cx="10668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10 </a:t>
            </a:r>
            <a:r>
              <a:rPr kumimoji="0" lang="en-US" sz="28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WSP modules</a:t>
            </a:r>
          </a:p>
        </p:txBody>
      </p:sp>
      <p:sp>
        <p:nvSpPr>
          <p:cNvPr id="2" name="Oval 16">
            <a:extLst>
              <a:ext uri="{FF2B5EF4-FFF2-40B4-BE49-F238E27FC236}">
                <a16:creationId xmlns:a16="http://schemas.microsoft.com/office/drawing/2014/main" id="{AA7AE4DD-1672-AC9F-84A1-55F61D17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415" y="1725181"/>
            <a:ext cx="6985432" cy="365760"/>
          </a:xfrm>
          <a:prstGeom prst="roundRect">
            <a:avLst>
              <a:gd name="adj" fmla="val 16667"/>
            </a:avLst>
          </a:prstGeom>
          <a:solidFill>
            <a:srgbClr val="009FB7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1038" algn="l"/>
              </a:tabLst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t>Mod 2: 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t>Describing the system</a:t>
            </a:r>
          </a:p>
        </p:txBody>
      </p:sp>
      <p:sp>
        <p:nvSpPr>
          <p:cNvPr id="3" name="Oval 16">
            <a:extLst>
              <a:ext uri="{FF2B5EF4-FFF2-40B4-BE49-F238E27FC236}">
                <a16:creationId xmlns:a16="http://schemas.microsoft.com/office/drawing/2014/main" id="{199EAABB-FE06-DBD5-969F-E5F0371AE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415" y="3158404"/>
            <a:ext cx="6985432" cy="365760"/>
          </a:xfrm>
          <a:prstGeom prst="roundRect">
            <a:avLst>
              <a:gd name="adj" fmla="val 16667"/>
            </a:avLst>
          </a:prstGeom>
          <a:solidFill>
            <a:srgbClr val="FED766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Mod 5: 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Planning for improvement</a:t>
            </a:r>
          </a:p>
        </p:txBody>
      </p:sp>
      <p:sp>
        <p:nvSpPr>
          <p:cNvPr id="4" name="Oval 16">
            <a:extLst>
              <a:ext uri="{FF2B5EF4-FFF2-40B4-BE49-F238E27FC236}">
                <a16:creationId xmlns:a16="http://schemas.microsoft.com/office/drawing/2014/main" id="{F8B4E129-5BA6-F8F3-B02F-053419944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415" y="3586432"/>
            <a:ext cx="6972732" cy="365760"/>
          </a:xfrm>
          <a:prstGeom prst="roundRect">
            <a:avLst>
              <a:gd name="adj" fmla="val 16667"/>
            </a:avLst>
          </a:prstGeom>
          <a:solidFill>
            <a:srgbClr val="FED766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Mod 6: 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Monitoring control measures</a:t>
            </a:r>
          </a:p>
        </p:txBody>
      </p:sp>
      <p:sp>
        <p:nvSpPr>
          <p:cNvPr id="5" name="Oval 16">
            <a:extLst>
              <a:ext uri="{FF2B5EF4-FFF2-40B4-BE49-F238E27FC236}">
                <a16:creationId xmlns:a16="http://schemas.microsoft.com/office/drawing/2014/main" id="{D5F1C552-3C94-F4AF-C66F-86745BECD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415" y="4014460"/>
            <a:ext cx="6972732" cy="365760"/>
          </a:xfrm>
          <a:prstGeom prst="roundRect">
            <a:avLst>
              <a:gd name="adj" fmla="val 16667"/>
            </a:avLst>
          </a:prstGeom>
          <a:solidFill>
            <a:srgbClr val="FED766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Mod 7: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Verifying the effectiveness of water safety planning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16">
            <a:extLst>
              <a:ext uri="{FF2B5EF4-FFF2-40B4-BE49-F238E27FC236}">
                <a16:creationId xmlns:a16="http://schemas.microsoft.com/office/drawing/2014/main" id="{5E55C078-B6E7-28C0-9D35-4BF41B9CD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415" y="4550466"/>
            <a:ext cx="6985432" cy="365760"/>
          </a:xfrm>
          <a:prstGeom prst="roundRect">
            <a:avLst>
              <a:gd name="adj" fmla="val 16667"/>
            </a:avLst>
          </a:prstGeom>
          <a:solidFill>
            <a:srgbClr val="08678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</a:rPr>
              <a:t>Mod 8: 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</a:rPr>
              <a:t>Strengthening management procedures</a:t>
            </a:r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55DCF4B7-8920-6F08-069F-6F12AB9D1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415" y="4974082"/>
            <a:ext cx="6985432" cy="365760"/>
          </a:xfrm>
          <a:prstGeom prst="roundRect">
            <a:avLst>
              <a:gd name="adj" fmla="val 16667"/>
            </a:avLst>
          </a:prstGeom>
          <a:solidFill>
            <a:srgbClr val="08678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</a:rPr>
              <a:t>Mod 9: 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</a:rPr>
              <a:t>Strengthening WSP supporting programmes</a:t>
            </a:r>
          </a:p>
        </p:txBody>
      </p:sp>
      <p:sp>
        <p:nvSpPr>
          <p:cNvPr id="8" name="Oval 16">
            <a:extLst>
              <a:ext uri="{FF2B5EF4-FFF2-40B4-BE49-F238E27FC236}">
                <a16:creationId xmlns:a16="http://schemas.microsoft.com/office/drawing/2014/main" id="{0C2D21E7-9794-89F8-BF03-048B1D6C8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415" y="2172092"/>
            <a:ext cx="6972732" cy="365760"/>
          </a:xfrm>
          <a:prstGeom prst="roundRect">
            <a:avLst>
              <a:gd name="adj" fmla="val 16667"/>
            </a:avLst>
          </a:prstGeom>
          <a:solidFill>
            <a:srgbClr val="009FB7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Mod 3: 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Identifying hazards and hazardous events</a:t>
            </a:r>
          </a:p>
        </p:txBody>
      </p:sp>
      <p:sp>
        <p:nvSpPr>
          <p:cNvPr id="9" name="Oval 16">
            <a:extLst>
              <a:ext uri="{FF2B5EF4-FFF2-40B4-BE49-F238E27FC236}">
                <a16:creationId xmlns:a16="http://schemas.microsoft.com/office/drawing/2014/main" id="{116E9948-853E-2555-0108-7EEC08848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115" y="2664643"/>
            <a:ext cx="6972732" cy="365760"/>
          </a:xfrm>
          <a:prstGeom prst="roundRect">
            <a:avLst>
              <a:gd name="adj" fmla="val 16667"/>
            </a:avLst>
          </a:prstGeom>
          <a:solidFill>
            <a:srgbClr val="FED766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Mod 4: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Validating existing control measures and assessing risks</a:t>
            </a: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16">
            <a:extLst>
              <a:ext uri="{FF2B5EF4-FFF2-40B4-BE49-F238E27FC236}">
                <a16:creationId xmlns:a16="http://schemas.microsoft.com/office/drawing/2014/main" id="{A59259A0-328A-C3D8-03C4-D8BD02FE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415" y="5406522"/>
            <a:ext cx="6985432" cy="365760"/>
          </a:xfrm>
          <a:prstGeom prst="roundRect">
            <a:avLst>
              <a:gd name="adj" fmla="val 16667"/>
            </a:avLst>
          </a:prstGeom>
          <a:solidFill>
            <a:srgbClr val="08678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</a:rPr>
              <a:t>Mod 10: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</a:rPr>
              <a:t>Reviewing and updating the WSP</a:t>
            </a: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2220C473-785B-ABEC-E94F-33304FC65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715" y="5845888"/>
            <a:ext cx="6985432" cy="365760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8238" algn="l"/>
              </a:tabLst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t>Mod 1: 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t>Assembling the WSP team</a:t>
            </a: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5E49A4A6-2A5B-E5A3-C8C4-EAC05752D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107" y="1721235"/>
            <a:ext cx="963083" cy="816617"/>
          </a:xfrm>
          <a:prstGeom prst="roundRect">
            <a:avLst>
              <a:gd name="adj" fmla="val 7746"/>
            </a:avLst>
          </a:prstGeom>
          <a:solidFill>
            <a:srgbClr val="009FB7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t>DAY 1</a:t>
            </a: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0"/>
              <a:cs typeface="+mn-cs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34E1C4DD-5E98-0988-8188-5A42E52AB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107" y="2618192"/>
            <a:ext cx="963083" cy="1762029"/>
          </a:xfrm>
          <a:prstGeom prst="roundRect">
            <a:avLst>
              <a:gd name="adj" fmla="val 6472"/>
            </a:avLst>
          </a:prstGeom>
          <a:solidFill>
            <a:srgbClr val="FED766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t>DAY 2</a:t>
            </a: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  <a:cs typeface="+mn-cs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7F074087-3D79-3240-F090-8D64E476F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106" y="4550466"/>
            <a:ext cx="963083" cy="1661181"/>
          </a:xfrm>
          <a:prstGeom prst="roundRect">
            <a:avLst>
              <a:gd name="adj" fmla="val 7746"/>
            </a:avLst>
          </a:prstGeom>
          <a:solidFill>
            <a:srgbClr val="086788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charset="0"/>
                <a:cs typeface="+mn-cs"/>
              </a:rPr>
              <a:t>DAY 4</a:t>
            </a: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732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6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14" y="18143"/>
            <a:ext cx="9144000" cy="6858000"/>
          </a:xfrm>
          <a:prstGeom prst="rect">
            <a:avLst/>
          </a:prstGeom>
        </p:spPr>
      </p:pic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319314" y="370743"/>
            <a:ext cx="9144000" cy="461665"/>
          </a:xfrm>
          <a:prstGeom prst="rect">
            <a:avLst/>
          </a:prstGeom>
          <a:solidFill>
            <a:srgbClr val="159680">
              <a:alpha val="85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Operational monitoring plan developed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48854" y="6657946"/>
            <a:ext cx="201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MS PGothic" charset="0"/>
              </a:rPr>
              <a:t>Credit: WHO/R M McKeown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4F76C-A617-641A-3D04-7F36B0B8CA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056" y="3429001"/>
            <a:ext cx="5352797" cy="32289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3257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857"/>
          <a:stretch/>
        </p:blipFill>
        <p:spPr>
          <a:xfrm>
            <a:off x="2264230" y="1767639"/>
            <a:ext cx="8403771" cy="4161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Box 63">
            <a:extLst>
              <a:ext uri="{FF2B5EF4-FFF2-40B4-BE49-F238E27FC236}">
                <a16:creationId xmlns:a16="http://schemas.microsoft.com/office/drawing/2014/main" id="{5C27D139-C628-F140-AA1C-50C6B269E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72" y="454059"/>
            <a:ext cx="11270343" cy="47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OPERATIONAL </a:t>
            </a:r>
            <a:r>
              <a:rPr kumimoji="0" lang="en-US" sz="2600" b="1" i="0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monitoring record sheets developed</a:t>
            </a:r>
          </a:p>
        </p:txBody>
      </p:sp>
      <p:pic>
        <p:nvPicPr>
          <p:cNvPr id="2" name="Graphic 1" descr="Globe outline">
            <a:extLst>
              <a:ext uri="{FF2B5EF4-FFF2-40B4-BE49-F238E27FC236}">
                <a16:creationId xmlns:a16="http://schemas.microsoft.com/office/drawing/2014/main" id="{C586298D-76F2-E9AD-39D4-638E851A3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36515" y="2348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02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A948F54-FC30-BC4F-8F2D-BD5FB78787EA}"/>
              </a:ext>
            </a:extLst>
          </p:cNvPr>
          <p:cNvGrpSpPr/>
          <p:nvPr/>
        </p:nvGrpSpPr>
        <p:grpSpPr>
          <a:xfrm>
            <a:off x="2467813" y="1494213"/>
            <a:ext cx="7275226" cy="4954986"/>
            <a:chOff x="105508" y="558005"/>
            <a:chExt cx="9144000" cy="62277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190"/>
            <a:stretch/>
          </p:blipFill>
          <p:spPr>
            <a:xfrm>
              <a:off x="105508" y="558005"/>
              <a:ext cx="9144000" cy="6227763"/>
            </a:xfrm>
            <a:prstGeom prst="rect">
              <a:avLst/>
            </a:prstGeom>
          </p:spPr>
        </p:pic>
        <p:sp>
          <p:nvSpPr>
            <p:cNvPr id="18434" name="Rectangle 3"/>
            <p:cNvSpPr>
              <a:spLocks noChangeArrowheads="1"/>
            </p:cNvSpPr>
            <p:nvPr/>
          </p:nvSpPr>
          <p:spPr bwMode="auto">
            <a:xfrm>
              <a:off x="572233" y="1053306"/>
              <a:ext cx="7345363" cy="510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079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9pPr>
            </a:lstStyle>
            <a:p>
              <a:pPr marL="10795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808080"/>
                </a:buClr>
                <a:buSzTx/>
                <a:buFontTx/>
                <a:buNone/>
                <a:tabLst/>
                <a:defRPr/>
              </a:pPr>
              <a:endPara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0" name="Line Callout 1 9"/>
            <p:cNvSpPr/>
            <p:nvPr/>
          </p:nvSpPr>
          <p:spPr>
            <a:xfrm>
              <a:off x="1077058" y="1196181"/>
              <a:ext cx="1008063" cy="288925"/>
            </a:xfrm>
            <a:prstGeom prst="borderCallout1">
              <a:avLst>
                <a:gd name="adj1" fmla="val 58433"/>
                <a:gd name="adj2" fmla="val -774"/>
                <a:gd name="adj3" fmla="val 366031"/>
                <a:gd name="adj4" fmla="val -19437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SP-D-001</a:t>
              </a:r>
            </a:p>
          </p:txBody>
        </p:sp>
        <p:sp>
          <p:nvSpPr>
            <p:cNvPr id="14" name="Line Callout 1 13"/>
            <p:cNvSpPr/>
            <p:nvPr/>
          </p:nvSpPr>
          <p:spPr>
            <a:xfrm>
              <a:off x="1364396" y="1772443"/>
              <a:ext cx="1009650" cy="288925"/>
            </a:xfrm>
            <a:prstGeom prst="borderCallout1">
              <a:avLst>
                <a:gd name="adj1" fmla="val 58433"/>
                <a:gd name="adj2" fmla="val -774"/>
                <a:gd name="adj3" fmla="val 246982"/>
                <a:gd name="adj4" fmla="val -32665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SP-D-002</a:t>
              </a:r>
            </a:p>
          </p:txBody>
        </p:sp>
        <p:sp>
          <p:nvSpPr>
            <p:cNvPr id="15" name="Line Callout 1 14"/>
            <p:cNvSpPr/>
            <p:nvPr/>
          </p:nvSpPr>
          <p:spPr>
            <a:xfrm>
              <a:off x="2013683" y="2348706"/>
              <a:ext cx="1008063" cy="287337"/>
            </a:xfrm>
            <a:prstGeom prst="borderCallout1">
              <a:avLst>
                <a:gd name="adj1" fmla="val 58433"/>
                <a:gd name="adj2" fmla="val -774"/>
                <a:gd name="adj3" fmla="val 412329"/>
                <a:gd name="adj4" fmla="val -91244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SP-D-003</a:t>
              </a:r>
            </a:p>
          </p:txBody>
        </p:sp>
        <p:sp>
          <p:nvSpPr>
            <p:cNvPr id="16" name="Line Callout 1 15"/>
            <p:cNvSpPr/>
            <p:nvPr/>
          </p:nvSpPr>
          <p:spPr>
            <a:xfrm>
              <a:off x="2156558" y="2924968"/>
              <a:ext cx="1008063" cy="287338"/>
            </a:xfrm>
            <a:prstGeom prst="borderCallout1">
              <a:avLst>
                <a:gd name="adj1" fmla="val 58433"/>
                <a:gd name="adj2" fmla="val -774"/>
                <a:gd name="adj3" fmla="val 75023"/>
                <a:gd name="adj4" fmla="val -119589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SP-D-04</a:t>
              </a:r>
            </a:p>
          </p:txBody>
        </p:sp>
        <p:sp>
          <p:nvSpPr>
            <p:cNvPr id="17" name="Line Callout 1 16"/>
            <p:cNvSpPr/>
            <p:nvPr/>
          </p:nvSpPr>
          <p:spPr>
            <a:xfrm>
              <a:off x="1292958" y="3644106"/>
              <a:ext cx="1008063" cy="288925"/>
            </a:xfrm>
            <a:prstGeom prst="borderCallout1">
              <a:avLst>
                <a:gd name="adj1" fmla="val 58433"/>
                <a:gd name="adj2" fmla="val -774"/>
                <a:gd name="adj3" fmla="val 75023"/>
                <a:gd name="adj4" fmla="val -119589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SP-D-05</a:t>
              </a:r>
            </a:p>
          </p:txBody>
        </p:sp>
        <p:sp>
          <p:nvSpPr>
            <p:cNvPr id="18" name="Line Callout 1 17"/>
            <p:cNvSpPr/>
            <p:nvPr/>
          </p:nvSpPr>
          <p:spPr>
            <a:xfrm>
              <a:off x="1797783" y="4077493"/>
              <a:ext cx="1008063" cy="287338"/>
            </a:xfrm>
            <a:prstGeom prst="borderCallout1">
              <a:avLst>
                <a:gd name="adj1" fmla="val 58433"/>
                <a:gd name="adj2" fmla="val -774"/>
                <a:gd name="adj3" fmla="val -24185"/>
                <a:gd name="adj4" fmla="val -127148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SP-D-06</a:t>
              </a:r>
            </a:p>
          </p:txBody>
        </p:sp>
        <p:sp>
          <p:nvSpPr>
            <p:cNvPr id="21" name="Line Callout 1 20"/>
            <p:cNvSpPr/>
            <p:nvPr/>
          </p:nvSpPr>
          <p:spPr>
            <a:xfrm>
              <a:off x="4677508" y="5085556"/>
              <a:ext cx="1008063" cy="287337"/>
            </a:xfrm>
            <a:prstGeom prst="borderCallout1">
              <a:avLst>
                <a:gd name="adj1" fmla="val 58433"/>
                <a:gd name="adj2" fmla="val -774"/>
                <a:gd name="adj3" fmla="val -268898"/>
                <a:gd name="adj4" fmla="val 27805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SP-D-07</a:t>
              </a:r>
            </a:p>
          </p:txBody>
        </p:sp>
        <p:sp>
          <p:nvSpPr>
            <p:cNvPr id="22" name="Line Callout 1 21"/>
            <p:cNvSpPr/>
            <p:nvPr/>
          </p:nvSpPr>
          <p:spPr>
            <a:xfrm>
              <a:off x="5469671" y="3572668"/>
              <a:ext cx="1008062" cy="288925"/>
            </a:xfrm>
            <a:prstGeom prst="borderCallout1">
              <a:avLst>
                <a:gd name="adj1" fmla="val 58433"/>
                <a:gd name="adj2" fmla="val -774"/>
                <a:gd name="adj3" fmla="val 458626"/>
                <a:gd name="adj4" fmla="val 37253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SP-D-08</a:t>
              </a:r>
            </a:p>
          </p:txBody>
        </p:sp>
        <p:sp>
          <p:nvSpPr>
            <p:cNvPr id="23" name="Line Callout 1 22"/>
            <p:cNvSpPr/>
            <p:nvPr/>
          </p:nvSpPr>
          <p:spPr>
            <a:xfrm>
              <a:off x="6838096" y="3285331"/>
              <a:ext cx="1008062" cy="287337"/>
            </a:xfrm>
            <a:prstGeom prst="borderCallout1">
              <a:avLst>
                <a:gd name="adj1" fmla="val 58433"/>
                <a:gd name="adj2" fmla="val -774"/>
                <a:gd name="adj3" fmla="val -235829"/>
                <a:gd name="adj4" fmla="val -59120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SP-D-09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01471" y="1475581"/>
              <a:ext cx="1008062" cy="464202"/>
            </a:xfrm>
            <a:prstGeom prst="rect">
              <a:avLst/>
            </a:prstGeom>
            <a:solidFill>
              <a:srgbClr val="E45C3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WTP</a:t>
              </a:r>
            </a:p>
          </p:txBody>
        </p:sp>
        <p:sp>
          <p:nvSpPr>
            <p:cNvPr id="25" name="Line Callout 1 24"/>
            <p:cNvSpPr/>
            <p:nvPr/>
          </p:nvSpPr>
          <p:spPr>
            <a:xfrm>
              <a:off x="7341333" y="2780506"/>
              <a:ext cx="1008063" cy="288925"/>
            </a:xfrm>
            <a:prstGeom prst="borderCallout1">
              <a:avLst>
                <a:gd name="adj1" fmla="val 58433"/>
                <a:gd name="adj2" fmla="val -774"/>
                <a:gd name="adj3" fmla="val -189532"/>
                <a:gd name="adj4" fmla="val -70458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SP-D-10</a:t>
              </a:r>
            </a:p>
          </p:txBody>
        </p:sp>
        <p:sp>
          <p:nvSpPr>
            <p:cNvPr id="26" name="Line Callout 1 25"/>
            <p:cNvSpPr/>
            <p:nvPr/>
          </p:nvSpPr>
          <p:spPr>
            <a:xfrm>
              <a:off x="7198458" y="5301456"/>
              <a:ext cx="1008063" cy="287337"/>
            </a:xfrm>
            <a:prstGeom prst="borderCallout1">
              <a:avLst>
                <a:gd name="adj1" fmla="val 58433"/>
                <a:gd name="adj2" fmla="val -774"/>
                <a:gd name="adj3" fmla="val -447472"/>
                <a:gd name="adj4" fmla="val 73157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SP-D-011</a:t>
              </a:r>
            </a:p>
          </p:txBody>
        </p:sp>
        <p:sp>
          <p:nvSpPr>
            <p:cNvPr id="27" name="Line Callout 1 26"/>
            <p:cNvSpPr/>
            <p:nvPr/>
          </p:nvSpPr>
          <p:spPr>
            <a:xfrm>
              <a:off x="7701696" y="5877718"/>
              <a:ext cx="1008062" cy="287338"/>
            </a:xfrm>
            <a:prstGeom prst="borderCallout1">
              <a:avLst>
                <a:gd name="adj1" fmla="val 25364"/>
                <a:gd name="adj2" fmla="val 93710"/>
                <a:gd name="adj3" fmla="val -414403"/>
                <a:gd name="adj4" fmla="val 127958"/>
              </a:avLst>
            </a:prstGeom>
            <a:solidFill>
              <a:srgbClr val="009FB7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SP-D-012</a:t>
              </a:r>
            </a:p>
          </p:txBody>
        </p:sp>
        <p:sp>
          <p:nvSpPr>
            <p:cNvPr id="28" name="Line Callout 1 27"/>
            <p:cNvSpPr/>
            <p:nvPr/>
          </p:nvSpPr>
          <p:spPr>
            <a:xfrm>
              <a:off x="4748945" y="2061369"/>
              <a:ext cx="1433291" cy="358775"/>
            </a:xfrm>
            <a:prstGeom prst="borderCallout1">
              <a:avLst>
                <a:gd name="adj1" fmla="val -5060"/>
                <a:gd name="adj2" fmla="val 96780"/>
                <a:gd name="adj3" fmla="val -55933"/>
                <a:gd name="adj4" fmla="val 119454"/>
              </a:avLst>
            </a:prstGeom>
            <a:solidFill>
              <a:srgbClr val="70B77E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SP-WTP-005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 rot="16200000">
            <a:off x="8845775" y="5417870"/>
            <a:ext cx="201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MS PGothic" charset="0"/>
              </a:rPr>
              <a:t>WHO/R M McKeown</a:t>
            </a:r>
          </a:p>
        </p:txBody>
      </p:sp>
      <p:sp>
        <p:nvSpPr>
          <p:cNvPr id="30" name="Text Box 63">
            <a:extLst>
              <a:ext uri="{FF2B5EF4-FFF2-40B4-BE49-F238E27FC236}">
                <a16:creationId xmlns:a16="http://schemas.microsoft.com/office/drawing/2014/main" id="{39EFAF38-18D6-2340-9A2E-541E33BAB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8801"/>
            <a:ext cx="9144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SAMPLING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sites established</a:t>
            </a:r>
          </a:p>
        </p:txBody>
      </p:sp>
      <p:pic>
        <p:nvPicPr>
          <p:cNvPr id="4" name="Graphic 3" descr="Globe outline">
            <a:extLst>
              <a:ext uri="{FF2B5EF4-FFF2-40B4-BE49-F238E27FC236}">
                <a16:creationId xmlns:a16="http://schemas.microsoft.com/office/drawing/2014/main" id="{8AF4A2A8-1ABB-EC7D-D34E-136D446EF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7044" y="276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44642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6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0" y="226368"/>
            <a:ext cx="9144000" cy="461665"/>
          </a:xfrm>
          <a:prstGeom prst="rect">
            <a:avLst/>
          </a:prstGeom>
          <a:solidFill>
            <a:srgbClr val="159680">
              <a:alpha val="85098"/>
            </a:srgbClr>
          </a:solidFill>
          <a:ln>
            <a:noFill/>
          </a:ln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Water quality testing training: In the classroom…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546214" y="5722974"/>
            <a:ext cx="201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MS PGothic" charset="0"/>
              </a:rPr>
              <a:t>WHO/R M McKeown</a:t>
            </a:r>
          </a:p>
        </p:txBody>
      </p:sp>
    </p:spTree>
    <p:extLst>
      <p:ext uri="{BB962C8B-B14F-4D97-AF65-F5344CB8AC3E}">
        <p14:creationId xmlns:p14="http://schemas.microsoft.com/office/powerpoint/2010/main" val="1889352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6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0" y="226368"/>
            <a:ext cx="9144000" cy="461665"/>
          </a:xfrm>
          <a:prstGeom prst="rect">
            <a:avLst/>
          </a:prstGeom>
          <a:solidFill>
            <a:srgbClr val="159680">
              <a:alpha val="90000"/>
            </a:srgbClr>
          </a:solidFill>
          <a:ln>
            <a:noFill/>
          </a:ln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…and the field.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542398" y="5751254"/>
            <a:ext cx="201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WHO/R M McKeown</a:t>
            </a:r>
          </a:p>
        </p:txBody>
      </p:sp>
    </p:spTree>
    <p:extLst>
      <p:ext uri="{BB962C8B-B14F-4D97-AF65-F5344CB8AC3E}">
        <p14:creationId xmlns:p14="http://schemas.microsoft.com/office/powerpoint/2010/main" val="552511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9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1524001" y="226368"/>
            <a:ext cx="9143999" cy="461665"/>
          </a:xfrm>
          <a:prstGeom prst="rect">
            <a:avLst/>
          </a:prstGeom>
          <a:solidFill>
            <a:srgbClr val="159680">
              <a:alpha val="9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Chlorination SOPs developed and training provided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430" y="981011"/>
            <a:ext cx="4029941" cy="57831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9551493" y="5741828"/>
            <a:ext cx="201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WHO/R M McKeown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2595E1-513F-FB40-841B-199874F95FB1}"/>
              </a:ext>
            </a:extLst>
          </p:cNvPr>
          <p:cNvGrpSpPr/>
          <p:nvPr/>
        </p:nvGrpSpPr>
        <p:grpSpPr>
          <a:xfrm>
            <a:off x="11676764" y="307412"/>
            <a:ext cx="515236" cy="380621"/>
            <a:chOff x="8628766" y="1945016"/>
            <a:chExt cx="515236" cy="380621"/>
          </a:xfrm>
        </p:grpSpPr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8DE751A5-4500-E84E-AC17-B48D921F63F6}"/>
                </a:ext>
              </a:extLst>
            </p:cNvPr>
            <p:cNvSpPr/>
            <p:nvPr/>
          </p:nvSpPr>
          <p:spPr bwMode="auto">
            <a:xfrm rot="16200000">
              <a:off x="8696073" y="1877709"/>
              <a:ext cx="380621" cy="515236"/>
            </a:xfrm>
            <a:prstGeom prst="round2SameRect">
              <a:avLst/>
            </a:prstGeom>
            <a:solidFill>
              <a:srgbClr val="DB50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charset="0"/>
                <a:ea typeface="ＭＳ Ｐゴシック" charset="0"/>
              </a:endParaRPr>
            </a:p>
          </p:txBody>
        </p:sp>
        <p:sp>
          <p:nvSpPr>
            <p:cNvPr id="15" name="Striped Right Arrow 14">
              <a:extLst>
                <a:ext uri="{FF2B5EF4-FFF2-40B4-BE49-F238E27FC236}">
                  <a16:creationId xmlns:a16="http://schemas.microsoft.com/office/drawing/2014/main" id="{1EB1DC4E-7EB8-AE40-B2E7-8D686A36D529}"/>
                </a:ext>
              </a:extLst>
            </p:cNvPr>
            <p:cNvSpPr/>
            <p:nvPr/>
          </p:nvSpPr>
          <p:spPr>
            <a:xfrm>
              <a:off x="8863492" y="2029878"/>
              <a:ext cx="203116" cy="206725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6A4D62-1132-4E41-92A3-97CFB615640C}"/>
                </a:ext>
              </a:extLst>
            </p:cNvPr>
            <p:cNvSpPr/>
            <p:nvPr/>
          </p:nvSpPr>
          <p:spPr>
            <a:xfrm>
              <a:off x="8638383" y="1964373"/>
              <a:ext cx="2728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MS PGothic" charset="0"/>
                  <a:cs typeface="Arial Narrow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33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1524001" y="224226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WQ TESTING SOPS DEVELOPED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&amp; training provided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115" y="1422498"/>
            <a:ext cx="3392930" cy="501041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086" y="1427050"/>
            <a:ext cx="3392930" cy="504218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057" y="1427050"/>
            <a:ext cx="3666436" cy="504218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B7A5C5-0141-C744-B668-4EA2A242CE84}"/>
              </a:ext>
            </a:extLst>
          </p:cNvPr>
          <p:cNvGrpSpPr/>
          <p:nvPr/>
        </p:nvGrpSpPr>
        <p:grpSpPr>
          <a:xfrm>
            <a:off x="11676764" y="1160600"/>
            <a:ext cx="515236" cy="380621"/>
            <a:chOff x="8628766" y="1945016"/>
            <a:chExt cx="515236" cy="380621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56966916-9927-9C40-AD08-CAF719C7C6B9}"/>
                </a:ext>
              </a:extLst>
            </p:cNvPr>
            <p:cNvSpPr/>
            <p:nvPr/>
          </p:nvSpPr>
          <p:spPr bwMode="auto">
            <a:xfrm rot="16200000">
              <a:off x="8696073" y="1877709"/>
              <a:ext cx="380621" cy="515236"/>
            </a:xfrm>
            <a:prstGeom prst="round2SameRect">
              <a:avLst/>
            </a:prstGeom>
            <a:solidFill>
              <a:srgbClr val="DB50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charset="0"/>
                <a:ea typeface="ＭＳ Ｐゴシック" charset="0"/>
              </a:endParaRPr>
            </a:p>
          </p:txBody>
        </p:sp>
        <p:sp>
          <p:nvSpPr>
            <p:cNvPr id="12" name="Striped Right Arrow 11">
              <a:extLst>
                <a:ext uri="{FF2B5EF4-FFF2-40B4-BE49-F238E27FC236}">
                  <a16:creationId xmlns:a16="http://schemas.microsoft.com/office/drawing/2014/main" id="{2619DCB8-6895-214F-A192-B081E04AFFDC}"/>
                </a:ext>
              </a:extLst>
            </p:cNvPr>
            <p:cNvSpPr/>
            <p:nvPr/>
          </p:nvSpPr>
          <p:spPr>
            <a:xfrm>
              <a:off x="8863492" y="2029878"/>
              <a:ext cx="203116" cy="206725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E576A2-6F6F-2247-9774-8C01C79CD026}"/>
                </a:ext>
              </a:extLst>
            </p:cNvPr>
            <p:cNvSpPr/>
            <p:nvPr/>
          </p:nvSpPr>
          <p:spPr>
            <a:xfrm>
              <a:off x="8638383" y="1964373"/>
              <a:ext cx="2728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MS PGothic" charset="0"/>
                  <a:cs typeface="Arial Narrow" panose="020B0604020202020204" pitchFamily="34" charset="0"/>
                </a:rPr>
                <a:t>3</a:t>
              </a:r>
            </a:p>
          </p:txBody>
        </p:sp>
      </p:grpSp>
      <p:pic>
        <p:nvPicPr>
          <p:cNvPr id="2" name="Graphic 1" descr="Globe outline">
            <a:extLst>
              <a:ext uri="{FF2B5EF4-FFF2-40B4-BE49-F238E27FC236}">
                <a16:creationId xmlns:a16="http://schemas.microsoft.com/office/drawing/2014/main" id="{779715EF-162B-EF8A-0412-FBC9EB879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27044" y="276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6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981200" y="9048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701967"/>
              </p:ext>
            </p:extLst>
          </p:nvPr>
        </p:nvGraphicFramePr>
        <p:xfrm>
          <a:off x="887579" y="1631289"/>
          <a:ext cx="4782630" cy="2951697"/>
        </p:xfrm>
        <a:graphic>
          <a:graphicData uri="http://schemas.openxmlformats.org/drawingml/2006/table">
            <a:tbl>
              <a:tblPr/>
              <a:tblGrid>
                <a:gridCol w="2240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0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646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FAECAL COLIFORM TEST RESULTS</a:t>
                      </a:r>
                    </a:p>
                    <a:p>
                      <a:pPr algn="ctr" rtl="0" fontAlgn="ctr"/>
                      <a:r>
                        <a:rPr lang="en-US" sz="1600" b="1" i="1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(from health authority</a:t>
                      </a:r>
                      <a:r>
                        <a:rPr lang="en-US" sz="1600" b="1" i="1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records)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2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Year </a:t>
                      </a:r>
                    </a:p>
                  </a:txBody>
                  <a:tcPr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# samples</a:t>
                      </a: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 of complying samples</a:t>
                      </a: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36</a:t>
                      </a: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0%</a:t>
                      </a: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58</a:t>
                      </a: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0%</a:t>
                      </a: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2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</a:t>
                      </a: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41%</a:t>
                      </a: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</a:t>
                      </a:r>
                    </a:p>
                  </a:txBody>
                  <a:tcPr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</a:t>
                      </a: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66%</a:t>
                      </a:r>
                    </a:p>
                  </a:txBody>
                  <a:tcPr marL="11332" marR="11332" marT="11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24000" y="236854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EARLY FINDINGS SHOWED </a:t>
            </a:r>
            <a:b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</a:b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clear water quality improvements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948779" y="3183757"/>
            <a:ext cx="252756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Before WSP</a:t>
            </a:r>
          </a:p>
        </p:txBody>
      </p:sp>
      <p:sp>
        <p:nvSpPr>
          <p:cNvPr id="2" name="Right Brace 1"/>
          <p:cNvSpPr/>
          <p:nvPr/>
        </p:nvSpPr>
        <p:spPr>
          <a:xfrm>
            <a:off x="5670209" y="3112322"/>
            <a:ext cx="248672" cy="592591"/>
          </a:xfrm>
          <a:prstGeom prst="rightBrace">
            <a:avLst>
              <a:gd name="adj1" fmla="val 38105"/>
              <a:gd name="adj2" fmla="val 50000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5948779" y="3928840"/>
            <a:ext cx="433822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After early WSP interventions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5E549469-189A-0846-BD3F-71C9A6CB215F}"/>
              </a:ext>
            </a:extLst>
          </p:cNvPr>
          <p:cNvSpPr/>
          <p:nvPr/>
        </p:nvSpPr>
        <p:spPr>
          <a:xfrm>
            <a:off x="5670209" y="3894747"/>
            <a:ext cx="248672" cy="592591"/>
          </a:xfrm>
          <a:prstGeom prst="rightBrace">
            <a:avLst>
              <a:gd name="adj1" fmla="val 38105"/>
              <a:gd name="adj2" fmla="val 50000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FC806095-915A-C96C-FB65-B2FAAED0B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013459"/>
            <a:ext cx="10863943" cy="1102906"/>
          </a:xfrm>
          <a:prstGeom prst="roundRect">
            <a:avLst>
              <a:gd name="adj" fmla="val 7530"/>
            </a:avLst>
          </a:prstGeom>
          <a:solidFill>
            <a:srgbClr val="1E7EA3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Such gains will be lost if careful attention is not given to sustaining supporting programmes.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How will it be financed? How will equipment be calibrated/maintained? Who will pay</a:t>
            </a:r>
            <a:r>
              <a:rPr lang="en-US" sz="1800" i="1">
                <a:solidFill>
                  <a:prstClr val="white"/>
                </a:solidFill>
                <a:latin typeface="Arial"/>
                <a:cs typeface="Arial"/>
              </a:rPr>
              <a:t> for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consumables? How will capacity building be institutionalized? How will the data be communicated &amp; actioned?...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B9CBDD-9D65-650F-3190-1AC592651E51}"/>
              </a:ext>
            </a:extLst>
          </p:cNvPr>
          <p:cNvGrpSpPr/>
          <p:nvPr/>
        </p:nvGrpSpPr>
        <p:grpSpPr>
          <a:xfrm>
            <a:off x="11304421" y="4583538"/>
            <a:ext cx="685802" cy="704970"/>
            <a:chOff x="2296884" y="4639916"/>
            <a:chExt cx="497974" cy="49797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CF72B38-AF5C-B0F4-AB87-EBA5CCC07ED6}"/>
                </a:ext>
              </a:extLst>
            </p:cNvPr>
            <p:cNvSpPr/>
            <p:nvPr/>
          </p:nvSpPr>
          <p:spPr>
            <a:xfrm>
              <a:off x="2296884" y="4639916"/>
              <a:ext cx="497974" cy="49797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DB5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Graphic 8" descr="Exclamation mark">
              <a:extLst>
                <a:ext uri="{FF2B5EF4-FFF2-40B4-BE49-F238E27FC236}">
                  <a16:creationId xmlns:a16="http://schemas.microsoft.com/office/drawing/2014/main" id="{11FD837E-A827-E6F2-BFE5-260336CE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25500" y="4658070"/>
              <a:ext cx="425616" cy="425616"/>
            </a:xfrm>
            <a:prstGeom prst="rect">
              <a:avLst/>
            </a:prstGeom>
          </p:spPr>
        </p:pic>
      </p:grpSp>
      <p:pic>
        <p:nvPicPr>
          <p:cNvPr id="3" name="Graphic 2" descr="Globe outline">
            <a:extLst>
              <a:ext uri="{FF2B5EF4-FFF2-40B4-BE49-F238E27FC236}">
                <a16:creationId xmlns:a16="http://schemas.microsoft.com/office/drawing/2014/main" id="{A6F50DE7-7EB3-04C9-B4B8-74CD07EB4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27044" y="276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99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524000" y="4092680"/>
            <a:ext cx="9677399" cy="2286000"/>
          </a:xfrm>
          <a:prstGeom prst="rect">
            <a:avLst/>
          </a:prstGeom>
          <a:solidFill>
            <a:srgbClr val="FED766">
              <a:alpha val="50000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fornian FB" charset="0"/>
              <a:ea typeface="ＭＳ Ｐゴシック" charset="0"/>
            </a:endParaRPr>
          </a:p>
        </p:txBody>
      </p:sp>
      <p:sp>
        <p:nvSpPr>
          <p:cNvPr id="36" name="Text Box 63"/>
          <p:cNvSpPr txBox="1">
            <a:spLocks noChangeArrowheads="1"/>
          </p:cNvSpPr>
          <p:nvPr/>
        </p:nvSpPr>
        <p:spPr bwMode="auto">
          <a:xfrm>
            <a:off x="2987528" y="1593919"/>
            <a:ext cx="291993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WSP team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System description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Risk assessment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Improvement plan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ext Box 63"/>
          <p:cNvSpPr txBox="1">
            <a:spLocks noChangeArrowheads="1"/>
          </p:cNvSpPr>
          <p:nvPr/>
        </p:nvSpPr>
        <p:spPr bwMode="auto">
          <a:xfrm>
            <a:off x="2945615" y="4119825"/>
            <a:ext cx="341109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Operational monitoring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Verification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Management procedures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Supporting programs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2773" y="5884029"/>
            <a:ext cx="46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ＭＳ ゴシック"/>
                <a:ea typeface="ＭＳ ゴシック"/>
                <a:cs typeface="ＭＳ ゴシック"/>
              </a:rPr>
              <a:t>☐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B504A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02773" y="5290363"/>
            <a:ext cx="46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ＭＳ ゴシック"/>
                <a:ea typeface="ＭＳ ゴシック"/>
                <a:cs typeface="ＭＳ ゴシック"/>
              </a:rPr>
              <a:t>☐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B504A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02773" y="4667066"/>
            <a:ext cx="46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ＭＳ ゴシック"/>
                <a:ea typeface="ＭＳ ゴシック"/>
                <a:cs typeface="ＭＳ ゴシック"/>
              </a:rPr>
              <a:t>☐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B504A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02773" y="4054192"/>
            <a:ext cx="46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ＭＳ ゴシック"/>
                <a:ea typeface="ＭＳ ゴシック"/>
                <a:cs typeface="ＭＳ ゴシック"/>
              </a:rPr>
              <a:t>☐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B504A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2" name="Right Brace 1"/>
          <p:cNvSpPr/>
          <p:nvPr/>
        </p:nvSpPr>
        <p:spPr bwMode="auto">
          <a:xfrm>
            <a:off x="6371647" y="1772241"/>
            <a:ext cx="597531" cy="1894788"/>
          </a:xfrm>
          <a:prstGeom prst="rightBrace">
            <a:avLst>
              <a:gd name="adj1" fmla="val 44618"/>
              <a:gd name="adj2" fmla="val 50000"/>
            </a:avLst>
          </a:prstGeom>
          <a:noFill/>
          <a:ln w="25400">
            <a:solidFill>
              <a:schemeClr val="bg1">
                <a:lumMod val="50000"/>
              </a:schemeClr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 Box 63"/>
          <p:cNvSpPr txBox="1">
            <a:spLocks noChangeArrowheads="1"/>
          </p:cNvSpPr>
          <p:nvPr/>
        </p:nvSpPr>
        <p:spPr bwMode="auto">
          <a:xfrm>
            <a:off x="7169653" y="2363359"/>
            <a:ext cx="42059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Often the focus of WSP efforts</a:t>
            </a:r>
          </a:p>
        </p:txBody>
      </p:sp>
      <p:sp>
        <p:nvSpPr>
          <p:cNvPr id="28" name="Right Brace 27"/>
          <p:cNvSpPr/>
          <p:nvPr/>
        </p:nvSpPr>
        <p:spPr bwMode="auto">
          <a:xfrm>
            <a:off x="6371647" y="4326904"/>
            <a:ext cx="674492" cy="1866507"/>
          </a:xfrm>
          <a:prstGeom prst="rightBrace">
            <a:avLst>
              <a:gd name="adj1" fmla="val 36285"/>
              <a:gd name="adj2" fmla="val 50000"/>
            </a:avLst>
          </a:prstGeom>
          <a:noFill/>
          <a:ln w="25400">
            <a:solidFill>
              <a:schemeClr val="bg1">
                <a:lumMod val="50000"/>
              </a:schemeClr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 Box 63"/>
          <p:cNvSpPr txBox="1">
            <a:spLocks noChangeArrowheads="1"/>
          </p:cNvSpPr>
          <p:nvPr/>
        </p:nvSpPr>
        <p:spPr bwMode="auto">
          <a:xfrm>
            <a:off x="7169651" y="4588872"/>
            <a:ext cx="39228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Also critical to WSP success and often given too little attention</a:t>
            </a: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0" y="266191"/>
            <a:ext cx="10668000" cy="892552"/>
          </a:xfrm>
          <a:prstGeom prst="rect">
            <a:avLst/>
          </a:prstGeom>
          <a:noFill/>
          <a:ln>
            <a:noFill/>
          </a:ln>
        </p:spPr>
        <p:txBody>
          <a:bodyPr wrap="square" lIns="9144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LESSON: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+mn-cs"/>
              </a:rPr>
              <a:t>Give due attention to the “back end” of the WSP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CCCC840-6F59-F24E-B586-4E5B274D1CCD}"/>
              </a:ext>
            </a:extLst>
          </p:cNvPr>
          <p:cNvGrpSpPr/>
          <p:nvPr/>
        </p:nvGrpSpPr>
        <p:grpSpPr>
          <a:xfrm>
            <a:off x="2444797" y="1593896"/>
            <a:ext cx="356362" cy="356362"/>
            <a:chOff x="3916005" y="3428529"/>
            <a:chExt cx="548046" cy="548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A184E40-1B53-FA49-8AC6-2472593B6218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Graphic 32" descr="Checkmark">
              <a:extLst>
                <a:ext uri="{FF2B5EF4-FFF2-40B4-BE49-F238E27FC236}">
                  <a16:creationId xmlns:a16="http://schemas.microsoft.com/office/drawing/2014/main" id="{1C571D50-F34A-2D49-895B-FF3C3C02B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1E458E-FEF8-BA4F-A81C-74DF630CFA02}"/>
              </a:ext>
            </a:extLst>
          </p:cNvPr>
          <p:cNvGrpSpPr/>
          <p:nvPr/>
        </p:nvGrpSpPr>
        <p:grpSpPr>
          <a:xfrm>
            <a:off x="2444797" y="2216065"/>
            <a:ext cx="356362" cy="356362"/>
            <a:chOff x="3916005" y="3428529"/>
            <a:chExt cx="548046" cy="54804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47BD0A8-10D9-394D-A35E-C7A2DA938738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Graphic 45" descr="Checkmark">
              <a:extLst>
                <a:ext uri="{FF2B5EF4-FFF2-40B4-BE49-F238E27FC236}">
                  <a16:creationId xmlns:a16="http://schemas.microsoft.com/office/drawing/2014/main" id="{5654FC6E-6DA8-0B4E-A0BD-AD0411E9D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BEB243-BEEE-0D43-9F08-B5C3332A0EC6}"/>
              </a:ext>
            </a:extLst>
          </p:cNvPr>
          <p:cNvGrpSpPr/>
          <p:nvPr/>
        </p:nvGrpSpPr>
        <p:grpSpPr>
          <a:xfrm>
            <a:off x="2444797" y="2819380"/>
            <a:ext cx="356362" cy="356362"/>
            <a:chOff x="3916005" y="3428529"/>
            <a:chExt cx="548046" cy="54804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280BFF7-A279-0049-8A10-72F6C3D46C13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Graphic 48" descr="Checkmark">
              <a:extLst>
                <a:ext uri="{FF2B5EF4-FFF2-40B4-BE49-F238E27FC236}">
                  <a16:creationId xmlns:a16="http://schemas.microsoft.com/office/drawing/2014/main" id="{E8C54EE0-F1C4-C342-93BB-47C3C76E9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11F39C-1B06-0247-B552-2C212FFEB5F2}"/>
              </a:ext>
            </a:extLst>
          </p:cNvPr>
          <p:cNvGrpSpPr/>
          <p:nvPr/>
        </p:nvGrpSpPr>
        <p:grpSpPr>
          <a:xfrm>
            <a:off x="2444797" y="3422695"/>
            <a:ext cx="356362" cy="356362"/>
            <a:chOff x="3916005" y="3428529"/>
            <a:chExt cx="548046" cy="54804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824CE05-B485-334A-8E22-5596D553F598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Graphic 51" descr="Checkmark">
              <a:extLst>
                <a:ext uri="{FF2B5EF4-FFF2-40B4-BE49-F238E27FC236}">
                  <a16:creationId xmlns:a16="http://schemas.microsoft.com/office/drawing/2014/main" id="{10174ACE-7837-5547-8A22-884EEF7D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pic>
        <p:nvPicPr>
          <p:cNvPr id="3" name="Graphic 2" descr="Globe outline">
            <a:extLst>
              <a:ext uri="{FF2B5EF4-FFF2-40B4-BE49-F238E27FC236}">
                <a16:creationId xmlns:a16="http://schemas.microsoft.com/office/drawing/2014/main" id="{C101E2CF-DEAF-7F31-4970-5389AEE79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27044" y="276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94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D975E-CC00-7F3B-508D-D7D757F2C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">
            <a:extLst>
              <a:ext uri="{FF2B5EF4-FFF2-40B4-BE49-F238E27FC236}">
                <a16:creationId xmlns:a16="http://schemas.microsoft.com/office/drawing/2014/main" id="{37DA46DC-4D76-C78C-1A46-9D6C7F93B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7" y="3511044"/>
            <a:ext cx="514349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Working in your table groups, make a quick list of the possible elements that could be considered in a </a:t>
            </a:r>
            <a:r>
              <a:rPr kumimoji="0" lang="en-US" sz="22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new supporting </a:t>
            </a:r>
            <a:r>
              <a:rPr kumimoji="0" lang="en-US" sz="2200" b="1" i="1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programme</a:t>
            </a:r>
            <a:r>
              <a:rPr kumimoji="0" lang="en-US" sz="22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for the Worked Example risk identified in Module 4 i.e. supporting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programme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 for  </a:t>
            </a:r>
            <a:r>
              <a:rPr kumimoji="0" lang="en-US" sz="2200" b="1" i="1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MS PGothic" charset="0"/>
              </a:rPr>
              <a:t>Operator competency training for sanitary network maintenance practices</a:t>
            </a:r>
          </a:p>
        </p:txBody>
      </p:sp>
      <p:sp>
        <p:nvSpPr>
          <p:cNvPr id="19" name="Text Box 63">
            <a:extLst>
              <a:ext uri="{FF2B5EF4-FFF2-40B4-BE49-F238E27FC236}">
                <a16:creationId xmlns:a16="http://schemas.microsoft.com/office/drawing/2014/main" id="{F00657F2-48AB-D3A8-135B-2B6603B5E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460" y="2146372"/>
            <a:ext cx="1914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>
                <a:solidFill>
                  <a:srgbClr val="E45C31"/>
                </a:solidFill>
                <a:latin typeface="Arial" charset="0"/>
              </a:rPr>
              <a:t>5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minutes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E45C3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1D5EEA-9336-69EE-F9F2-3F25EA04F4B8}"/>
              </a:ext>
            </a:extLst>
          </p:cNvPr>
          <p:cNvCxnSpPr>
            <a:cxnSpLocks/>
          </p:cNvCxnSpPr>
          <p:nvPr/>
        </p:nvCxnSpPr>
        <p:spPr bwMode="auto">
          <a:xfrm>
            <a:off x="992202" y="3200400"/>
            <a:ext cx="4244663" cy="0"/>
          </a:xfrm>
          <a:prstGeom prst="straightConnector1">
            <a:avLst/>
          </a:prstGeom>
          <a:solidFill>
            <a:srgbClr val="91C400">
              <a:alpha val="85001"/>
            </a:srgbClr>
          </a:solidFill>
          <a:ln w="22225">
            <a:solidFill>
              <a:srgbClr val="5EB1B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 descr="A picture containing indoor, food, sitting, table&#10;&#10;Description automatically generated">
            <a:extLst>
              <a:ext uri="{FF2B5EF4-FFF2-40B4-BE49-F238E27FC236}">
                <a16:creationId xmlns:a16="http://schemas.microsoft.com/office/drawing/2014/main" id="{BD7C6084-8AAD-B047-14B3-D4B046A2F9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0" y="2592519"/>
            <a:ext cx="5099796" cy="254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3">
            <a:extLst>
              <a:ext uri="{FF2B5EF4-FFF2-40B4-BE49-F238E27FC236}">
                <a16:creationId xmlns:a16="http://schemas.microsoft.com/office/drawing/2014/main" id="{8805254F-ED87-020A-6B57-FDE0CDA1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750" y="2140796"/>
            <a:ext cx="3984683" cy="451723"/>
          </a:xfrm>
          <a:prstGeom prst="round2SameRect">
            <a:avLst/>
          </a:prstGeom>
          <a:solidFill>
            <a:srgbClr val="FED76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WORKED EXAMPLE:</a:t>
            </a:r>
            <a:endParaRPr kumimoji="0" lang="en-US" sz="2200" b="0" i="1" u="none" strike="noStrike" kern="1200" cap="none" spc="300" normalizeH="0" baseline="0" noProof="0">
              <a:ln>
                <a:noFill/>
              </a:ln>
              <a:solidFill>
                <a:srgbClr val="009FB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DD196D34-907C-6B46-E065-BD2BBFC9A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391" y="299968"/>
            <a:ext cx="10755824" cy="8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EXERCISE:</a:t>
            </a:r>
          </a:p>
          <a:p>
            <a:pPr lvl="0"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b="1" i="1" spc="100">
                <a:solidFill>
                  <a:schemeClr val="bg1"/>
                </a:solidFill>
                <a:latin typeface="Arial" charset="0"/>
              </a:rPr>
              <a:t>Developing a supporting </a:t>
            </a:r>
            <a:r>
              <a:rPr lang="en-US" b="1" i="1" spc="100" err="1">
                <a:solidFill>
                  <a:schemeClr val="bg1"/>
                </a:solidFill>
                <a:latin typeface="Arial" charset="0"/>
              </a:rPr>
              <a:t>programme</a:t>
            </a:r>
            <a:r>
              <a:rPr lang="en-US" b="1" i="1" spc="100">
                <a:solidFill>
                  <a:schemeClr val="bg1"/>
                </a:solidFill>
                <a:latin typeface="Arial" charset="0"/>
              </a:rPr>
              <a:t> for the worked example</a:t>
            </a:r>
          </a:p>
        </p:txBody>
      </p:sp>
      <p:pic>
        <p:nvPicPr>
          <p:cNvPr id="6" name="Graphic 5" descr="Stopwatch with solid fill">
            <a:extLst>
              <a:ext uri="{FF2B5EF4-FFF2-40B4-BE49-F238E27FC236}">
                <a16:creationId xmlns:a16="http://schemas.microsoft.com/office/drawing/2014/main" id="{CFA9BA29-6AB4-ADC5-5180-A6C86F25E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420" y="1556399"/>
            <a:ext cx="1574052" cy="15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03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0859D-8F19-8A4E-C17A-8B39CD439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8">
            <a:extLst>
              <a:ext uri="{FF2B5EF4-FFF2-40B4-BE49-F238E27FC236}">
                <a16:creationId xmlns:a16="http://schemas.microsoft.com/office/drawing/2014/main" id="{CAA38A5B-0421-B03F-20DC-514C2B0E9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996" y="384048"/>
            <a:ext cx="3760543" cy="234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15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0"/>
                <a:cs typeface="Arial Narrow" panose="020B0604020202020204" pitchFamily="34" charset="0"/>
              </a:rPr>
              <a:t>MODULE</a:t>
            </a:r>
          </a:p>
          <a:p>
            <a:pPr marL="0" marR="0" lvl="0" indent="0" algn="r" defTabSz="914400" rtl="0" eaLnBrk="0" fontAlgn="base" latinLnBrk="0" hangingPunct="0">
              <a:lnSpc>
                <a:spcPts val="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0" b="1" i="0" u="none" strike="noStrike" kern="1200" cap="none" spc="150" normalizeH="0" baseline="0" noProof="0">
                <a:ln w="31750">
                  <a:solidFill>
                    <a:srgbClr val="E45C3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0"/>
                <a:cs typeface="Arial Narrow" panose="020B0604020202020204" pitchFamily="34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9661A-6D36-B3BA-E809-C368A35E9F0E}"/>
              </a:ext>
            </a:extLst>
          </p:cNvPr>
          <p:cNvSpPr txBox="1"/>
          <p:nvPr/>
        </p:nvSpPr>
        <p:spPr>
          <a:xfrm>
            <a:off x="3264060" y="1302747"/>
            <a:ext cx="66945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5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Strengthening management procedures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4585E-D109-2AD9-AE9D-6D79E2572EBF}"/>
              </a:ext>
            </a:extLst>
          </p:cNvPr>
          <p:cNvSpPr txBox="1"/>
          <p:nvPr/>
        </p:nvSpPr>
        <p:spPr>
          <a:xfrm>
            <a:off x="4039565" y="5704511"/>
            <a:ext cx="6334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15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management procedures should be used for normal and abnormal conditions?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A74D6-FE2E-BE7A-ACC8-8C089BCD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724" y="4849792"/>
            <a:ext cx="1885276" cy="18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82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7E61-84DF-F8A1-72AD-BC8613EA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3">
            <a:extLst>
              <a:ext uri="{FF2B5EF4-FFF2-40B4-BE49-F238E27FC236}">
                <a16:creationId xmlns:a16="http://schemas.microsoft.com/office/drawing/2014/main" id="{23FD2C91-4689-FEFC-CDB6-B04693F7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3049"/>
            <a:ext cx="10755824" cy="8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EXERCISE:</a:t>
            </a:r>
          </a:p>
          <a:p>
            <a:pPr lvl="0"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b="1" i="1" spc="100">
                <a:solidFill>
                  <a:schemeClr val="bg1"/>
                </a:solidFill>
                <a:latin typeface="Arial" charset="0"/>
              </a:rPr>
              <a:t>Developing a supporting </a:t>
            </a:r>
            <a:r>
              <a:rPr lang="en-US" b="1" i="1" spc="100" err="1">
                <a:solidFill>
                  <a:schemeClr val="bg1"/>
                </a:solidFill>
                <a:latin typeface="Arial" charset="0"/>
              </a:rPr>
              <a:t>programme</a:t>
            </a:r>
            <a:r>
              <a:rPr lang="en-US" b="1" i="1" spc="100">
                <a:solidFill>
                  <a:schemeClr val="bg1"/>
                </a:solidFill>
                <a:latin typeface="Arial" charset="0"/>
              </a:rPr>
              <a:t> for the worked example</a:t>
            </a:r>
          </a:p>
        </p:txBody>
      </p:sp>
      <p:sp>
        <p:nvSpPr>
          <p:cNvPr id="19" name="Text Box 63">
            <a:extLst>
              <a:ext uri="{FF2B5EF4-FFF2-40B4-BE49-F238E27FC236}">
                <a16:creationId xmlns:a16="http://schemas.microsoft.com/office/drawing/2014/main" id="{FD290207-E8E5-EA70-6D1C-43F43CA90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43" y="1594267"/>
            <a:ext cx="91913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D8472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Example of possible considerations for a training programme for sanitary network maintenance practices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D8472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B273A9-2224-8161-291D-18FE71A8AFC9}"/>
              </a:ext>
            </a:extLst>
          </p:cNvPr>
          <p:cNvCxnSpPr>
            <a:cxnSpLocks/>
          </p:cNvCxnSpPr>
          <p:nvPr/>
        </p:nvCxnSpPr>
        <p:spPr bwMode="auto">
          <a:xfrm>
            <a:off x="574231" y="2342356"/>
            <a:ext cx="9148830" cy="0"/>
          </a:xfrm>
          <a:prstGeom prst="straightConnector1">
            <a:avLst/>
          </a:prstGeom>
          <a:solidFill>
            <a:srgbClr val="91C400">
              <a:alpha val="85001"/>
            </a:srgbClr>
          </a:solidFill>
          <a:ln w="22225">
            <a:solidFill>
              <a:srgbClr val="5EB1B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9AE6EAA2-5139-E58B-A63F-AE32981EC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43" y="2422763"/>
            <a:ext cx="10987988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Clear objectives: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State what the training should achieve e.g. ensure safe, hygienic repair and maintenance of water networks.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Defined competencies: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Specify the essential knowledge and skills required e.g. contamination prevention, disinfection, and safe work practices.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Practical training for relevant SOPs: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Include hands-on demonstrations, simulations, and supervised field practice to reinforce correct techniques.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Certification and refresher system: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Establish a mechanism to assess, certify, and periodically re-train operators.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Monitoring and evaluation: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Track implementation, assess competency retention, and identify areas for improvement.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Supporting materials: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E45C3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Provide visual guides, job aids, checklists, and communication tools to promote good practice in daily work.</a:t>
            </a:r>
          </a:p>
        </p:txBody>
      </p:sp>
    </p:spTree>
    <p:extLst>
      <p:ext uri="{BB962C8B-B14F-4D97-AF65-F5344CB8AC3E}">
        <p14:creationId xmlns:p14="http://schemas.microsoft.com/office/powerpoint/2010/main" val="85342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ED95B-4327-CAF4-AA2F-C459B6839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8">
            <a:extLst>
              <a:ext uri="{FF2B5EF4-FFF2-40B4-BE49-F238E27FC236}">
                <a16:creationId xmlns:a16="http://schemas.microsoft.com/office/drawing/2014/main" id="{543EFDF8-51FF-F237-F8DC-BA587BF0A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996" y="384048"/>
            <a:ext cx="3760543" cy="234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15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0"/>
                <a:cs typeface="Arial Narrow" panose="020B0604020202020204" pitchFamily="34" charset="0"/>
              </a:rPr>
              <a:t>MODULE</a:t>
            </a:r>
          </a:p>
          <a:p>
            <a:pPr marL="0" marR="0" lvl="0" indent="0" algn="r" defTabSz="914400" rtl="0" eaLnBrk="0" fontAlgn="base" latinLnBrk="0" hangingPunct="0">
              <a:lnSpc>
                <a:spcPts val="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0" b="1" i="0" u="none" strike="noStrike" kern="1200" cap="none" spc="150" normalizeH="0" baseline="0" noProof="0">
                <a:ln w="31750">
                  <a:solidFill>
                    <a:srgbClr val="E45C3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0"/>
                <a:cs typeface="Arial Narrow" panose="020B0604020202020204" pitchFamily="34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96B83-7366-4D1B-40E6-804D9B070DFB}"/>
              </a:ext>
            </a:extLst>
          </p:cNvPr>
          <p:cNvSpPr txBox="1"/>
          <p:nvPr/>
        </p:nvSpPr>
        <p:spPr>
          <a:xfrm>
            <a:off x="4186238" y="1345609"/>
            <a:ext cx="5085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5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Reviewing and updating the WSP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EF854-6D51-80BC-0577-6E840E3A9829}"/>
              </a:ext>
            </a:extLst>
          </p:cNvPr>
          <p:cNvSpPr txBox="1"/>
          <p:nvPr/>
        </p:nvSpPr>
        <p:spPr>
          <a:xfrm>
            <a:off x="4039565" y="5704511"/>
            <a:ext cx="63343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15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will the WSP be kept up to date?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20605-C08A-17B5-E1B5-CED1D53E1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437" y="4879753"/>
            <a:ext cx="1712563" cy="139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56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rdrop 6">
            <a:extLst>
              <a:ext uri="{FF2B5EF4-FFF2-40B4-BE49-F238E27FC236}">
                <a16:creationId xmlns:a16="http://schemas.microsoft.com/office/drawing/2014/main" id="{3AD2DA39-E207-904E-A812-8D75F880D351}"/>
              </a:ext>
            </a:extLst>
          </p:cNvPr>
          <p:cNvSpPr/>
          <p:nvPr/>
        </p:nvSpPr>
        <p:spPr bwMode="auto">
          <a:xfrm>
            <a:off x="1647035" y="2172788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086788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4626E3A6-9A66-9941-879B-3734FC29515A}"/>
              </a:ext>
            </a:extLst>
          </p:cNvPr>
          <p:cNvSpPr/>
          <p:nvPr/>
        </p:nvSpPr>
        <p:spPr bwMode="auto">
          <a:xfrm>
            <a:off x="5334000" y="2157547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E45C31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81E9E6F2-D3EF-654E-9E73-F31EEA8CC0CF}"/>
              </a:ext>
            </a:extLst>
          </p:cNvPr>
          <p:cNvSpPr/>
          <p:nvPr/>
        </p:nvSpPr>
        <p:spPr bwMode="auto">
          <a:xfrm>
            <a:off x="9365588" y="2192380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009FB7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 Box 63"/>
          <p:cNvSpPr txBox="1">
            <a:spLocks noChangeArrowheads="1"/>
          </p:cNvSpPr>
          <p:nvPr/>
        </p:nvSpPr>
        <p:spPr bwMode="auto">
          <a:xfrm>
            <a:off x="375266" y="3270069"/>
            <a:ext cx="337549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WHAT 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DO: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Review and revise the WSP regularly and after a significant event</a:t>
            </a: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2AB5422C-B536-E145-A3CD-1D92EC671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2328"/>
            <a:ext cx="1066800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MODULE 10 </a:t>
            </a:r>
            <a:r>
              <a:rPr kumimoji="0" lang="en-US" sz="3000" b="1" i="1" u="none" strike="noStrike" kern="1200" cap="none" spc="3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overview</a:t>
            </a:r>
            <a:endParaRPr kumimoji="0" lang="en-US" sz="3000" b="1" i="1" u="none" strike="noStrike" kern="1200" cap="none" spc="100" normalizeH="0" baseline="0" noProof="0">
              <a:ln>
                <a:noFill/>
              </a:ln>
              <a:solidFill>
                <a:srgbClr val="FED766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B6D858D8-82D3-6646-AF03-B2857DF25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004" y="3270070"/>
            <a:ext cx="3799453" cy="285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HOW 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DO IT:</a:t>
            </a:r>
          </a:p>
          <a:p>
            <a:pPr marL="457200" marR="0" lvl="1" indent="-457200" algn="l" defTabSz="914400" rtl="0" eaLnBrk="1" fontAlgn="base" latinLnBrk="0" hangingPunct="1">
              <a:lnSpc>
                <a:spcPts val="25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Conduct regular WSP reviews to make sure the WSP is kept up to date</a:t>
            </a:r>
          </a:p>
          <a:p>
            <a:pPr marL="457200" marR="0" lvl="1" indent="-457200" algn="l" defTabSz="914400" rtl="0" eaLnBrk="1" fontAlgn="base" latinLnBrk="0" hangingPunct="1">
              <a:lnSpc>
                <a:spcPts val="25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Review the WSP after a significant incident, near miss or emergency, and update as needed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Box 63">
            <a:extLst>
              <a:ext uri="{FF2B5EF4-FFF2-40B4-BE49-F238E27FC236}">
                <a16:creationId xmlns:a16="http://schemas.microsoft.com/office/drawing/2014/main" id="{A8158771-28E6-6245-A90E-60191F61F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971" y="3270069"/>
            <a:ext cx="3087189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WHY 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DO IT: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 ensure that the WSP is up to date and reflects lessons learned from WSP operational experiences</a:t>
            </a:r>
          </a:p>
        </p:txBody>
      </p:sp>
    </p:spTree>
    <p:extLst>
      <p:ext uri="{BB962C8B-B14F-4D97-AF65-F5344CB8AC3E}">
        <p14:creationId xmlns:p14="http://schemas.microsoft.com/office/powerpoint/2010/main" val="103449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3"/>
          <p:cNvSpPr txBox="1">
            <a:spLocks noChangeArrowheads="1"/>
          </p:cNvSpPr>
          <p:nvPr/>
        </p:nvSpPr>
        <p:spPr bwMode="auto">
          <a:xfrm>
            <a:off x="729344" y="1853024"/>
            <a:ext cx="7239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eaLnBrk="1" hangingPunct="1">
              <a:spcBef>
                <a:spcPct val="50000"/>
              </a:spcBef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WSP team should plan to meet regularly to review all aspects of the WSP to ensure that the WSP is: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      Up-to-date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      Effective</a:t>
            </a: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7968344" y="4350334"/>
            <a:ext cx="4049485" cy="1387435"/>
          </a:xfrm>
          <a:prstGeom prst="roundRect">
            <a:avLst>
              <a:gd name="adj" fmla="val 8809"/>
            </a:avLst>
          </a:prstGeom>
          <a:solidFill>
            <a:srgbClr val="E45C3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 WSP is a “living” document that must be updated regularly</a:t>
            </a:r>
          </a:p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remain relevant, useful and effective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F6704F-572E-0640-8771-697501363545}"/>
              </a:ext>
            </a:extLst>
          </p:cNvPr>
          <p:cNvGrpSpPr/>
          <p:nvPr/>
        </p:nvGrpSpPr>
        <p:grpSpPr>
          <a:xfrm>
            <a:off x="847969" y="2782814"/>
            <a:ext cx="356362" cy="356362"/>
            <a:chOff x="3916005" y="3428529"/>
            <a:chExt cx="548046" cy="54804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3AE2A17-E3D2-694D-ACA2-0E2E7953F603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11" descr="Checkmark">
              <a:extLst>
                <a:ext uri="{FF2B5EF4-FFF2-40B4-BE49-F238E27FC236}">
                  <a16:creationId xmlns:a16="http://schemas.microsoft.com/office/drawing/2014/main" id="{1A6355D8-DEC0-DE47-A2FA-C471479E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AD6D3C-00D1-1548-8483-CDB276C86AA5}"/>
              </a:ext>
            </a:extLst>
          </p:cNvPr>
          <p:cNvGrpSpPr/>
          <p:nvPr/>
        </p:nvGrpSpPr>
        <p:grpSpPr>
          <a:xfrm>
            <a:off x="847969" y="3429000"/>
            <a:ext cx="356362" cy="356362"/>
            <a:chOff x="3916005" y="3428529"/>
            <a:chExt cx="548046" cy="54804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FBD4B8-CD50-5B4E-95EE-5C13029827A9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Graphic 14" descr="Checkmark">
              <a:extLst>
                <a:ext uri="{FF2B5EF4-FFF2-40B4-BE49-F238E27FC236}">
                  <a16:creationId xmlns:a16="http://schemas.microsoft.com/office/drawing/2014/main" id="{8442D423-3AA8-0345-950B-2CEFB318A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03626A-5F3C-5C48-9461-A264D8F7F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495" y="2152712"/>
            <a:ext cx="1524869" cy="1628409"/>
          </a:xfrm>
          <a:prstGeom prst="rect">
            <a:avLst/>
          </a:prstGeom>
        </p:spPr>
      </p:pic>
      <p:pic>
        <p:nvPicPr>
          <p:cNvPr id="5" name="Graphic 4" descr="Magnifying glass">
            <a:extLst>
              <a:ext uri="{FF2B5EF4-FFF2-40B4-BE49-F238E27FC236}">
                <a16:creationId xmlns:a16="http://schemas.microsoft.com/office/drawing/2014/main" id="{B4B5C391-570C-E94F-90AA-BFB096681A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250885">
            <a:off x="8492782" y="1618189"/>
            <a:ext cx="1711791" cy="1711791"/>
          </a:xfrm>
          <a:prstGeom prst="rect">
            <a:avLst/>
          </a:prstGeom>
        </p:spPr>
      </p:pic>
      <p:sp>
        <p:nvSpPr>
          <p:cNvPr id="3" name="Text Box 63">
            <a:extLst>
              <a:ext uri="{FF2B5EF4-FFF2-40B4-BE49-F238E27FC236}">
                <a16:creationId xmlns:a16="http://schemas.microsoft.com/office/drawing/2014/main" id="{24A780DE-AA83-5B64-EBD3-EC38E1BAF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7958" y="290779"/>
            <a:ext cx="1116874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 ACTION 1: 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Conduct regular planned WSP reviews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259B6-D2B6-8385-BACF-A5C3C6CCF847}"/>
              </a:ext>
            </a:extLst>
          </p:cNvPr>
          <p:cNvSpPr txBox="1"/>
          <p:nvPr/>
        </p:nvSpPr>
        <p:spPr>
          <a:xfrm>
            <a:off x="515596" y="4722106"/>
            <a:ext cx="70568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May include incorporating new information,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new processes and procedures, lessons from experiences, analysis of monitoring data, audit findings, user feedback…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34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/>
        </p:nvGraphicFramePr>
        <p:xfrm>
          <a:off x="2535980" y="1754783"/>
          <a:ext cx="6905604" cy="463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ext Box 63"/>
          <p:cNvSpPr txBox="1">
            <a:spLocks noChangeArrowheads="1"/>
          </p:cNvSpPr>
          <p:nvPr/>
        </p:nvSpPr>
        <p:spPr bwMode="auto">
          <a:xfrm>
            <a:off x="2708277" y="1456956"/>
            <a:ext cx="79597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Each of these changes requires revisions to the WSP: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131628" y="4875378"/>
            <a:ext cx="1464809" cy="902110"/>
          </a:xfrm>
          <a:prstGeom prst="roundRect">
            <a:avLst/>
          </a:prstGeom>
          <a:noFill/>
          <a:ln w="63500">
            <a:solidFill>
              <a:srgbClr val="DB5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Bent Arrow 2"/>
          <p:cNvSpPr/>
          <p:nvPr/>
        </p:nvSpPr>
        <p:spPr>
          <a:xfrm rot="16200000">
            <a:off x="8666622" y="5868169"/>
            <a:ext cx="251178" cy="25497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5750"/>
            </a:avLst>
          </a:prstGeom>
          <a:solidFill>
            <a:srgbClr val="DB5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63"/>
          <p:cNvSpPr txBox="1">
            <a:spLocks noChangeArrowheads="1"/>
          </p:cNvSpPr>
          <p:nvPr/>
        </p:nvSpPr>
        <p:spPr bwMode="auto">
          <a:xfrm>
            <a:off x="8888129" y="5903425"/>
            <a:ext cx="18155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For example…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2D0C96-9C0E-A645-98C3-207F6BD4FA61}"/>
              </a:ext>
            </a:extLst>
          </p:cNvPr>
          <p:cNvGrpSpPr/>
          <p:nvPr/>
        </p:nvGrpSpPr>
        <p:grpSpPr>
          <a:xfrm>
            <a:off x="11676764" y="1174631"/>
            <a:ext cx="515236" cy="380621"/>
            <a:chOff x="8628766" y="1945016"/>
            <a:chExt cx="515236" cy="380621"/>
          </a:xfrm>
        </p:grpSpPr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3DFB011F-0D61-7541-9F65-41ABB9C602F8}"/>
                </a:ext>
              </a:extLst>
            </p:cNvPr>
            <p:cNvSpPr/>
            <p:nvPr/>
          </p:nvSpPr>
          <p:spPr bwMode="auto">
            <a:xfrm rot="16200000">
              <a:off x="8696073" y="1877709"/>
              <a:ext cx="380621" cy="515236"/>
            </a:xfrm>
            <a:prstGeom prst="round2SameRect">
              <a:avLst/>
            </a:prstGeom>
            <a:solidFill>
              <a:srgbClr val="E45C3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charset="0"/>
                <a:ea typeface="ＭＳ Ｐゴシック" charset="0"/>
              </a:endParaRPr>
            </a:p>
          </p:txBody>
        </p:sp>
        <p:sp>
          <p:nvSpPr>
            <p:cNvPr id="14" name="Striped Right Arrow 13">
              <a:extLst>
                <a:ext uri="{FF2B5EF4-FFF2-40B4-BE49-F238E27FC236}">
                  <a16:creationId xmlns:a16="http://schemas.microsoft.com/office/drawing/2014/main" id="{1CA87465-1FE2-8C49-BD6E-8D17E83DB911}"/>
                </a:ext>
              </a:extLst>
            </p:cNvPr>
            <p:cNvSpPr/>
            <p:nvPr/>
          </p:nvSpPr>
          <p:spPr>
            <a:xfrm>
              <a:off x="8863492" y="2029878"/>
              <a:ext cx="203116" cy="206725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C033AC-6242-EB44-847F-68F57BD959F6}"/>
                </a:ext>
              </a:extLst>
            </p:cNvPr>
            <p:cNvSpPr/>
            <p:nvPr/>
          </p:nvSpPr>
          <p:spPr>
            <a:xfrm>
              <a:off x="8638383" y="1964373"/>
              <a:ext cx="2728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MS PGothic" charset="0"/>
                  <a:cs typeface="Arial Narrow" panose="020B0604020202020204" pitchFamily="34" charset="0"/>
                </a:rPr>
                <a:t>1</a:t>
              </a:r>
            </a:p>
          </p:txBody>
        </p:sp>
      </p:grpSp>
      <p:sp>
        <p:nvSpPr>
          <p:cNvPr id="17" name="Text Box 63">
            <a:extLst>
              <a:ext uri="{FF2B5EF4-FFF2-40B4-BE49-F238E27FC236}">
                <a16:creationId xmlns:a16="http://schemas.microsoft.com/office/drawing/2014/main" id="{8D96120C-A07C-5D4A-823A-951FB085D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REGULARLY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review the WSP</a:t>
            </a:r>
          </a:p>
        </p:txBody>
      </p:sp>
    </p:spTree>
    <p:extLst>
      <p:ext uri="{BB962C8B-B14F-4D97-AF65-F5344CB8AC3E}">
        <p14:creationId xmlns:p14="http://schemas.microsoft.com/office/powerpoint/2010/main" val="3891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3"/>
          <p:cNvSpPr txBox="1">
            <a:spLocks noChangeArrowheads="1"/>
          </p:cNvSpPr>
          <p:nvPr/>
        </p:nvSpPr>
        <p:spPr bwMode="auto">
          <a:xfrm>
            <a:off x="1088572" y="1645921"/>
            <a:ext cx="5327726" cy="35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 the improvement plan is implemented, the following should be updated:</a:t>
            </a:r>
          </a:p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86788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ts val="28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risk assessment table</a:t>
            </a:r>
          </a:p>
          <a:p>
            <a:pPr marL="800100" marR="0" lvl="1" indent="-342900" algn="l" defTabSz="914400" rtl="0" eaLnBrk="1" fontAlgn="base" latinLnBrk="0" hangingPunct="1">
              <a:lnSpc>
                <a:spcPts val="28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Add new controls to the risk assessment table (including control measure validation and risk reassessment)</a:t>
            </a: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D5AA8CAF-D7DE-4843-829A-F4553C45CE0E}"/>
              </a:ext>
            </a:extLst>
          </p:cNvPr>
          <p:cNvSpPr/>
          <p:nvPr/>
        </p:nvSpPr>
        <p:spPr bwMode="auto">
          <a:xfrm>
            <a:off x="1088572" y="2997075"/>
            <a:ext cx="431925" cy="431925"/>
          </a:xfrm>
          <a:prstGeom prst="teardrop">
            <a:avLst/>
          </a:prstGeom>
          <a:solidFill>
            <a:srgbClr val="086788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63">
            <a:extLst>
              <a:ext uri="{FF2B5EF4-FFF2-40B4-BE49-F238E27FC236}">
                <a16:creationId xmlns:a16="http://schemas.microsoft.com/office/drawing/2014/main" id="{EB635D2E-9EDA-FC4C-9E5B-576D6BD38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UPDATING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WSP after improvements</a:t>
            </a:r>
          </a:p>
        </p:txBody>
      </p:sp>
      <p:pic>
        <p:nvPicPr>
          <p:cNvPr id="2" name="Picture 1" descr="A picture containing indoor, food, sitting, table&#10;&#10;Description automatically generated">
            <a:extLst>
              <a:ext uri="{FF2B5EF4-FFF2-40B4-BE49-F238E27FC236}">
                <a16:creationId xmlns:a16="http://schemas.microsoft.com/office/drawing/2014/main" id="{4382DDAE-F0C4-3F9D-6DE8-EF0CE0965B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0" y="2592519"/>
            <a:ext cx="5099796" cy="254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63">
            <a:extLst>
              <a:ext uri="{FF2B5EF4-FFF2-40B4-BE49-F238E27FC236}">
                <a16:creationId xmlns:a16="http://schemas.microsoft.com/office/drawing/2014/main" id="{4F3AE068-3DCF-F07D-E542-551652918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750" y="2140796"/>
            <a:ext cx="3984683" cy="451723"/>
          </a:xfrm>
          <a:prstGeom prst="round2SameRect">
            <a:avLst/>
          </a:prstGeom>
          <a:solidFill>
            <a:srgbClr val="FED76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WORKED EXAMPLE:</a:t>
            </a:r>
            <a:endParaRPr kumimoji="0" lang="en-US" sz="2200" b="0" i="1" u="none" strike="noStrike" kern="1200" cap="none" spc="300" normalizeH="0" baseline="0" noProof="0">
              <a:ln>
                <a:noFill/>
              </a:ln>
              <a:solidFill>
                <a:srgbClr val="009FB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16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H="1">
            <a:off x="1897063" y="2883430"/>
            <a:ext cx="8483600" cy="149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Left Brace 9"/>
          <p:cNvSpPr>
            <a:spLocks/>
          </p:cNvSpPr>
          <p:nvPr/>
        </p:nvSpPr>
        <p:spPr bwMode="auto">
          <a:xfrm rot="-5400000">
            <a:off x="7865261" y="2433392"/>
            <a:ext cx="212983" cy="6606999"/>
          </a:xfrm>
          <a:prstGeom prst="leftBrace">
            <a:avLst>
              <a:gd name="adj1" fmla="val 53375"/>
              <a:gd name="adj2" fmla="val 70894"/>
            </a:avLst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 eaLnBrk="1" hangingPunct="1"/>
            <a:endParaRPr lang="en-US" sz="1800">
              <a:latin typeface="Calibri" charset="0"/>
            </a:endParaRPr>
          </a:p>
        </p:txBody>
      </p:sp>
      <p:sp>
        <p:nvSpPr>
          <p:cNvPr id="29" name="Rectangle 46"/>
          <p:cNvSpPr>
            <a:spLocks noChangeArrowheads="1"/>
          </p:cNvSpPr>
          <p:nvPr/>
        </p:nvSpPr>
        <p:spPr bwMode="auto">
          <a:xfrm>
            <a:off x="6670217" y="5956388"/>
            <a:ext cx="4605035" cy="44631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/>
          <a:p>
            <a:pPr algn="ctr"/>
            <a:r>
              <a:rPr lang="en-GB" sz="1800" b="1" i="1">
                <a:solidFill>
                  <a:schemeClr val="bg2">
                    <a:lumMod val="25000"/>
                  </a:schemeClr>
                </a:solidFill>
              </a:rPr>
              <a:t>Update to reflect new improvements after they are implemented</a:t>
            </a:r>
            <a:endParaRPr lang="en-US" sz="1800" b="1" i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 Box 63">
            <a:extLst>
              <a:ext uri="{FF2B5EF4-FFF2-40B4-BE49-F238E27FC236}">
                <a16:creationId xmlns:a16="http://schemas.microsoft.com/office/drawing/2014/main" id="{712500A9-807E-F646-A331-951DCAE3F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3000" b="1" spc="100">
                <a:solidFill>
                  <a:schemeClr val="bg1"/>
                </a:solidFill>
                <a:latin typeface="Arial" charset="0"/>
              </a:rPr>
              <a:t>NEW </a:t>
            </a:r>
            <a:r>
              <a:rPr lang="en-US" sz="3000" b="1" spc="100">
                <a:solidFill>
                  <a:srgbClr val="FED766"/>
                </a:solidFill>
                <a:latin typeface="Arial" charset="0"/>
              </a:rPr>
              <a:t>controls in risk assessment table</a:t>
            </a:r>
          </a:p>
        </p:txBody>
      </p:sp>
      <p:sp>
        <p:nvSpPr>
          <p:cNvPr id="3" name="Text Box 63">
            <a:extLst>
              <a:ext uri="{FF2B5EF4-FFF2-40B4-BE49-F238E27FC236}">
                <a16:creationId xmlns:a16="http://schemas.microsoft.com/office/drawing/2014/main" id="{654E2C9A-EB57-FB06-4599-7817F86BC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85" y="1312147"/>
            <a:ext cx="3984683" cy="451723"/>
          </a:xfrm>
          <a:prstGeom prst="round2SameRect">
            <a:avLst/>
          </a:prstGeom>
          <a:solidFill>
            <a:srgbClr val="FED76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WORKED EXAMPLE:</a:t>
            </a:r>
            <a:endParaRPr kumimoji="0" lang="en-US" sz="2200" b="0" i="1" u="none" strike="noStrike" kern="1200" cap="none" spc="300" normalizeH="0" baseline="0" noProof="0">
              <a:ln>
                <a:noFill/>
              </a:ln>
              <a:solidFill>
                <a:srgbClr val="009FB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992A42-2121-1AE2-F577-57921EDC2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768004"/>
              </p:ext>
            </p:extLst>
          </p:nvPr>
        </p:nvGraphicFramePr>
        <p:xfrm>
          <a:off x="661685" y="1763870"/>
          <a:ext cx="10613567" cy="3737720"/>
        </p:xfrm>
        <a:graphic>
          <a:graphicData uri="http://schemas.openxmlformats.org/drawingml/2006/table">
            <a:tbl>
              <a:tblPr firstRow="1" firstCol="1" bandRow="1"/>
              <a:tblGrid>
                <a:gridCol w="1160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5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89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8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54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78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31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31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310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931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Process Step</a:t>
                      </a:r>
                      <a:endParaRPr lang="en-US" sz="12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Hazardous Event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Hazard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u="sng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Existing 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control measure description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FB7">
                        <a:alpha val="25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Are the existing controls effective?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FB7">
                        <a:alpha val="2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Risk assessment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56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Validation notes </a:t>
                      </a:r>
                      <a:r>
                        <a:rPr lang="en-US" sz="1200" i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(basis of control measure effectiveness decision)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FB7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</a:p>
                  </a:txBody>
                  <a:tcPr marL="58022" marR="58022" marT="0" marB="0" vert="vert27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FB7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vert="vert27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FB7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Somewhat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vert="vert27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FB7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Likelihood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vert="vert27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Severity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vert="vert27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Risk score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vert="vert27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Risk level</a:t>
                      </a:r>
                      <a:endParaRPr lang="en-US" sz="12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vert="vert27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216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Distribution</a:t>
                      </a: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The water supply becomes microbially contaminated when dirty water enters the pipeline (X) because of unsanitary pipeline repair practices (Y) </a:t>
                      </a:r>
                      <a:endParaRPr lang="en-IE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Microbial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Acceptability (turbidity)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endParaRPr lang="en-US" sz="14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Visual inspection of reinstated pipe water by operator</a:t>
                      </a: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Supervisor oversight reports that procedures are not always followed in practice</a:t>
                      </a:r>
                      <a:r>
                        <a:rPr lang="en-US" sz="1400" b="0" i="0" u="none" strike="noStrike" baseline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; water quality testing indicates problems with microbial contamination and high turbidity occasionally following pipe repairs</a:t>
                      </a:r>
                      <a:endParaRPr lang="en-US" sz="1400" b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✓</a:t>
                      </a:r>
                      <a:endParaRPr lang="en-US" sz="14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2 </a:t>
                      </a: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3 </a:t>
                      </a: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6 </a:t>
                      </a: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 </a:t>
                      </a:r>
                    </a:p>
                  </a:txBody>
                  <a:tcPr marL="58022" marR="58022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50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388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B8AC10-E39D-D252-84E2-A8B554C66CE2}"/>
              </a:ext>
            </a:extLst>
          </p:cNvPr>
          <p:cNvSpPr/>
          <p:nvPr/>
        </p:nvSpPr>
        <p:spPr>
          <a:xfrm>
            <a:off x="1704814" y="6435738"/>
            <a:ext cx="8834033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875663"/>
              </p:ext>
            </p:extLst>
          </p:nvPr>
        </p:nvGraphicFramePr>
        <p:xfrm>
          <a:off x="201478" y="1048671"/>
          <a:ext cx="11763213" cy="5550686"/>
        </p:xfrm>
        <a:graphic>
          <a:graphicData uri="http://schemas.openxmlformats.org/drawingml/2006/table">
            <a:tbl>
              <a:tblPr/>
              <a:tblGrid>
                <a:gridCol w="1344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9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29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8088">
                  <a:extLst>
                    <a:ext uri="{9D8B030D-6E8A-4147-A177-3AD203B41FA5}">
                      <a16:colId xmlns:a16="http://schemas.microsoft.com/office/drawing/2014/main" val="1441565660"/>
                    </a:ext>
                  </a:extLst>
                </a:gridCol>
                <a:gridCol w="433151">
                  <a:extLst>
                    <a:ext uri="{9D8B030D-6E8A-4147-A177-3AD203B41FA5}">
                      <a16:colId xmlns:a16="http://schemas.microsoft.com/office/drawing/2014/main" val="4236133080"/>
                    </a:ext>
                  </a:extLst>
                </a:gridCol>
                <a:gridCol w="454075">
                  <a:extLst>
                    <a:ext uri="{9D8B030D-6E8A-4147-A177-3AD203B41FA5}">
                      <a16:colId xmlns:a16="http://schemas.microsoft.com/office/drawing/2014/main" val="2759117283"/>
                    </a:ext>
                  </a:extLst>
                </a:gridCol>
                <a:gridCol w="5262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62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62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62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6919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Are controls effective?</a:t>
                      </a: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Risk assessment</a:t>
                      </a: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61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Hazardous Event</a:t>
                      </a:r>
                    </a:p>
                  </a:txBody>
                  <a:tcPr marR="7085" marT="70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R="7085" marT="70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Hazard Type</a:t>
                      </a:r>
                    </a:p>
                  </a:txBody>
                  <a:tcPr marR="7085" marT="70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Existing control measures</a:t>
                      </a:r>
                    </a:p>
                  </a:txBody>
                  <a:tcPr marR="7085" marT="70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Validation notes </a:t>
                      </a:r>
                      <a:r>
                        <a:rPr lang="en-US" sz="1200" b="0" i="1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(basis of effectiveness assessment)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7085" marR="7085" marT="708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No</a:t>
                      </a:r>
                    </a:p>
                  </a:txBody>
                  <a:tcPr marL="7085" marR="7085" marT="708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Somewhat</a:t>
                      </a:r>
                    </a:p>
                  </a:txBody>
                  <a:tcPr marL="7085" marR="7085" marT="708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Likelihood</a:t>
                      </a:r>
                    </a:p>
                  </a:txBody>
                  <a:tcPr marL="7085" marR="7085" marT="708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Severity</a:t>
                      </a:r>
                    </a:p>
                  </a:txBody>
                  <a:tcPr marL="7085" marR="7085" marT="708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Risk score</a:t>
                      </a:r>
                    </a:p>
                  </a:txBody>
                  <a:tcPr marL="7085" marR="7085" marT="708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Risk level</a:t>
                      </a:r>
                    </a:p>
                  </a:txBody>
                  <a:tcPr marL="7085" marR="7085" marT="708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336">
                <a:tc gridSpan="1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BEFORE</a:t>
                      </a:r>
                      <a:r>
                        <a:rPr lang="en-US" sz="1200" b="1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IMPROVEMENT WORKS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680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The water supply becomes microbially contaminated when dirty water enters the pipeline (X) because of unsanitary pipeline repair practices (Y) </a:t>
                      </a:r>
                      <a:endParaRPr lang="en-IE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Microbial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Acceptability (turbidity)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Visual inspection of reinstated pipe water by operator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Supervisor oversight reports that procedures are not always followed in practice</a:t>
                      </a:r>
                      <a:r>
                        <a:rPr lang="en-US" sz="1400" b="0" i="0" u="none" strike="noStrike" baseline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; water quality testing indicates problems with microbial contamination and high turbidity occasionally following pipe repairs</a:t>
                      </a:r>
                      <a:endParaRPr lang="en-US" sz="1400" b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✓</a:t>
                      </a:r>
                      <a:endParaRPr lang="en-US" sz="14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504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72">
                <a:tc gridSpan="12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AFTER</a:t>
                      </a:r>
                      <a:r>
                        <a:rPr lang="en-US" sz="1200" b="1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IMPROVEMENT WORKS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085" marR="7085" marT="70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680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The water supply becomes microbially contaminated when dirty water enters the pipeline (X) because of unsanitary pipeline repair practices (Y) </a:t>
                      </a:r>
                      <a:endParaRPr lang="en-IE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Microbial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Acceptability (turbidity)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Trench dewatering equipment, sanitary pipe repair SOP, and associated training on sanitary pipe repair practices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Supervisor oversight reports that procedures are always followed in practice</a:t>
                      </a:r>
                      <a:r>
                        <a:rPr lang="en-US" sz="1400" b="0" i="0" u="none" strike="noStrike" baseline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; water quality testing indicates consistently good water quality following pipe repairs</a:t>
                      </a:r>
                      <a:endParaRPr lang="en-US" sz="1400" b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✓</a:t>
                      </a: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 </a:t>
                      </a:r>
                    </a:p>
                  </a:txBody>
                  <a:tcPr marL="58022" marR="580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6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H="1">
            <a:off x="1897063" y="2883430"/>
            <a:ext cx="8483600" cy="149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01478" y="2696706"/>
            <a:ext cx="11763212" cy="1906293"/>
            <a:chOff x="355600" y="2198487"/>
            <a:chExt cx="8458200" cy="1501447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372532" y="2198487"/>
              <a:ext cx="8441268" cy="1501447"/>
            </a:xfrm>
            <a:prstGeom prst="rect">
              <a:avLst/>
            </a:prstGeom>
            <a:noFill/>
            <a:ln w="34925">
              <a:solidFill>
                <a:srgbClr val="DB504A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Californian FB" charset="0"/>
              </a:endParaRPr>
            </a:p>
          </p:txBody>
        </p:sp>
        <p:cxnSp>
          <p:nvCxnSpPr>
            <p:cNvPr id="25" name="Straight Connector 4"/>
            <p:cNvCxnSpPr>
              <a:cxnSpLocks noChangeShapeType="1"/>
            </p:cNvCxnSpPr>
            <p:nvPr/>
          </p:nvCxnSpPr>
          <p:spPr bwMode="auto">
            <a:xfrm flipV="1">
              <a:off x="355600" y="2209801"/>
              <a:ext cx="8458200" cy="1461042"/>
            </a:xfrm>
            <a:prstGeom prst="line">
              <a:avLst/>
            </a:prstGeom>
            <a:noFill/>
            <a:ln w="34925">
              <a:solidFill>
                <a:srgbClr val="DB504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16"/>
            <p:cNvCxnSpPr>
              <a:cxnSpLocks noChangeShapeType="1"/>
            </p:cNvCxnSpPr>
            <p:nvPr/>
          </p:nvCxnSpPr>
          <p:spPr bwMode="auto">
            <a:xfrm>
              <a:off x="381000" y="2222730"/>
              <a:ext cx="8432800" cy="1461042"/>
            </a:xfrm>
            <a:prstGeom prst="line">
              <a:avLst/>
            </a:prstGeom>
            <a:noFill/>
            <a:ln w="34925">
              <a:solidFill>
                <a:srgbClr val="DB504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" name="Text Box 63">
            <a:extLst>
              <a:ext uri="{FF2B5EF4-FFF2-40B4-BE49-F238E27FC236}">
                <a16:creationId xmlns:a16="http://schemas.microsoft.com/office/drawing/2014/main" id="{1FC56C54-DC16-AC45-B366-79A6182F1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6942" y="258643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3000" b="1" spc="100">
                <a:solidFill>
                  <a:schemeClr val="bg1"/>
                </a:solidFill>
                <a:latin typeface="Arial" charset="0"/>
              </a:rPr>
              <a:t>NEW </a:t>
            </a:r>
            <a:r>
              <a:rPr lang="en-US" sz="3000" b="1" spc="100">
                <a:solidFill>
                  <a:srgbClr val="FED766"/>
                </a:solidFill>
                <a:latin typeface="Arial" charset="0"/>
              </a:rPr>
              <a:t>controls in risk assessment table</a:t>
            </a:r>
          </a:p>
        </p:txBody>
      </p:sp>
      <p:sp>
        <p:nvSpPr>
          <p:cNvPr id="3" name="Text Box 63">
            <a:extLst>
              <a:ext uri="{FF2B5EF4-FFF2-40B4-BE49-F238E27FC236}">
                <a16:creationId xmlns:a16="http://schemas.microsoft.com/office/drawing/2014/main" id="{C56BFC5F-79B1-8A4E-3376-3D2AEF610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78" y="1048671"/>
            <a:ext cx="3984683" cy="451723"/>
          </a:xfrm>
          <a:prstGeom prst="round2SameRect">
            <a:avLst/>
          </a:prstGeom>
          <a:solidFill>
            <a:srgbClr val="FED76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WORKED EXAMPLE:</a:t>
            </a:r>
            <a:endParaRPr kumimoji="0" lang="en-US" sz="2200" b="0" i="1" u="none" strike="noStrike" kern="1200" cap="none" spc="300" normalizeH="0" baseline="0" noProof="0">
              <a:ln>
                <a:noFill/>
              </a:ln>
              <a:solidFill>
                <a:srgbClr val="009FB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7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3"/>
          <p:cNvSpPr txBox="1">
            <a:spLocks noChangeArrowheads="1"/>
          </p:cNvSpPr>
          <p:nvPr/>
        </p:nvSpPr>
        <p:spPr bwMode="auto">
          <a:xfrm>
            <a:off x="859971" y="1645920"/>
            <a:ext cx="9069476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 the improvement plan is implemented, the following should </a:t>
            </a:r>
            <a:b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 updated:</a:t>
            </a:r>
            <a:endParaRPr kumimoji="0" lang="en-GB" sz="4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risk assessment table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  <a:alpha val="2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Add new controls to the risk assessment table (including control measure validation and risk reassessment)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Consider any new hazards introduced by the new control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6385BA31-77E3-094A-B7BB-C1841477C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UPDATING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WSP after improvements</a:t>
            </a: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05BBA109-0680-AE45-A309-1D0C034CEE26}"/>
              </a:ext>
            </a:extLst>
          </p:cNvPr>
          <p:cNvSpPr/>
          <p:nvPr/>
        </p:nvSpPr>
        <p:spPr bwMode="auto">
          <a:xfrm>
            <a:off x="859971" y="2622073"/>
            <a:ext cx="431925" cy="431925"/>
          </a:xfrm>
          <a:prstGeom prst="teardrop">
            <a:avLst/>
          </a:prstGeom>
          <a:solidFill>
            <a:srgbClr val="086788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71250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346960" y="1645920"/>
            <a:ext cx="7715250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New controls could introduce new hazards</a:t>
            </a:r>
          </a:p>
        </p:txBody>
      </p:sp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4273040" y="5342350"/>
            <a:ext cx="5789170" cy="92333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What new hazards could be introduced when trench dewatering equipment is introduced (e.g. dewatering pumps, trench liner)?</a:t>
            </a:r>
          </a:p>
        </p:txBody>
      </p:sp>
      <p:sp>
        <p:nvSpPr>
          <p:cNvPr id="10" name="Text Box 63">
            <a:extLst>
              <a:ext uri="{FF2B5EF4-FFF2-40B4-BE49-F238E27FC236}">
                <a16:creationId xmlns:a16="http://schemas.microsoft.com/office/drawing/2014/main" id="{DA36E131-1944-C449-9126-BD00788CD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NEW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hazards in risk assessment table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F64F1D-CD48-C64C-B82A-6FEA49B2D832}"/>
              </a:ext>
            </a:extLst>
          </p:cNvPr>
          <p:cNvSpPr/>
          <p:nvPr/>
        </p:nvSpPr>
        <p:spPr bwMode="auto">
          <a:xfrm>
            <a:off x="3523544" y="5335012"/>
            <a:ext cx="661009" cy="661009"/>
          </a:xfrm>
          <a:prstGeom prst="teardrop">
            <a:avLst/>
          </a:prstGeom>
          <a:solidFill>
            <a:srgbClr val="E45C31"/>
          </a:solidFill>
          <a:ln w="19050">
            <a:solidFill>
              <a:srgbClr val="D8472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8F86A-85B9-2491-70C6-D138B706E62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38091" y="2198476"/>
            <a:ext cx="4515818" cy="2976753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76D418-DB16-8E5B-2D0E-41960C53C5D6}"/>
              </a:ext>
            </a:extLst>
          </p:cNvPr>
          <p:cNvSpPr txBox="1"/>
          <p:nvPr/>
        </p:nvSpPr>
        <p:spPr>
          <a:xfrm rot="16200000">
            <a:off x="7557650" y="4068482"/>
            <a:ext cx="20134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00">
                <a:solidFill>
                  <a:schemeClr val="bg1">
                    <a:lumMod val="75000"/>
                  </a:schemeClr>
                </a:solidFill>
              </a:rPr>
              <a:t>Credit: WHO/Angella Rinehold</a:t>
            </a:r>
          </a:p>
        </p:txBody>
      </p:sp>
    </p:spTree>
    <p:extLst>
      <p:ext uri="{BB962C8B-B14F-4D97-AF65-F5344CB8AC3E}">
        <p14:creationId xmlns:p14="http://schemas.microsoft.com/office/powerpoint/2010/main" val="577551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rdrop 6">
            <a:extLst>
              <a:ext uri="{FF2B5EF4-FFF2-40B4-BE49-F238E27FC236}">
                <a16:creationId xmlns:a16="http://schemas.microsoft.com/office/drawing/2014/main" id="{EB833455-15E0-2D45-BAA1-3E5BC67A298E}"/>
              </a:ext>
            </a:extLst>
          </p:cNvPr>
          <p:cNvSpPr/>
          <p:nvPr/>
        </p:nvSpPr>
        <p:spPr bwMode="auto">
          <a:xfrm>
            <a:off x="2065506" y="1739188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086788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400" b="1">
                <a:solidFill>
                  <a:srgbClr val="086788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8ACC0867-3D3F-1D43-818F-8D00AB57EF20}"/>
              </a:ext>
            </a:extLst>
          </p:cNvPr>
          <p:cNvSpPr/>
          <p:nvPr/>
        </p:nvSpPr>
        <p:spPr bwMode="auto">
          <a:xfrm>
            <a:off x="5480428" y="1737360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E45C31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400" b="1">
                <a:solidFill>
                  <a:srgbClr val="E45C3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3F300B91-4361-EE4E-BD30-A380FCC45F9D}"/>
              </a:ext>
            </a:extLst>
          </p:cNvPr>
          <p:cNvSpPr/>
          <p:nvPr/>
        </p:nvSpPr>
        <p:spPr bwMode="auto">
          <a:xfrm>
            <a:off x="9108763" y="1732988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009FB7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400" b="1">
                <a:solidFill>
                  <a:srgbClr val="009FB7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 Box 63"/>
          <p:cNvSpPr txBox="1">
            <a:spLocks noChangeArrowheads="1"/>
          </p:cNvSpPr>
          <p:nvPr/>
        </p:nvSpPr>
        <p:spPr bwMode="auto">
          <a:xfrm>
            <a:off x="8244579" y="2836468"/>
            <a:ext cx="31493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indent="0">
              <a:spcBef>
                <a:spcPts val="1200"/>
              </a:spcBef>
              <a:defRPr/>
            </a:pPr>
            <a:r>
              <a:rPr lang="en-AU" sz="2000" b="1">
                <a:solidFill>
                  <a:srgbClr val="009FB7"/>
                </a:solidFill>
                <a:latin typeface="Arial" charset="0"/>
                <a:ea typeface="Arial" charset="0"/>
                <a:cs typeface="Arial" charset="0"/>
              </a:rPr>
              <a:t>HOW </a:t>
            </a:r>
            <a:r>
              <a:rPr lang="en-AU" sz="2000">
                <a:solidFill>
                  <a:srgbClr val="009FB7"/>
                </a:solidFill>
                <a:latin typeface="Arial" charset="0"/>
                <a:ea typeface="Arial" charset="0"/>
                <a:cs typeface="Arial" charset="0"/>
              </a:rPr>
              <a:t>WE DO IT:</a:t>
            </a:r>
          </a:p>
          <a:p>
            <a:pPr algn="l">
              <a:spcBef>
                <a:spcPct val="50000"/>
              </a:spcBef>
              <a:buAutoNum type="arabicPeriod"/>
              <a:defRPr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Develop standard operating procedures (SOPs)</a:t>
            </a:r>
          </a:p>
          <a:p>
            <a:pPr algn="l">
              <a:spcBef>
                <a:spcPct val="50000"/>
              </a:spcBef>
              <a:buAutoNum type="arabicPeriod"/>
              <a:defRPr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Prepare emergency response plans (ERPs)</a:t>
            </a: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E0D74C5C-7D2A-EB47-A3ED-BE20F50AD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2327"/>
            <a:ext cx="10668001" cy="49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spc="100">
                <a:solidFill>
                  <a:schemeClr val="bg1"/>
                </a:solidFill>
                <a:latin typeface="Arial" charset="0"/>
              </a:rPr>
              <a:t>MODULE 8 </a:t>
            </a:r>
            <a:r>
              <a:rPr lang="en-US" sz="2800" b="1" spc="100">
                <a:solidFill>
                  <a:srgbClr val="FED766"/>
                </a:solidFill>
                <a:latin typeface="Arial" charset="0"/>
              </a:rPr>
              <a:t>overview</a:t>
            </a:r>
            <a:endParaRPr lang="en-US" sz="2800" b="1" i="1" spc="100">
              <a:solidFill>
                <a:srgbClr val="FED766"/>
              </a:solidFill>
              <a:latin typeface="Arial" charset="0"/>
            </a:endParaRP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DE6FF050-7B67-194D-AB05-E501EBB12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652" y="2836468"/>
            <a:ext cx="295950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en-AU" sz="2000" b="1">
                <a:solidFill>
                  <a:srgbClr val="E45C31"/>
                </a:solidFill>
                <a:latin typeface="Arial" charset="0"/>
                <a:ea typeface="Arial" charset="0"/>
                <a:cs typeface="Arial" charset="0"/>
              </a:rPr>
              <a:t>WHY </a:t>
            </a:r>
            <a:r>
              <a:rPr lang="en-AU" sz="2000">
                <a:solidFill>
                  <a:srgbClr val="E45C31"/>
                </a:solidFill>
                <a:latin typeface="Arial" charset="0"/>
                <a:ea typeface="Arial" charset="0"/>
                <a:cs typeface="Arial" charset="0"/>
              </a:rPr>
              <a:t>WE DO IT: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To ensure that all staff clearly understand what to do and when</a:t>
            </a:r>
          </a:p>
        </p:txBody>
      </p:sp>
      <p:sp>
        <p:nvSpPr>
          <p:cNvPr id="6" name="Text Box 63">
            <a:extLst>
              <a:ext uri="{FF2B5EF4-FFF2-40B4-BE49-F238E27FC236}">
                <a16:creationId xmlns:a16="http://schemas.microsoft.com/office/drawing/2014/main" id="{1E298E18-7257-F840-A4DB-A1860BA64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74" y="2836468"/>
            <a:ext cx="3477126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en-AU" sz="2000" b="1">
                <a:solidFill>
                  <a:srgbClr val="086788"/>
                </a:solidFill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AU" sz="2000">
                <a:solidFill>
                  <a:srgbClr val="086788"/>
                </a:solidFill>
                <a:latin typeface="Arial" charset="0"/>
                <a:ea typeface="Arial" charset="0"/>
                <a:cs typeface="Arial" charset="0"/>
              </a:rPr>
              <a:t>WE DO: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Document management procedures to be followed during normal conditions and in incident or emergency situations</a:t>
            </a:r>
          </a:p>
        </p:txBody>
      </p:sp>
    </p:spTree>
    <p:extLst>
      <p:ext uri="{BB962C8B-B14F-4D97-AF65-F5344CB8AC3E}">
        <p14:creationId xmlns:p14="http://schemas.microsoft.com/office/powerpoint/2010/main" val="1418134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707571" y="1645920"/>
            <a:ext cx="9844735" cy="38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 the improvement plan is implemented, the following should be updated:</a:t>
            </a:r>
            <a:endParaRPr kumimoji="0" lang="en-GB" sz="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risk assessment table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  <a:alpha val="2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Add new controls to the risk assessment table </a:t>
            </a:r>
            <a:b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  <a:alpha val="2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  <a:alpha val="2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(including control measure validation and risk reassessment)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  <a:alpha val="2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Consider any new hazards introduced by the new control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tabLst/>
              <a:defRPr/>
            </a:pPr>
            <a:b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  <a:alpha val="2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improvement plan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Update the improvement plan to make clear the status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 Box 63">
            <a:extLst>
              <a:ext uri="{FF2B5EF4-FFF2-40B4-BE49-F238E27FC236}">
                <a16:creationId xmlns:a16="http://schemas.microsoft.com/office/drawing/2014/main" id="{B2BE753B-35D1-014B-8FF4-151710D28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UPDATING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WSP after improvements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00ED83A3-8303-FA4A-8A97-4BB510EF50BB}"/>
              </a:ext>
            </a:extLst>
          </p:cNvPr>
          <p:cNvSpPr/>
          <p:nvPr/>
        </p:nvSpPr>
        <p:spPr bwMode="auto">
          <a:xfrm>
            <a:off x="707571" y="2313716"/>
            <a:ext cx="431925" cy="431925"/>
          </a:xfrm>
          <a:prstGeom prst="teardrop">
            <a:avLst/>
          </a:prstGeom>
          <a:solidFill>
            <a:srgbClr val="086788">
              <a:alpha val="20000"/>
            </a:srgbClr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B6FD39E4-E4CE-3840-9488-0CDB87C0AF08}"/>
              </a:ext>
            </a:extLst>
          </p:cNvPr>
          <p:cNvSpPr/>
          <p:nvPr/>
        </p:nvSpPr>
        <p:spPr bwMode="auto">
          <a:xfrm>
            <a:off x="707571" y="4355664"/>
            <a:ext cx="431925" cy="431925"/>
          </a:xfrm>
          <a:prstGeom prst="teardrop">
            <a:avLst/>
          </a:prstGeom>
          <a:solidFill>
            <a:srgbClr val="086788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5637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3">
            <a:extLst>
              <a:ext uri="{FF2B5EF4-FFF2-40B4-BE49-F238E27FC236}">
                <a16:creationId xmlns:a16="http://schemas.microsoft.com/office/drawing/2014/main" id="{FD23FF76-B7CD-F143-8DC8-350FB92C7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IMPROVEMENT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status updates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746FED-F190-01FC-145C-456C2AD95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49056"/>
              </p:ext>
            </p:extLst>
          </p:nvPr>
        </p:nvGraphicFramePr>
        <p:xfrm>
          <a:off x="685800" y="2092695"/>
          <a:ext cx="10646229" cy="3774927"/>
        </p:xfrm>
        <a:graphic>
          <a:graphicData uri="http://schemas.openxmlformats.org/drawingml/2006/table">
            <a:tbl>
              <a:tblPr/>
              <a:tblGrid>
                <a:gridCol w="350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8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64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3377">
                  <a:extLst>
                    <a:ext uri="{9D8B030D-6E8A-4147-A177-3AD203B41FA5}">
                      <a16:colId xmlns:a16="http://schemas.microsoft.com/office/drawing/2014/main" val="1421206305"/>
                    </a:ext>
                  </a:extLst>
                </a:gridCol>
                <a:gridCol w="121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2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263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10720" marR="10720" marT="10721" marB="0" anchor="ctr" horzOverflow="overflow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Specific improvement action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Arising from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(relevant hazardous event)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Responsible party(ies)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Estimated cost ($)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Source of funding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Due 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date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Status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</a:t>
                      </a:r>
                      <a:b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(not yet started, actions undertaken to date, etc.)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43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Purchase 10 specialized plastic trench liners and 5 trench dewatering pumps, develop new SOPs and train staff on new procedures, with ongoing refresher training and field supervision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Risk of contamination from pipeline repair practices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Head of operations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5 000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Capital budget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Operational budget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May 20XX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DB504A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Not yet started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63">
            <a:extLst>
              <a:ext uri="{FF2B5EF4-FFF2-40B4-BE49-F238E27FC236}">
                <a16:creationId xmlns:a16="http://schemas.microsoft.com/office/drawing/2014/main" id="{5B79D270-5392-4113-9FEE-00EEA092B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40972"/>
            <a:ext cx="3742890" cy="451723"/>
          </a:xfrm>
          <a:prstGeom prst="round2SameRect">
            <a:avLst/>
          </a:prstGeom>
          <a:solidFill>
            <a:srgbClr val="FED76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WORKED EXAMPLE:</a:t>
            </a:r>
            <a:endParaRPr kumimoji="0" lang="en-US" sz="2200" b="0" i="1" u="none" strike="noStrike" kern="1200" cap="none" spc="300" normalizeH="0" baseline="0" noProof="0">
              <a:ln>
                <a:noFill/>
              </a:ln>
              <a:solidFill>
                <a:srgbClr val="009FB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Callout: Up Arrow 1">
            <a:extLst>
              <a:ext uri="{FF2B5EF4-FFF2-40B4-BE49-F238E27FC236}">
                <a16:creationId xmlns:a16="http://schemas.microsoft.com/office/drawing/2014/main" id="{C942ACAC-229E-91FB-827C-49EDA000AE4D}"/>
              </a:ext>
            </a:extLst>
          </p:cNvPr>
          <p:cNvSpPr/>
          <p:nvPr/>
        </p:nvSpPr>
        <p:spPr>
          <a:xfrm>
            <a:off x="9198429" y="3980158"/>
            <a:ext cx="2307771" cy="1643308"/>
          </a:xfrm>
          <a:prstGeom prst="upArrowCallout">
            <a:avLst/>
          </a:prstGeom>
          <a:solidFill>
            <a:srgbClr val="E45C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updating upon improvement completion</a:t>
            </a:r>
          </a:p>
        </p:txBody>
      </p:sp>
    </p:spTree>
    <p:extLst>
      <p:ext uri="{BB962C8B-B14F-4D97-AF65-F5344CB8AC3E}">
        <p14:creationId xmlns:p14="http://schemas.microsoft.com/office/powerpoint/2010/main" val="3361223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58843-4E6F-9958-7D46-81C95CDED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3">
            <a:extLst>
              <a:ext uri="{FF2B5EF4-FFF2-40B4-BE49-F238E27FC236}">
                <a16:creationId xmlns:a16="http://schemas.microsoft.com/office/drawing/2014/main" id="{2FD63731-69D8-C404-D26D-3B32429EF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IMPROVEMENT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status updates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41EF0F-83E8-DB3B-87F4-74BEC7AA4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515693"/>
              </p:ext>
            </p:extLst>
          </p:nvPr>
        </p:nvGraphicFramePr>
        <p:xfrm>
          <a:off x="979713" y="1846336"/>
          <a:ext cx="10646229" cy="3774927"/>
        </p:xfrm>
        <a:graphic>
          <a:graphicData uri="http://schemas.openxmlformats.org/drawingml/2006/table">
            <a:tbl>
              <a:tblPr/>
              <a:tblGrid>
                <a:gridCol w="350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8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64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3377">
                  <a:extLst>
                    <a:ext uri="{9D8B030D-6E8A-4147-A177-3AD203B41FA5}">
                      <a16:colId xmlns:a16="http://schemas.microsoft.com/office/drawing/2014/main" val="1421206305"/>
                    </a:ext>
                  </a:extLst>
                </a:gridCol>
                <a:gridCol w="1214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2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106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10720" marR="10720" marT="10721" marB="0" anchor="ctr" horzOverflow="overflow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Specific improvement action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Arising from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(relevant hazardous event)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Responsible party(ies)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Estimated cost ($)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Source of funding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Due 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date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Status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</a:t>
                      </a:r>
                      <a:b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(not yet started, actions undertaken to date, etc.)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43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Purchase 10 specialized plastic trench liners and 5 trench dewatering pumps, develop new SOPs and train staff on new procedures, with ongoing refresher training and field supervision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Risk of contamination from pipeline repair practices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Head of operations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5 000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Capital budget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Operational budget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May 20XX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2958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Project fully completed as of November 20XX.</a:t>
                      </a:r>
                    </a:p>
                  </a:txBody>
                  <a:tcPr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 </a:t>
                      </a:r>
                    </a:p>
                  </a:txBody>
                  <a:tcPr marL="10720" marR="10720" marT="1072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Callout: Up Arrow 1">
            <a:extLst>
              <a:ext uri="{FF2B5EF4-FFF2-40B4-BE49-F238E27FC236}">
                <a16:creationId xmlns:a16="http://schemas.microsoft.com/office/drawing/2014/main" id="{C760E265-BB94-AC28-397D-09D4BC5A0207}"/>
              </a:ext>
            </a:extLst>
          </p:cNvPr>
          <p:cNvSpPr/>
          <p:nvPr/>
        </p:nvSpPr>
        <p:spPr>
          <a:xfrm>
            <a:off x="9514115" y="3977955"/>
            <a:ext cx="2307771" cy="1643308"/>
          </a:xfrm>
          <a:prstGeom prst="upArrowCallout">
            <a:avLst/>
          </a:prstGeom>
          <a:solidFill>
            <a:srgbClr val="0867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Updated upon improvement completion</a:t>
            </a:r>
          </a:p>
        </p:txBody>
      </p:sp>
    </p:spTree>
    <p:extLst>
      <p:ext uri="{BB962C8B-B14F-4D97-AF65-F5344CB8AC3E}">
        <p14:creationId xmlns:p14="http://schemas.microsoft.com/office/powerpoint/2010/main" val="353204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6546B-E373-D511-B973-8E5901168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B4035DF-22CF-2E5B-8FA0-099EF253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194" y="1782584"/>
            <a:ext cx="5580952" cy="4552381"/>
          </a:xfrm>
          <a:prstGeom prst="rect">
            <a:avLst/>
          </a:prstGeom>
        </p:spPr>
      </p:pic>
      <p:sp>
        <p:nvSpPr>
          <p:cNvPr id="11" name="Text Box 63">
            <a:extLst>
              <a:ext uri="{FF2B5EF4-FFF2-40B4-BE49-F238E27FC236}">
                <a16:creationId xmlns:a16="http://schemas.microsoft.com/office/drawing/2014/main" id="{503D499B-C73B-FFAB-88D8-52CAF41BA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82" y="1782584"/>
            <a:ext cx="95458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Example of a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typical agenda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for planned WSP review meetings:</a:t>
            </a:r>
          </a:p>
        </p:txBody>
      </p:sp>
      <p:sp>
        <p:nvSpPr>
          <p:cNvPr id="6" name="Text Box 63">
            <a:extLst>
              <a:ext uri="{FF2B5EF4-FFF2-40B4-BE49-F238E27FC236}">
                <a16:creationId xmlns:a16="http://schemas.microsoft.com/office/drawing/2014/main" id="{71119ACB-FFB3-AD19-37DE-F923DBD90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275"/>
            <a:ext cx="10668001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CASE EXAMPLE: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100">
                <a:solidFill>
                  <a:schemeClr val="bg1"/>
                </a:solidFill>
                <a:latin typeface="Arial" charset="0"/>
              </a:rPr>
              <a:t>Planned</a:t>
            </a:r>
            <a:r>
              <a:rPr kumimoji="0" lang="en-US" sz="2800" b="1" i="0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WSP reviews in Portugal</a:t>
            </a: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4DB8BD7D-50E5-05CF-5552-0B1C6D87B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271" y="2414631"/>
            <a:ext cx="992005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129580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Follow-up action from previous WSP audit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129580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Progress in implementation of improvement plans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129580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Actions from significant changes in the organization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129580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Actions from occurrence of events that affect hazards or hazardous events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129580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Evaluation of the effectiveness of corrective actions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129580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Progress with implementation of supporting programmes</a:t>
            </a:r>
            <a:endParaRPr kumimoji="0" lang="en-GB" sz="19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Graphic 1" descr="Globe outline">
            <a:extLst>
              <a:ext uri="{FF2B5EF4-FFF2-40B4-BE49-F238E27FC236}">
                <a16:creationId xmlns:a16="http://schemas.microsoft.com/office/drawing/2014/main" id="{FC1C5DF9-2448-5835-A6B9-A45D0E9D7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7044" y="2768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37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F66F5-1269-EB82-B24B-321CBF5A4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3">
            <a:extLst>
              <a:ext uri="{FF2B5EF4-FFF2-40B4-BE49-F238E27FC236}">
                <a16:creationId xmlns:a16="http://schemas.microsoft.com/office/drawing/2014/main" id="{9E8DC3D5-0702-84FC-6181-10612D7AC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9524"/>
            <a:ext cx="1066800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USING </a:t>
            </a:r>
            <a:r>
              <a:rPr kumimoji="0" lang="en-US" sz="26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reviews to strengthen climate resilience and ensure more equitable WSPs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A0F56-A04F-4189-7C7F-051BB6D3137B}"/>
              </a:ext>
            </a:extLst>
          </p:cNvPr>
          <p:cNvSpPr txBox="1"/>
          <p:nvPr/>
        </p:nvSpPr>
        <p:spPr>
          <a:xfrm>
            <a:off x="1496291" y="1569085"/>
            <a:ext cx="86957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A WSP review is an opportune time to consider key questions to build resilience and enhance equity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855F1F6B-DFF5-8617-73BD-EEC5C55D9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0187" y="2713797"/>
            <a:ext cx="5090046" cy="3628400"/>
          </a:xfrm>
          <a:prstGeom prst="roundRect">
            <a:avLst>
              <a:gd name="adj" fmla="val 7530"/>
            </a:avLst>
          </a:prstGeom>
          <a:solidFill>
            <a:srgbClr val="FED76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Examples of climate resilience questions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What climate expertise is needed to support the WSP team?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What are the climate-related threats to the water supply?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What new/strengthened control measures are needed to manage climate risks?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What supporting programmes are in place to raise awareness of WSP for enhanced climate resilience?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4CE63-82E2-7133-5B63-91693932807B}"/>
              </a:ext>
            </a:extLst>
          </p:cNvPr>
          <p:cNvGrpSpPr/>
          <p:nvPr/>
        </p:nvGrpSpPr>
        <p:grpSpPr>
          <a:xfrm>
            <a:off x="6081172" y="2475652"/>
            <a:ext cx="797857" cy="755858"/>
            <a:chOff x="6879771" y="3135086"/>
            <a:chExt cx="797857" cy="75585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F16A81-53AC-17FE-80EF-B2F63B9AC43F}"/>
                </a:ext>
              </a:extLst>
            </p:cNvPr>
            <p:cNvSpPr/>
            <p:nvPr/>
          </p:nvSpPr>
          <p:spPr>
            <a:xfrm>
              <a:off x="6879771" y="3135086"/>
              <a:ext cx="797857" cy="75585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ED7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6A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9" descr="High temperature with solid fill">
              <a:extLst>
                <a:ext uri="{FF2B5EF4-FFF2-40B4-BE49-F238E27FC236}">
                  <a16:creationId xmlns:a16="http://schemas.microsoft.com/office/drawing/2014/main" id="{EA26CA42-E792-715B-FFD5-0A6C1B3F2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79342" y="3156858"/>
              <a:ext cx="598714" cy="598714"/>
            </a:xfrm>
            <a:prstGeom prst="rect">
              <a:avLst/>
            </a:prstGeom>
          </p:spPr>
        </p:pic>
      </p:grpSp>
      <p:sp>
        <p:nvSpPr>
          <p:cNvPr id="11" name="Text Box 63">
            <a:extLst>
              <a:ext uri="{FF2B5EF4-FFF2-40B4-BE49-F238E27FC236}">
                <a16:creationId xmlns:a16="http://schemas.microsoft.com/office/drawing/2014/main" id="{83420DD1-9EB0-5EB5-25B0-AD505E61F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258" y="2720941"/>
            <a:ext cx="5095974" cy="3628400"/>
          </a:xfrm>
          <a:prstGeom prst="roundRect">
            <a:avLst>
              <a:gd name="adj" fmla="val 7530"/>
            </a:avLst>
          </a:prstGeom>
          <a:solidFill>
            <a:srgbClr val="56A3A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Examples of equity questions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Is there meaningful participation of women, girls as well as and disadvantaged groups as members of, or advisers to, the WSP team?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Have experiences with water been investigated for all user groups?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Have improvements considered how disadvantaged groups can be assisted?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Do emergency response plans reflect the needs of all users?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22ED65-D8A1-EF68-67A7-FBED2B1EE7D1}"/>
              </a:ext>
            </a:extLst>
          </p:cNvPr>
          <p:cNvGrpSpPr/>
          <p:nvPr/>
        </p:nvGrpSpPr>
        <p:grpSpPr>
          <a:xfrm>
            <a:off x="462602" y="2421408"/>
            <a:ext cx="765199" cy="710402"/>
            <a:chOff x="6912429" y="3180542"/>
            <a:chExt cx="765199" cy="7104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2E5CA9A-5797-13EA-434C-42C5B5D9B195}"/>
                </a:ext>
              </a:extLst>
            </p:cNvPr>
            <p:cNvSpPr/>
            <p:nvPr/>
          </p:nvSpPr>
          <p:spPr>
            <a:xfrm>
              <a:off x="6912429" y="3180542"/>
              <a:ext cx="765199" cy="71040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56A3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6A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Graphic 14" descr="Cheers with solid fill">
              <a:extLst>
                <a:ext uri="{FF2B5EF4-FFF2-40B4-BE49-F238E27FC236}">
                  <a16:creationId xmlns:a16="http://schemas.microsoft.com/office/drawing/2014/main" id="{D8F2A16A-6E58-BF8B-8B4C-A5B2D4205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34201" y="3234786"/>
              <a:ext cx="645458" cy="64545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BA95B9-F6C3-35C7-2320-9372B624EF72}"/>
              </a:ext>
            </a:extLst>
          </p:cNvPr>
          <p:cNvGrpSpPr/>
          <p:nvPr/>
        </p:nvGrpSpPr>
        <p:grpSpPr>
          <a:xfrm>
            <a:off x="11676764" y="1174631"/>
            <a:ext cx="515236" cy="380621"/>
            <a:chOff x="8628766" y="1945016"/>
            <a:chExt cx="515236" cy="380621"/>
          </a:xfrm>
        </p:grpSpPr>
        <p:sp>
          <p:nvSpPr>
            <p:cNvPr id="17" name="Round Same Side Corner Rectangle 12">
              <a:extLst>
                <a:ext uri="{FF2B5EF4-FFF2-40B4-BE49-F238E27FC236}">
                  <a16:creationId xmlns:a16="http://schemas.microsoft.com/office/drawing/2014/main" id="{808C9A85-E06B-75F8-2FAE-C971649CD3BF}"/>
                </a:ext>
              </a:extLst>
            </p:cNvPr>
            <p:cNvSpPr/>
            <p:nvPr/>
          </p:nvSpPr>
          <p:spPr bwMode="auto">
            <a:xfrm rot="16200000">
              <a:off x="8696073" y="1877709"/>
              <a:ext cx="380621" cy="515236"/>
            </a:xfrm>
            <a:prstGeom prst="round2SameRect">
              <a:avLst/>
            </a:prstGeom>
            <a:solidFill>
              <a:srgbClr val="E45C3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charset="0"/>
                <a:ea typeface="ＭＳ Ｐゴシック" charset="0"/>
              </a:endParaRPr>
            </a:p>
          </p:txBody>
        </p:sp>
        <p:sp>
          <p:nvSpPr>
            <p:cNvPr id="18" name="Striped Right Arrow 13">
              <a:extLst>
                <a:ext uri="{FF2B5EF4-FFF2-40B4-BE49-F238E27FC236}">
                  <a16:creationId xmlns:a16="http://schemas.microsoft.com/office/drawing/2014/main" id="{712F622F-A66F-0789-E261-5F7705FD94FE}"/>
                </a:ext>
              </a:extLst>
            </p:cNvPr>
            <p:cNvSpPr/>
            <p:nvPr/>
          </p:nvSpPr>
          <p:spPr>
            <a:xfrm>
              <a:off x="8863492" y="2029878"/>
              <a:ext cx="203116" cy="206725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B186B7-19E7-B11B-355E-CB3DA4F1A6EC}"/>
                </a:ext>
              </a:extLst>
            </p:cNvPr>
            <p:cNvSpPr/>
            <p:nvPr/>
          </p:nvSpPr>
          <p:spPr>
            <a:xfrm>
              <a:off x="8638383" y="1964373"/>
              <a:ext cx="2728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MS PGothic" charset="0"/>
                  <a:cs typeface="Arial Narrow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78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4793383" y="3223742"/>
            <a:ext cx="5048711" cy="1727200"/>
          </a:xfrm>
          <a:prstGeom prst="roundRect">
            <a:avLst>
              <a:gd name="adj" fmla="val 8128"/>
            </a:avLst>
          </a:prstGeom>
          <a:noFill/>
          <a:ln>
            <a:solidFill>
              <a:srgbClr val="0867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IMPROVE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reduce the likelihood that it will happen again and/or to improve the response to minimize impact.</a:t>
            </a:r>
          </a:p>
        </p:txBody>
      </p:sp>
      <p:sp>
        <p:nvSpPr>
          <p:cNvPr id="26" name="Right Arrow 25"/>
          <p:cNvSpPr>
            <a:spLocks noChangeArrowheads="1"/>
          </p:cNvSpPr>
          <p:nvPr/>
        </p:nvSpPr>
        <p:spPr bwMode="auto">
          <a:xfrm>
            <a:off x="3827872" y="3846029"/>
            <a:ext cx="660400" cy="482626"/>
          </a:xfrm>
          <a:prstGeom prst="rightArrow">
            <a:avLst>
              <a:gd name="adj1" fmla="val 36125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fornian FB" charset="0"/>
              <a:ea typeface="MS PGothic" charset="0"/>
            </a:endParaRPr>
          </a:p>
        </p:txBody>
      </p:sp>
      <p:sp>
        <p:nvSpPr>
          <p:cNvPr id="27" name="Text Box 63"/>
          <p:cNvSpPr txBox="1">
            <a:spLocks noChangeArrowheads="1"/>
          </p:cNvSpPr>
          <p:nvPr/>
        </p:nvSpPr>
        <p:spPr bwMode="auto">
          <a:xfrm>
            <a:off x="762000" y="1828800"/>
            <a:ext cx="100801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Why review the WSP after a significant “event” (i.e. an incident, near miss or emergency)?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6B268A-13EF-0A4A-A46A-E5D6F6AA031D}"/>
              </a:ext>
            </a:extLst>
          </p:cNvPr>
          <p:cNvGrpSpPr/>
          <p:nvPr/>
        </p:nvGrpSpPr>
        <p:grpSpPr>
          <a:xfrm>
            <a:off x="11680371" y="1139473"/>
            <a:ext cx="515236" cy="380621"/>
            <a:chOff x="8628766" y="1945016"/>
            <a:chExt cx="515236" cy="380621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8F139B05-0197-7D4E-9987-7ABAA33E3F1D}"/>
                </a:ext>
              </a:extLst>
            </p:cNvPr>
            <p:cNvSpPr/>
            <p:nvPr/>
          </p:nvSpPr>
          <p:spPr bwMode="auto">
            <a:xfrm rot="16200000">
              <a:off x="8696073" y="1877709"/>
              <a:ext cx="380621" cy="515236"/>
            </a:xfrm>
            <a:prstGeom prst="round2SameRect">
              <a:avLst/>
            </a:prstGeom>
            <a:solidFill>
              <a:srgbClr val="E45C3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charset="0"/>
                <a:ea typeface="ＭＳ Ｐゴシック" charset="0"/>
              </a:endParaRPr>
            </a:p>
          </p:txBody>
        </p:sp>
        <p:sp>
          <p:nvSpPr>
            <p:cNvPr id="13" name="Striped Right Arrow 12">
              <a:extLst>
                <a:ext uri="{FF2B5EF4-FFF2-40B4-BE49-F238E27FC236}">
                  <a16:creationId xmlns:a16="http://schemas.microsoft.com/office/drawing/2014/main" id="{81C351EF-B5F7-8649-B2CE-571F4E21C336}"/>
                </a:ext>
              </a:extLst>
            </p:cNvPr>
            <p:cNvSpPr/>
            <p:nvPr/>
          </p:nvSpPr>
          <p:spPr>
            <a:xfrm>
              <a:off x="8863492" y="2029878"/>
              <a:ext cx="203116" cy="206725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B6A040-0234-2F4C-8527-F832F3C6EEA5}"/>
                </a:ext>
              </a:extLst>
            </p:cNvPr>
            <p:cNvSpPr/>
            <p:nvPr/>
          </p:nvSpPr>
          <p:spPr>
            <a:xfrm>
              <a:off x="8638383" y="1964373"/>
              <a:ext cx="2728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MS PGothic" charset="0"/>
                  <a:cs typeface="Arial Narrow" panose="020B0604020202020204" pitchFamily="34" charset="0"/>
                </a:rPr>
                <a:t>1</a:t>
              </a:r>
            </a:p>
          </p:txBody>
        </p:sp>
      </p:grpSp>
      <p:sp>
        <p:nvSpPr>
          <p:cNvPr id="17" name="Teardrop 16">
            <a:extLst>
              <a:ext uri="{FF2B5EF4-FFF2-40B4-BE49-F238E27FC236}">
                <a16:creationId xmlns:a16="http://schemas.microsoft.com/office/drawing/2014/main" id="{37D4EF9D-6960-7F40-BE6D-15D85C04C00D}"/>
              </a:ext>
            </a:extLst>
          </p:cNvPr>
          <p:cNvSpPr/>
          <p:nvPr/>
        </p:nvSpPr>
        <p:spPr bwMode="auto">
          <a:xfrm>
            <a:off x="2430819" y="3543479"/>
            <a:ext cx="1087729" cy="1087729"/>
          </a:xfrm>
          <a:prstGeom prst="teardrop">
            <a:avLst/>
          </a:prstGeom>
          <a:solidFill>
            <a:srgbClr val="E45C31"/>
          </a:solidFill>
          <a:ln w="19050">
            <a:solidFill>
              <a:srgbClr val="D8472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 Box 63">
            <a:extLst>
              <a:ext uri="{FF2B5EF4-FFF2-40B4-BE49-F238E27FC236}">
                <a16:creationId xmlns:a16="http://schemas.microsoft.com/office/drawing/2014/main" id="{848C95B5-FB14-BA51-FF7C-2BDF620E7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7958" y="303860"/>
            <a:ext cx="11948329" cy="8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 ACTION 2: 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Review the WSP after a significant incident, near miss or emergency</a:t>
            </a:r>
          </a:p>
        </p:txBody>
      </p:sp>
    </p:spTree>
    <p:extLst>
      <p:ext uri="{BB962C8B-B14F-4D97-AF65-F5344CB8AC3E}">
        <p14:creationId xmlns:p14="http://schemas.microsoft.com/office/powerpoint/2010/main" val="40874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551CB-8452-BBAC-C2FC-BBFD355F0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63">
            <a:extLst>
              <a:ext uri="{FF2B5EF4-FFF2-40B4-BE49-F238E27FC236}">
                <a16:creationId xmlns:a16="http://schemas.microsoft.com/office/drawing/2014/main" id="{0451A860-BEAC-30CC-B81B-9E676B8EC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69" y="2052078"/>
            <a:ext cx="1008017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Following a significant incident, near miss or emergency:</a:t>
            </a:r>
            <a:endParaRPr kumimoji="0" lang="en-GB" sz="2200" b="1" i="0" u="none" strike="noStrike" kern="1200" cap="none" spc="0" normalizeH="0" baseline="0" noProof="0">
              <a:ln>
                <a:noFill/>
              </a:ln>
              <a:solidFill>
                <a:srgbClr val="086788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Text Box 63">
            <a:extLst>
              <a:ext uri="{FF2B5EF4-FFF2-40B4-BE49-F238E27FC236}">
                <a16:creationId xmlns:a16="http://schemas.microsoft.com/office/drawing/2014/main" id="{912F41BE-E7CE-955D-A95E-84DBB4061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7958" y="303860"/>
            <a:ext cx="11948329" cy="8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 ACTION 2: 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Review the WSP after a significant incident, near miss or emergency</a:t>
            </a:r>
          </a:p>
        </p:txBody>
      </p:sp>
      <p:sp>
        <p:nvSpPr>
          <p:cNvPr id="3" name="Text Box 63">
            <a:extLst>
              <a:ext uri="{FF2B5EF4-FFF2-40B4-BE49-F238E27FC236}">
                <a16:creationId xmlns:a16="http://schemas.microsoft.com/office/drawing/2014/main" id="{831F1A03-4307-D671-79C2-87C6397B0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09" y="2755575"/>
            <a:ext cx="533488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129580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Conduct an investigation with relevant staff and stakeholders to review performance and key lessons learned.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129580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Assess the adequacy of current procedures.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129580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Address any identified issues or concerns.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2A29B621-4619-7EF8-96E5-888A9988A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6728" y="3102994"/>
            <a:ext cx="3697010" cy="2032754"/>
          </a:xfrm>
          <a:prstGeom prst="roundRect">
            <a:avLst>
              <a:gd name="adj" fmla="val 8809"/>
            </a:avLst>
          </a:prstGeom>
          <a:solidFill>
            <a:srgbClr val="E45C3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Make sure the level of detail and depth of the review matches the significance of the event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more significant events require a more thorough review</a:t>
            </a:r>
          </a:p>
        </p:txBody>
      </p:sp>
    </p:spTree>
    <p:extLst>
      <p:ext uri="{BB962C8B-B14F-4D97-AF65-F5344CB8AC3E}">
        <p14:creationId xmlns:p14="http://schemas.microsoft.com/office/powerpoint/2010/main" val="12270426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63"/>
          <p:cNvSpPr txBox="1">
            <a:spLocks noChangeArrowheads="1"/>
          </p:cNvSpPr>
          <p:nvPr/>
        </p:nvSpPr>
        <p:spPr bwMode="auto">
          <a:xfrm>
            <a:off x="1523999" y="5654785"/>
            <a:ext cx="91440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See next three slides for further explanation…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960121" y="3646499"/>
            <a:ext cx="63245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Working in your table groups, list which WSP modules are affected by the events shown in the figure on the next slide.</a:t>
            </a:r>
          </a:p>
        </p:txBody>
      </p:sp>
      <p:sp>
        <p:nvSpPr>
          <p:cNvPr id="18" name="Text Box 63">
            <a:extLst>
              <a:ext uri="{FF2B5EF4-FFF2-40B4-BE49-F238E27FC236}">
                <a16:creationId xmlns:a16="http://schemas.microsoft.com/office/drawing/2014/main" id="{A5B32DA8-3E35-E644-A497-58A2BC515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097" y="322713"/>
            <a:ext cx="9144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EXERCISE: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WSP revision</a:t>
            </a:r>
          </a:p>
        </p:txBody>
      </p:sp>
      <p:sp>
        <p:nvSpPr>
          <p:cNvPr id="27" name="Text Box 63">
            <a:extLst>
              <a:ext uri="{FF2B5EF4-FFF2-40B4-BE49-F238E27FC236}">
                <a16:creationId xmlns:a16="http://schemas.microsoft.com/office/drawing/2014/main" id="{8078490C-815F-3A43-8191-330DF575D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379" y="1673902"/>
            <a:ext cx="1914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15 minutes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E45C3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5135BF-F10E-EE4D-934D-67FE3558186D}"/>
              </a:ext>
            </a:extLst>
          </p:cNvPr>
          <p:cNvCxnSpPr>
            <a:cxnSpLocks/>
          </p:cNvCxnSpPr>
          <p:nvPr/>
        </p:nvCxnSpPr>
        <p:spPr bwMode="auto">
          <a:xfrm>
            <a:off x="960121" y="3211501"/>
            <a:ext cx="4244663" cy="0"/>
          </a:xfrm>
          <a:prstGeom prst="straightConnector1">
            <a:avLst/>
          </a:prstGeom>
          <a:solidFill>
            <a:srgbClr val="91C400">
              <a:alpha val="85001"/>
            </a:srgbClr>
          </a:solidFill>
          <a:ln w="22225">
            <a:solidFill>
              <a:srgbClr val="5EB1B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E9ED262-1DC7-A942-8378-436A6A761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379" y="2053237"/>
            <a:ext cx="39929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(brief explanation;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10 minutes to complete;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few minutes to share)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EECA6-F305-064E-92D3-1E3A36362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885" y="2276087"/>
            <a:ext cx="2918655" cy="3143764"/>
          </a:xfrm>
          <a:prstGeom prst="rect">
            <a:avLst/>
          </a:prstGeom>
        </p:spPr>
      </p:pic>
      <p:pic>
        <p:nvPicPr>
          <p:cNvPr id="3" name="Graphic 2" descr="Stopwatch with solid fill">
            <a:extLst>
              <a:ext uri="{FF2B5EF4-FFF2-40B4-BE49-F238E27FC236}">
                <a16:creationId xmlns:a16="http://schemas.microsoft.com/office/drawing/2014/main" id="{7E7E34DC-9CDB-D611-8F1D-1A0CB025E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934" y="1556399"/>
            <a:ext cx="1574052" cy="15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733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63"/>
          <p:cNvSpPr txBox="1">
            <a:spLocks noChangeArrowheads="1"/>
          </p:cNvSpPr>
          <p:nvPr/>
        </p:nvSpPr>
        <p:spPr bwMode="auto">
          <a:xfrm>
            <a:off x="7766043" y="5350749"/>
            <a:ext cx="21425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Which modules are affected?</a:t>
            </a:r>
          </a:p>
        </p:txBody>
      </p:sp>
      <p:sp>
        <p:nvSpPr>
          <p:cNvPr id="8" name="Text Box 63">
            <a:extLst>
              <a:ext uri="{FF2B5EF4-FFF2-40B4-BE49-F238E27FC236}">
                <a16:creationId xmlns:a16="http://schemas.microsoft.com/office/drawing/2014/main" id="{9B19C51A-1642-F145-A9B5-A40964554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7457" y="560838"/>
            <a:ext cx="914400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EXAMPLE</a:t>
            </a:r>
          </a:p>
        </p:txBody>
      </p:sp>
      <p:pic>
        <p:nvPicPr>
          <p:cNvPr id="9" name="Graphic 8" descr="Play">
            <a:extLst>
              <a:ext uri="{FF2B5EF4-FFF2-40B4-BE49-F238E27FC236}">
                <a16:creationId xmlns:a16="http://schemas.microsoft.com/office/drawing/2014/main" id="{D40DFFB2-F300-0049-8FED-F14449C4F9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0170" y="654378"/>
            <a:ext cx="223596" cy="2235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6980F07-A356-8A40-BC86-BB7935131CE7}"/>
              </a:ext>
            </a:extLst>
          </p:cNvPr>
          <p:cNvGrpSpPr/>
          <p:nvPr/>
        </p:nvGrpSpPr>
        <p:grpSpPr>
          <a:xfrm>
            <a:off x="2551827" y="1332035"/>
            <a:ext cx="7034400" cy="4638113"/>
            <a:chOff x="1092190" y="1913200"/>
            <a:chExt cx="7034400" cy="4638113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16A55BAC-6348-5248-B14E-9905717E859E}"/>
                </a:ext>
              </a:extLst>
            </p:cNvPr>
            <p:cNvGraphicFramePr/>
            <p:nvPr/>
          </p:nvGraphicFramePr>
          <p:xfrm>
            <a:off x="1092190" y="1913200"/>
            <a:ext cx="6905604" cy="46381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C813DFE-6471-184A-B2A4-EF2DB1088A37}"/>
                </a:ext>
              </a:extLst>
            </p:cNvPr>
            <p:cNvSpPr/>
            <p:nvPr/>
          </p:nvSpPr>
          <p:spPr>
            <a:xfrm>
              <a:off x="6572110" y="4859002"/>
              <a:ext cx="1554480" cy="1028702"/>
            </a:xfrm>
            <a:prstGeom prst="roundRect">
              <a:avLst/>
            </a:prstGeom>
            <a:noFill/>
            <a:ln w="38100">
              <a:solidFill>
                <a:srgbClr val="DB5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2584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0B8854-8FB0-3DC8-E0FA-EEACE878FDE3}"/>
              </a:ext>
            </a:extLst>
          </p:cNvPr>
          <p:cNvSpPr/>
          <p:nvPr/>
        </p:nvSpPr>
        <p:spPr>
          <a:xfrm>
            <a:off x="1621971" y="1629229"/>
            <a:ext cx="2264229" cy="395514"/>
          </a:xfrm>
          <a:prstGeom prst="roundRect">
            <a:avLst/>
          </a:prstGeom>
          <a:solidFill>
            <a:srgbClr val="0867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794657" y="1614607"/>
            <a:ext cx="9754449" cy="41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 the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improvement plan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is implemented, the following should be updated: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risks assessment table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Add new controls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to the risk assessment table (including control measure validation and risk reassessment)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Consider any new hazards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introduced by the new control (e.g. chlorine)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86788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improvement plan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Update the improvement plan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to make clear the status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Text Box 63"/>
          <p:cNvSpPr txBox="1">
            <a:spLocks noChangeArrowheads="1"/>
          </p:cNvSpPr>
          <p:nvPr/>
        </p:nvSpPr>
        <p:spPr bwMode="auto">
          <a:xfrm>
            <a:off x="8087266" y="5062415"/>
            <a:ext cx="1188720" cy="390763"/>
          </a:xfrm>
          <a:prstGeom prst="roundRect">
            <a:avLst>
              <a:gd name="adj" fmla="val 10480"/>
            </a:avLst>
          </a:prstGeom>
          <a:solidFill>
            <a:srgbClr val="E45C3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 anchor="ctr" anchorCtr="0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Module 5</a:t>
            </a:r>
          </a:p>
        </p:txBody>
      </p:sp>
      <p:sp>
        <p:nvSpPr>
          <p:cNvPr id="30" name="Text Box 63"/>
          <p:cNvSpPr txBox="1">
            <a:spLocks noChangeArrowheads="1"/>
          </p:cNvSpPr>
          <p:nvPr/>
        </p:nvSpPr>
        <p:spPr bwMode="auto">
          <a:xfrm>
            <a:off x="10038446" y="5437362"/>
            <a:ext cx="2153554" cy="66100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Which modules are affected?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C3E807-52B6-6946-BED0-BA05BAD036B2}"/>
              </a:ext>
            </a:extLst>
          </p:cNvPr>
          <p:cNvGrpSpPr/>
          <p:nvPr/>
        </p:nvGrpSpPr>
        <p:grpSpPr>
          <a:xfrm>
            <a:off x="11694142" y="1172646"/>
            <a:ext cx="515236" cy="380621"/>
            <a:chOff x="8628766" y="1945016"/>
            <a:chExt cx="515236" cy="380621"/>
          </a:xfrm>
        </p:grpSpPr>
        <p:sp>
          <p:nvSpPr>
            <p:cNvPr id="31" name="Round Same Side Corner Rectangle 30">
              <a:extLst>
                <a:ext uri="{FF2B5EF4-FFF2-40B4-BE49-F238E27FC236}">
                  <a16:creationId xmlns:a16="http://schemas.microsoft.com/office/drawing/2014/main" id="{5C7E6B12-E669-AC47-A915-E669C1E351F2}"/>
                </a:ext>
              </a:extLst>
            </p:cNvPr>
            <p:cNvSpPr/>
            <p:nvPr/>
          </p:nvSpPr>
          <p:spPr bwMode="auto">
            <a:xfrm rot="16200000">
              <a:off x="8696073" y="1877709"/>
              <a:ext cx="380621" cy="515236"/>
            </a:xfrm>
            <a:prstGeom prst="round2SameRect">
              <a:avLst/>
            </a:prstGeom>
            <a:solidFill>
              <a:srgbClr val="E45C3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charset="0"/>
                <a:ea typeface="ＭＳ Ｐゴシック" charset="0"/>
              </a:endParaRPr>
            </a:p>
          </p:txBody>
        </p:sp>
        <p:sp>
          <p:nvSpPr>
            <p:cNvPr id="32" name="Striped Right Arrow 31">
              <a:extLst>
                <a:ext uri="{FF2B5EF4-FFF2-40B4-BE49-F238E27FC236}">
                  <a16:creationId xmlns:a16="http://schemas.microsoft.com/office/drawing/2014/main" id="{0168F33B-D7B3-AD46-8BDA-DB371E7FAAC9}"/>
                </a:ext>
              </a:extLst>
            </p:cNvPr>
            <p:cNvSpPr/>
            <p:nvPr/>
          </p:nvSpPr>
          <p:spPr>
            <a:xfrm>
              <a:off x="8863492" y="2029878"/>
              <a:ext cx="203116" cy="206725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0FF38B-4B9F-A541-B69F-8B53C9D5277E}"/>
                </a:ext>
              </a:extLst>
            </p:cNvPr>
            <p:cNvSpPr/>
            <p:nvPr/>
          </p:nvSpPr>
          <p:spPr>
            <a:xfrm>
              <a:off x="8638383" y="1964373"/>
              <a:ext cx="2728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MS PGothic" charset="0"/>
                  <a:cs typeface="Arial Narrow" panose="020B0604020202020204" pitchFamily="34" charset="0"/>
                </a:rPr>
                <a:t>3</a:t>
              </a:r>
            </a:p>
          </p:txBody>
        </p:sp>
      </p:grpSp>
      <p:sp>
        <p:nvSpPr>
          <p:cNvPr id="35" name="Text Box 63">
            <a:extLst>
              <a:ext uri="{FF2B5EF4-FFF2-40B4-BE49-F238E27FC236}">
                <a16:creationId xmlns:a16="http://schemas.microsoft.com/office/drawing/2014/main" id="{05C27136-5A39-C240-9161-E691EA125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310872"/>
            <a:ext cx="9144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REMINDER 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(from a previous slide)</a:t>
            </a:r>
          </a:p>
        </p:txBody>
      </p:sp>
      <p:pic>
        <p:nvPicPr>
          <p:cNvPr id="36" name="Graphic 35" descr="Play">
            <a:extLst>
              <a:ext uri="{FF2B5EF4-FFF2-40B4-BE49-F238E27FC236}">
                <a16:creationId xmlns:a16="http://schemas.microsoft.com/office/drawing/2014/main" id="{8865A7D1-E33C-1B45-B911-6D51B0A903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5668" y="400126"/>
            <a:ext cx="223596" cy="223596"/>
          </a:xfrm>
          <a:prstGeom prst="rect">
            <a:avLst/>
          </a:prstGeom>
        </p:spPr>
      </p:pic>
      <p:sp>
        <p:nvSpPr>
          <p:cNvPr id="37" name="Teardrop 36">
            <a:extLst>
              <a:ext uri="{FF2B5EF4-FFF2-40B4-BE49-F238E27FC236}">
                <a16:creationId xmlns:a16="http://schemas.microsoft.com/office/drawing/2014/main" id="{2823C6E5-ADA5-4A4C-A13B-B028083D0295}"/>
              </a:ext>
            </a:extLst>
          </p:cNvPr>
          <p:cNvSpPr/>
          <p:nvPr/>
        </p:nvSpPr>
        <p:spPr bwMode="auto">
          <a:xfrm>
            <a:off x="9279662" y="5450771"/>
            <a:ext cx="661009" cy="661009"/>
          </a:xfrm>
          <a:prstGeom prst="teardrop">
            <a:avLst/>
          </a:prstGeom>
          <a:solidFill>
            <a:srgbClr val="E45C31"/>
          </a:solidFill>
          <a:ln w="19050">
            <a:solidFill>
              <a:srgbClr val="D84727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 Box 63">
            <a:extLst>
              <a:ext uri="{FF2B5EF4-FFF2-40B4-BE49-F238E27FC236}">
                <a16:creationId xmlns:a16="http://schemas.microsoft.com/office/drawing/2014/main" id="{A70E1B3B-8109-9F45-AB89-A6BF6194E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5426" y="2638995"/>
            <a:ext cx="1188720" cy="390763"/>
          </a:xfrm>
          <a:prstGeom prst="roundRect">
            <a:avLst>
              <a:gd name="adj" fmla="val 10480"/>
            </a:avLst>
          </a:prstGeom>
          <a:solidFill>
            <a:srgbClr val="E45C3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 anchor="ctr" anchorCtr="0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Module 4</a:t>
            </a:r>
          </a:p>
        </p:txBody>
      </p:sp>
      <p:sp>
        <p:nvSpPr>
          <p:cNvPr id="20" name="Text Box 63">
            <a:extLst>
              <a:ext uri="{FF2B5EF4-FFF2-40B4-BE49-F238E27FC236}">
                <a16:creationId xmlns:a16="http://schemas.microsoft.com/office/drawing/2014/main" id="{E8F2D2A5-BA95-3F4C-AFE4-61C6E3CA7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6281" y="3418114"/>
            <a:ext cx="1188720" cy="390763"/>
          </a:xfrm>
          <a:prstGeom prst="roundRect">
            <a:avLst>
              <a:gd name="adj" fmla="val 10480"/>
            </a:avLst>
          </a:prstGeom>
          <a:solidFill>
            <a:srgbClr val="E45C3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 anchor="ctr" anchorCtr="0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Module 3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EFCEED5E-0A9C-754F-AD77-BE25255ADF31}"/>
              </a:ext>
            </a:extLst>
          </p:cNvPr>
          <p:cNvSpPr/>
          <p:nvPr/>
        </p:nvSpPr>
        <p:spPr bwMode="auto">
          <a:xfrm>
            <a:off x="794656" y="2168674"/>
            <a:ext cx="431925" cy="431925"/>
          </a:xfrm>
          <a:prstGeom prst="teardrop">
            <a:avLst/>
          </a:prstGeom>
          <a:solidFill>
            <a:srgbClr val="086788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BE41F3E2-48B6-8D42-8988-835493C34D2F}"/>
              </a:ext>
            </a:extLst>
          </p:cNvPr>
          <p:cNvSpPr/>
          <p:nvPr/>
        </p:nvSpPr>
        <p:spPr bwMode="auto">
          <a:xfrm>
            <a:off x="794656" y="4526699"/>
            <a:ext cx="431925" cy="431925"/>
          </a:xfrm>
          <a:prstGeom prst="teardrop">
            <a:avLst/>
          </a:prstGeom>
          <a:solidFill>
            <a:srgbClr val="086788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250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3"/>
          <p:cNvSpPr txBox="1">
            <a:spLocks noChangeArrowheads="1"/>
          </p:cNvSpPr>
          <p:nvPr/>
        </p:nvSpPr>
        <p:spPr bwMode="auto">
          <a:xfrm>
            <a:off x="446314" y="1560374"/>
            <a:ext cx="11527971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indent="0" eaLnBrk="1" hangingPunct="1">
              <a:spcBef>
                <a:spcPct val="50000"/>
              </a:spcBef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  <a:cs typeface="Arial"/>
              </a:rPr>
              <a:t>All systems require instructions on how to operate.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  <a:cs typeface="Arial"/>
              </a:rPr>
              <a:t>It is important to have relevant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MS PGothic" charset="0"/>
                <a:cs typeface="Arial"/>
              </a:rPr>
              <a:t>management procedures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  <a:cs typeface="Arial"/>
              </a:rPr>
              <a:t>clearly defined and accessible for use.</a:t>
            </a:r>
          </a:p>
        </p:txBody>
      </p:sp>
      <p:sp>
        <p:nvSpPr>
          <p:cNvPr id="7" name="Text Box 63">
            <a:extLst>
              <a:ext uri="{FF2B5EF4-FFF2-40B4-BE49-F238E27FC236}">
                <a16:creationId xmlns:a16="http://schemas.microsoft.com/office/drawing/2014/main" id="{650E6570-C8C7-A341-9E88-1491058B8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2328"/>
            <a:ext cx="1066800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MANAGEMENT </a:t>
            </a: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procedures</a:t>
            </a:r>
            <a:endParaRPr kumimoji="0" lang="en-US" sz="2800" b="1" i="1" u="none" strike="noStrike" kern="1200" cap="none" spc="100" normalizeH="0" baseline="0" noProof="0">
              <a:ln>
                <a:noFill/>
              </a:ln>
              <a:solidFill>
                <a:srgbClr val="FED766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E2898-BF6E-3E77-7328-8FAE94260AAD}"/>
              </a:ext>
            </a:extLst>
          </p:cNvPr>
          <p:cNvSpPr txBox="1"/>
          <p:nvPr/>
        </p:nvSpPr>
        <p:spPr>
          <a:xfrm>
            <a:off x="3265253" y="4343399"/>
            <a:ext cx="3407690" cy="1797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FA4FA9-5F78-C76F-5626-B367F14F0C02}"/>
              </a:ext>
            </a:extLst>
          </p:cNvPr>
          <p:cNvSpPr/>
          <p:nvPr/>
        </p:nvSpPr>
        <p:spPr>
          <a:xfrm>
            <a:off x="1434905" y="2890633"/>
            <a:ext cx="9142478" cy="1007166"/>
          </a:xfrm>
          <a:prstGeom prst="roundRect">
            <a:avLst/>
          </a:prstGeom>
          <a:solidFill>
            <a:srgbClr val="159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procedures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B12BBC-BD1B-51B0-8437-AE46F0D3B852}"/>
              </a:ext>
            </a:extLst>
          </p:cNvPr>
          <p:cNvSpPr/>
          <p:nvPr/>
        </p:nvSpPr>
        <p:spPr>
          <a:xfrm>
            <a:off x="1434905" y="4169978"/>
            <a:ext cx="4345409" cy="1463856"/>
          </a:xfrm>
          <a:prstGeom prst="roundRect">
            <a:avLst/>
          </a:prstGeom>
          <a:solidFill>
            <a:srgbClr val="0867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operating procedures (SOPs)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13E303-262D-213F-3D39-DB7FF0821858}"/>
              </a:ext>
            </a:extLst>
          </p:cNvPr>
          <p:cNvSpPr/>
          <p:nvPr/>
        </p:nvSpPr>
        <p:spPr>
          <a:xfrm>
            <a:off x="6231974" y="4169979"/>
            <a:ext cx="4345409" cy="1463856"/>
          </a:xfrm>
          <a:prstGeom prst="roundRect">
            <a:avLst/>
          </a:prstGeom>
          <a:solidFill>
            <a:srgbClr val="DB5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Emergency response plans (ERPs)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FA4E8A-B6E5-A1AC-82CA-9C12246ABD1F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rot="5400000">
            <a:off x="4670788" y="2834621"/>
            <a:ext cx="272179" cy="239853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F40BEE30-E05F-7A4F-DD96-CC4357EDCE45}"/>
              </a:ext>
            </a:extLst>
          </p:cNvPr>
          <p:cNvCxnSpPr>
            <a:cxnSpLocks/>
            <a:stCxn id="3" idx="2"/>
            <a:endCxn id="9" idx="0"/>
          </p:cNvCxnSpPr>
          <p:nvPr/>
        </p:nvCxnSpPr>
        <p:spPr>
          <a:xfrm rot="16200000" flipH="1">
            <a:off x="7069321" y="2834621"/>
            <a:ext cx="272180" cy="239853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804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51827" y="1646663"/>
            <a:ext cx="7034400" cy="4638113"/>
            <a:chOff x="1092190" y="1913200"/>
            <a:chExt cx="7034400" cy="4638113"/>
          </a:xfrm>
        </p:grpSpPr>
        <p:graphicFrame>
          <p:nvGraphicFramePr>
            <p:cNvPr id="25" name="Diagram 24"/>
            <p:cNvGraphicFramePr/>
            <p:nvPr/>
          </p:nvGraphicFramePr>
          <p:xfrm>
            <a:off x="1092190" y="1913200"/>
            <a:ext cx="6905604" cy="46381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5" name="Rounded Rectangle 34"/>
            <p:cNvSpPr/>
            <p:nvPr/>
          </p:nvSpPr>
          <p:spPr>
            <a:xfrm>
              <a:off x="6572110" y="4859002"/>
              <a:ext cx="1554480" cy="1028702"/>
            </a:xfrm>
            <a:prstGeom prst="roundRect">
              <a:avLst/>
            </a:prstGeom>
            <a:noFill/>
            <a:ln w="38100">
              <a:solidFill>
                <a:srgbClr val="DB5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7588382" y="5746266"/>
            <a:ext cx="24476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Modules 3, 4 &amp; 5</a:t>
            </a:r>
          </a:p>
        </p:txBody>
      </p:sp>
      <p:sp>
        <p:nvSpPr>
          <p:cNvPr id="15" name="Text Box 63"/>
          <p:cNvSpPr txBox="1">
            <a:spLocks noChangeArrowheads="1"/>
          </p:cNvSpPr>
          <p:nvPr/>
        </p:nvSpPr>
        <p:spPr bwMode="auto">
          <a:xfrm>
            <a:off x="3312478" y="2286130"/>
            <a:ext cx="709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?</a:t>
            </a:r>
          </a:p>
        </p:txBody>
      </p:sp>
      <p:sp>
        <p:nvSpPr>
          <p:cNvPr id="17" name="Text Box 63"/>
          <p:cNvSpPr txBox="1">
            <a:spLocks noChangeArrowheads="1"/>
          </p:cNvSpPr>
          <p:nvPr/>
        </p:nvSpPr>
        <p:spPr bwMode="auto">
          <a:xfrm>
            <a:off x="4812415" y="1379751"/>
            <a:ext cx="709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?</a:t>
            </a:r>
          </a:p>
        </p:txBody>
      </p:sp>
      <p:sp>
        <p:nvSpPr>
          <p:cNvPr id="18" name="Text Box 63"/>
          <p:cNvSpPr txBox="1">
            <a:spLocks noChangeArrowheads="1"/>
          </p:cNvSpPr>
          <p:nvPr/>
        </p:nvSpPr>
        <p:spPr bwMode="auto">
          <a:xfrm>
            <a:off x="6567491" y="1379750"/>
            <a:ext cx="709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?</a:t>
            </a:r>
          </a:p>
        </p:txBody>
      </p:sp>
      <p:sp>
        <p:nvSpPr>
          <p:cNvPr id="19" name="Text Box 63"/>
          <p:cNvSpPr txBox="1">
            <a:spLocks noChangeArrowheads="1"/>
          </p:cNvSpPr>
          <p:nvPr/>
        </p:nvSpPr>
        <p:spPr bwMode="auto">
          <a:xfrm>
            <a:off x="7976132" y="2294728"/>
            <a:ext cx="709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0C5FC1-892F-6440-9C39-8E873421F3D1}"/>
              </a:ext>
            </a:extLst>
          </p:cNvPr>
          <p:cNvGrpSpPr/>
          <p:nvPr/>
        </p:nvGrpSpPr>
        <p:grpSpPr>
          <a:xfrm>
            <a:off x="11676764" y="1189439"/>
            <a:ext cx="515236" cy="380621"/>
            <a:chOff x="8628766" y="1945016"/>
            <a:chExt cx="515236" cy="380621"/>
          </a:xfrm>
        </p:grpSpPr>
        <p:sp>
          <p:nvSpPr>
            <p:cNvPr id="32" name="Round Same Side Corner Rectangle 31">
              <a:extLst>
                <a:ext uri="{FF2B5EF4-FFF2-40B4-BE49-F238E27FC236}">
                  <a16:creationId xmlns:a16="http://schemas.microsoft.com/office/drawing/2014/main" id="{E9BD168B-6B0B-FD44-B70F-B19C86AAB5A8}"/>
                </a:ext>
              </a:extLst>
            </p:cNvPr>
            <p:cNvSpPr/>
            <p:nvPr/>
          </p:nvSpPr>
          <p:spPr bwMode="auto">
            <a:xfrm rot="16200000">
              <a:off x="8696073" y="1877709"/>
              <a:ext cx="380621" cy="515236"/>
            </a:xfrm>
            <a:prstGeom prst="round2SameRect">
              <a:avLst/>
            </a:prstGeom>
            <a:solidFill>
              <a:srgbClr val="E45C3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charset="0"/>
                <a:ea typeface="ＭＳ Ｐゴシック" charset="0"/>
              </a:endParaRPr>
            </a:p>
          </p:txBody>
        </p:sp>
        <p:sp>
          <p:nvSpPr>
            <p:cNvPr id="33" name="Striped Right Arrow 32">
              <a:extLst>
                <a:ext uri="{FF2B5EF4-FFF2-40B4-BE49-F238E27FC236}">
                  <a16:creationId xmlns:a16="http://schemas.microsoft.com/office/drawing/2014/main" id="{6B7B2644-DCE1-9E45-B6FD-AF4160B4A197}"/>
                </a:ext>
              </a:extLst>
            </p:cNvPr>
            <p:cNvSpPr/>
            <p:nvPr/>
          </p:nvSpPr>
          <p:spPr>
            <a:xfrm>
              <a:off x="8863492" y="2029878"/>
              <a:ext cx="203116" cy="206725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5F2EB04-46F6-A24D-96B6-76F5CDFBA399}"/>
                </a:ext>
              </a:extLst>
            </p:cNvPr>
            <p:cNvSpPr/>
            <p:nvPr/>
          </p:nvSpPr>
          <p:spPr>
            <a:xfrm>
              <a:off x="8638383" y="1964373"/>
              <a:ext cx="2728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4020202020204" pitchFamily="34" charset="0"/>
                  <a:ea typeface="MS PGothic" charset="0"/>
                  <a:cs typeface="Arial Narrow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 Box 63">
            <a:extLst>
              <a:ext uri="{FF2B5EF4-FFF2-40B4-BE49-F238E27FC236}">
                <a16:creationId xmlns:a16="http://schemas.microsoft.com/office/drawing/2014/main" id="{D25BE08E-6FFB-794F-82D5-CD9153529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6948" y="530713"/>
            <a:ext cx="914400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EXAMPLE</a:t>
            </a:r>
          </a:p>
        </p:txBody>
      </p:sp>
      <p:pic>
        <p:nvPicPr>
          <p:cNvPr id="22" name="Graphic 21" descr="Play">
            <a:extLst>
              <a:ext uri="{FF2B5EF4-FFF2-40B4-BE49-F238E27FC236}">
                <a16:creationId xmlns:a16="http://schemas.microsoft.com/office/drawing/2014/main" id="{7C6529A9-CE4B-824B-987B-9D7E91AE254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30679" y="624253"/>
            <a:ext cx="223596" cy="223596"/>
          </a:xfrm>
          <a:prstGeom prst="rect">
            <a:avLst/>
          </a:prstGeom>
        </p:spPr>
      </p:pic>
      <p:sp>
        <p:nvSpPr>
          <p:cNvPr id="3" name="Text Box 63">
            <a:extLst>
              <a:ext uri="{FF2B5EF4-FFF2-40B4-BE49-F238E27FC236}">
                <a16:creationId xmlns:a16="http://schemas.microsoft.com/office/drawing/2014/main" id="{2D333B72-BAC9-9A5D-104F-5C88F5494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679" y="4007690"/>
            <a:ext cx="709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ctr" eaLnBrk="1" hangingPunct="1">
              <a:spcBef>
                <a:spcPct val="50000"/>
              </a:spcBef>
              <a:defRPr sz="2000" b="1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983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350C9-ACF8-4A61-3622-4DEC890E0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C5B091-F96B-AE6D-DC4E-0A419FDBA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565" y="4880488"/>
            <a:ext cx="2234435" cy="1734934"/>
          </a:xfrm>
          <a:prstGeom prst="rect">
            <a:avLst/>
          </a:prstGeom>
        </p:spPr>
      </p:pic>
      <p:sp>
        <p:nvSpPr>
          <p:cNvPr id="22" name="Text Box 8">
            <a:extLst>
              <a:ext uri="{FF2B5EF4-FFF2-40B4-BE49-F238E27FC236}">
                <a16:creationId xmlns:a16="http://schemas.microsoft.com/office/drawing/2014/main" id="{119CCAAA-D470-F2F1-9F63-1DC9FDEAC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122" y="340604"/>
            <a:ext cx="3760543" cy="234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15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0"/>
                <a:cs typeface="Arial Narrow" panose="020B0604020202020204" pitchFamily="34" charset="0"/>
              </a:rPr>
              <a:t>MODULE</a:t>
            </a:r>
          </a:p>
          <a:p>
            <a:pPr marL="0" marR="0" lvl="0" indent="0" algn="r" defTabSz="914400" rtl="0" eaLnBrk="0" fontAlgn="base" latinLnBrk="0" hangingPunct="0">
              <a:lnSpc>
                <a:spcPts val="14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0" b="1" i="0" u="none" strike="noStrike" kern="1200" cap="none" spc="150" normalizeH="0" baseline="0" noProof="0">
                <a:ln w="31750">
                  <a:solidFill>
                    <a:srgbClr val="E45C3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charset="0"/>
                <a:cs typeface="Arial Narrow" panose="020B0604020202020204" pitchFamily="34" charset="0"/>
              </a:rPr>
              <a:t>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3B315-2DF9-FB35-3422-6809A74CC297}"/>
              </a:ext>
            </a:extLst>
          </p:cNvPr>
          <p:cNvSpPr txBox="1"/>
          <p:nvPr/>
        </p:nvSpPr>
        <p:spPr>
          <a:xfrm>
            <a:off x="3532600" y="1211488"/>
            <a:ext cx="61243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15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Assembling the </a:t>
            </a:r>
            <a:br>
              <a:rPr kumimoji="0" lang="en-GB" sz="3200" b="1" i="0" u="none" strike="noStrike" kern="1200" cap="none" spc="15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</a:br>
            <a:r>
              <a:rPr kumimoji="0" lang="en-GB" sz="3200" b="1" i="0" u="none" strike="noStrike" kern="1200" cap="none" spc="15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WSP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38FCED-7CAC-D89E-B88E-CBCBD7E85720}"/>
              </a:ext>
            </a:extLst>
          </p:cNvPr>
          <p:cNvSpPr txBox="1"/>
          <p:nvPr/>
        </p:nvSpPr>
        <p:spPr>
          <a:xfrm>
            <a:off x="3322567" y="5747955"/>
            <a:ext cx="6334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15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Who will lead WSP development and implementation?</a:t>
            </a:r>
          </a:p>
        </p:txBody>
      </p:sp>
    </p:spTree>
    <p:extLst>
      <p:ext uri="{BB962C8B-B14F-4D97-AF65-F5344CB8AC3E}">
        <p14:creationId xmlns:p14="http://schemas.microsoft.com/office/powerpoint/2010/main" val="431189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rdrop 6">
            <a:extLst>
              <a:ext uri="{FF2B5EF4-FFF2-40B4-BE49-F238E27FC236}">
                <a16:creationId xmlns:a16="http://schemas.microsoft.com/office/drawing/2014/main" id="{E463AAA0-F5C1-1848-AD68-BD775FB6B794}"/>
              </a:ext>
            </a:extLst>
          </p:cNvPr>
          <p:cNvSpPr/>
          <p:nvPr/>
        </p:nvSpPr>
        <p:spPr bwMode="auto">
          <a:xfrm>
            <a:off x="1813747" y="2181860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086788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B13999CB-4B10-9F45-9B82-793FDC7E4C5D}"/>
              </a:ext>
            </a:extLst>
          </p:cNvPr>
          <p:cNvSpPr/>
          <p:nvPr/>
        </p:nvSpPr>
        <p:spPr bwMode="auto">
          <a:xfrm>
            <a:off x="5694196" y="2181860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E45C31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0EB56943-2A8F-1640-8CD5-C0C0786516B3}"/>
              </a:ext>
            </a:extLst>
          </p:cNvPr>
          <p:cNvSpPr/>
          <p:nvPr/>
        </p:nvSpPr>
        <p:spPr bwMode="auto">
          <a:xfrm>
            <a:off x="9506699" y="2181860"/>
            <a:ext cx="831954" cy="83195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009FB7"/>
            </a:solidFill>
          </a:ln>
          <a:effectLst>
            <a:reflection blurRad="6350" stA="35000" endPos="47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 Box 63"/>
          <p:cNvSpPr txBox="1">
            <a:spLocks noChangeArrowheads="1"/>
          </p:cNvSpPr>
          <p:nvPr/>
        </p:nvSpPr>
        <p:spPr bwMode="auto">
          <a:xfrm>
            <a:off x="4443500" y="3279141"/>
            <a:ext cx="34051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WHY 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DO IT: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establish a body responsible for development and ongoing implementation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the WSP</a:t>
            </a:r>
            <a:endParaRPr kumimoji="0" lang="en-AU" sz="2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154A3F78-2864-4A46-B3A9-FB3CDE62D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2328"/>
            <a:ext cx="10668001" cy="47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MODULE 1 </a:t>
            </a:r>
            <a:r>
              <a:rPr kumimoji="0" lang="en-US" sz="3000" b="1" i="1" u="none" strike="noStrike" kern="1200" cap="none" spc="3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overview</a:t>
            </a:r>
            <a:endParaRPr kumimoji="0" lang="en-US" sz="3000" b="1" i="1" u="none" strike="noStrike" kern="1200" cap="none" spc="100" normalizeH="0" baseline="0" noProof="0">
              <a:ln>
                <a:noFill/>
              </a:ln>
              <a:solidFill>
                <a:srgbClr val="FED766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319ED1F6-C521-7E4F-B32B-7DD02C1C2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25" y="3279140"/>
            <a:ext cx="379579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WHAT 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DO: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Form an experienced, multidisciplinary team to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lead the development and ongoing implementation of the WSP</a:t>
            </a:r>
            <a:endParaRPr kumimoji="0" lang="en-AU" sz="2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Box 63">
            <a:extLst>
              <a:ext uri="{FF2B5EF4-FFF2-40B4-BE49-F238E27FC236}">
                <a16:creationId xmlns:a16="http://schemas.microsoft.com/office/drawing/2014/main" id="{9663B1C5-47A5-BF43-A34F-FB85C97A3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4476" y="3279140"/>
            <a:ext cx="3516399" cy="260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HOW 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DO IT:</a:t>
            </a:r>
          </a:p>
          <a:p>
            <a:pPr marL="457200" marR="0" lvl="1" indent="-457200" algn="l" defTabSz="914400" rtl="0" eaLnBrk="1" fontAlgn="base" latinLnBrk="0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Identify the required expertise and establish the WSP team</a:t>
            </a:r>
          </a:p>
          <a:p>
            <a:pPr marL="457200" marR="0" lvl="1" indent="-457200" algn="l" defTabSz="914400" rtl="0" eaLnBrk="1" fontAlgn="base" latinLnBrk="0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Define the roles and responsibilities of team members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613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13460" y="2039621"/>
            <a:ext cx="8219440" cy="329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0514"/>
              </a:buClr>
              <a:buSzPct val="70000"/>
              <a:buFontTx/>
              <a:buNone/>
              <a:tabLst/>
              <a:defRPr/>
            </a:pPr>
            <a:r>
              <a:rPr kumimoji="0" lang="en-I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WSP team should include those with: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B050"/>
              </a:buClr>
              <a:buSzPct val="120000"/>
              <a:buFontTx/>
              <a:buNone/>
              <a:tabLst/>
              <a:defRPr/>
            </a:pPr>
            <a:r>
              <a: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Knowledge of the complete water supply system </a:t>
            </a:r>
            <a:br>
              <a: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(catchment to consumer)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B050"/>
              </a:buClr>
              <a:buSzPct val="120000"/>
              <a:buFontTx/>
              <a:buNone/>
              <a:tabLst/>
              <a:defRPr/>
            </a:pPr>
            <a:r>
              <a: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Authority to make decisions (e.g. allocating human and financial resources, approving system changes)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B050"/>
              </a:buClr>
              <a:buSzPct val="120000"/>
              <a:buFontTx/>
              <a:buNone/>
              <a:tabLst/>
              <a:defRPr/>
            </a:pPr>
            <a:r>
              <a: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Responsibility for, and capacity to, help manage and prevent risks</a:t>
            </a: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5BFB4886-4278-AD49-B15C-950757B2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968"/>
            <a:ext cx="116078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 action: 1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3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Ide</a:t>
            </a:r>
            <a:r>
              <a:rPr kumimoji="0" lang="en-US" sz="2600" b="1" i="1" u="none" strike="noStrike" kern="1200" cap="none" spc="3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ntify the required expertise and establish the team</a:t>
            </a:r>
            <a:endParaRPr kumimoji="0" lang="en-US" sz="2600" b="1" i="1" u="none" strike="noStrike" kern="1200" cap="none" spc="100" normalizeH="0" baseline="0" noProof="0">
              <a:ln>
                <a:noFill/>
              </a:ln>
              <a:solidFill>
                <a:srgbClr val="FED766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A3B5BF-31B2-574F-AD60-85833DFFA613}"/>
              </a:ext>
            </a:extLst>
          </p:cNvPr>
          <p:cNvGrpSpPr/>
          <p:nvPr/>
        </p:nvGrpSpPr>
        <p:grpSpPr>
          <a:xfrm>
            <a:off x="1071608" y="2690214"/>
            <a:ext cx="356362" cy="356362"/>
            <a:chOff x="3916005" y="3428529"/>
            <a:chExt cx="548046" cy="54804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6FF5F7-A989-1249-BFC8-521D03AC708E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Graphic 10" descr="Checkmark">
              <a:extLst>
                <a:ext uri="{FF2B5EF4-FFF2-40B4-BE49-F238E27FC236}">
                  <a16:creationId xmlns:a16="http://schemas.microsoft.com/office/drawing/2014/main" id="{66DD263E-7559-7B42-967E-9C8C59EA3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6C0CE-187C-ED44-90E7-F59C416422C2}"/>
              </a:ext>
            </a:extLst>
          </p:cNvPr>
          <p:cNvGrpSpPr/>
          <p:nvPr/>
        </p:nvGrpSpPr>
        <p:grpSpPr>
          <a:xfrm>
            <a:off x="1071608" y="3593442"/>
            <a:ext cx="356362" cy="356362"/>
            <a:chOff x="3916005" y="3428529"/>
            <a:chExt cx="548046" cy="5480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E5A08BE-248C-1146-82F6-42CAF1B2AD31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raphic 20" descr="Checkmark">
              <a:extLst>
                <a:ext uri="{FF2B5EF4-FFF2-40B4-BE49-F238E27FC236}">
                  <a16:creationId xmlns:a16="http://schemas.microsoft.com/office/drawing/2014/main" id="{D7F50639-1B46-E542-B932-E6A2F962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F385B9-3DF3-DE47-BA50-275B3D92C8DF}"/>
              </a:ext>
            </a:extLst>
          </p:cNvPr>
          <p:cNvGrpSpPr/>
          <p:nvPr/>
        </p:nvGrpSpPr>
        <p:grpSpPr>
          <a:xfrm>
            <a:off x="1071608" y="4464384"/>
            <a:ext cx="356362" cy="356362"/>
            <a:chOff x="3916005" y="3428529"/>
            <a:chExt cx="548046" cy="54804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406A8FC-D7F0-E74E-A815-CC3C56A212D9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phic 23" descr="Checkmark">
              <a:extLst>
                <a:ext uri="{FF2B5EF4-FFF2-40B4-BE49-F238E27FC236}">
                  <a16:creationId xmlns:a16="http://schemas.microsoft.com/office/drawing/2014/main" id="{61ED8C2A-AEB4-9445-80F8-72540FC1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pic>
        <p:nvPicPr>
          <p:cNvPr id="4" name="Graphic 3" descr="Cheers outline">
            <a:extLst>
              <a:ext uri="{FF2B5EF4-FFF2-40B4-BE49-F238E27FC236}">
                <a16:creationId xmlns:a16="http://schemas.microsoft.com/office/drawing/2014/main" id="{6E001CCD-2475-9ED5-AD51-B388AF5EF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79424" y="2389756"/>
            <a:ext cx="2792278" cy="279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45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1051560" y="3662680"/>
            <a:ext cx="33143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Working together in plenary, brainstorm who should be involved in the various WSP activities.</a:t>
            </a:r>
          </a:p>
        </p:txBody>
      </p:sp>
      <p:sp>
        <p:nvSpPr>
          <p:cNvPr id="14" name="Text Box 63">
            <a:extLst>
              <a:ext uri="{FF2B5EF4-FFF2-40B4-BE49-F238E27FC236}">
                <a16:creationId xmlns:a16="http://schemas.microsoft.com/office/drawing/2014/main" id="{A2CCA7EE-3A77-C444-8F7E-2826F8C11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968"/>
            <a:ext cx="10668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EXERCISE: 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WSP team member brainstorm</a:t>
            </a:r>
          </a:p>
        </p:txBody>
      </p:sp>
      <p:sp>
        <p:nvSpPr>
          <p:cNvPr id="18" name="Text Box 63">
            <a:extLst>
              <a:ext uri="{FF2B5EF4-FFF2-40B4-BE49-F238E27FC236}">
                <a16:creationId xmlns:a16="http://schemas.microsoft.com/office/drawing/2014/main" id="{BB11EB4D-0F09-7B4B-BCF4-AD448A669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379" y="2425772"/>
            <a:ext cx="1914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10 minutes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E45C3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00F49D-33B9-A948-9885-30AFA4223EA1}"/>
              </a:ext>
            </a:extLst>
          </p:cNvPr>
          <p:cNvCxnSpPr>
            <a:cxnSpLocks/>
          </p:cNvCxnSpPr>
          <p:nvPr/>
        </p:nvCxnSpPr>
        <p:spPr bwMode="auto">
          <a:xfrm>
            <a:off x="960121" y="3479800"/>
            <a:ext cx="3066757" cy="0"/>
          </a:xfrm>
          <a:prstGeom prst="straightConnector1">
            <a:avLst/>
          </a:prstGeom>
          <a:solidFill>
            <a:srgbClr val="91C400">
              <a:alpha val="85001"/>
            </a:srgbClr>
          </a:solidFill>
          <a:ln w="22225">
            <a:solidFill>
              <a:srgbClr val="5EB1B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2FB1CB5-81E6-8A18-B4A6-1493F868F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835400"/>
            <a:ext cx="6066667" cy="4000000"/>
          </a:xfrm>
          <a:prstGeom prst="rect">
            <a:avLst/>
          </a:prstGeom>
        </p:spPr>
      </p:pic>
      <p:pic>
        <p:nvPicPr>
          <p:cNvPr id="3" name="Graphic 2" descr="Stopwatch with solid fill">
            <a:extLst>
              <a:ext uri="{FF2B5EF4-FFF2-40B4-BE49-F238E27FC236}">
                <a16:creationId xmlns:a16="http://schemas.microsoft.com/office/drawing/2014/main" id="{FC7F27EC-981F-47FB-CBC0-F23D1C3FA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327" y="1670229"/>
            <a:ext cx="1574052" cy="15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77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049D8-591B-A36C-C587-9E20518F4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405" y="1517909"/>
            <a:ext cx="4876190" cy="4152381"/>
          </a:xfrm>
          <a:prstGeom prst="rect">
            <a:avLst/>
          </a:prstGeom>
        </p:spPr>
      </p:pic>
      <p:sp>
        <p:nvSpPr>
          <p:cNvPr id="10" name="Text Box 63"/>
          <p:cNvSpPr txBox="1">
            <a:spLocks noChangeArrowheads="1"/>
          </p:cNvSpPr>
          <p:nvPr/>
        </p:nvSpPr>
        <p:spPr bwMode="auto">
          <a:xfrm>
            <a:off x="1115060" y="1607821"/>
            <a:ext cx="8061326" cy="432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Typically, the team might include: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56A3A6"/>
              </a:buClr>
              <a:buSzPct val="120000"/>
              <a:buFont typeface="Arial" panose="020B0604020202020204" pitchFamily="34" charset="0"/>
              <a:buChar char="→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Managers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56A3A6"/>
              </a:buClr>
              <a:buSzPct val="120000"/>
              <a:buFont typeface="Arial" panose="020B0604020202020204" pitchFamily="34" charset="0"/>
              <a:buChar char="→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Engineers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56A3A6"/>
              </a:buClr>
              <a:buSzPct val="120000"/>
              <a:buFont typeface="Arial" panose="020B0604020202020204" pitchFamily="34" charset="0"/>
              <a:buChar char="→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Staff involved in water sampling and testing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56A3A6"/>
              </a:buClr>
              <a:buSzPct val="120000"/>
              <a:buFont typeface="Arial" panose="020B0604020202020204" pitchFamily="34" charset="0"/>
              <a:buChar char="→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Technical staff involved in day-to-day system operations and maintenance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56A3A6"/>
              </a:buClr>
              <a:buSzPct val="120000"/>
              <a:buFont typeface="Arial" panose="020B0604020202020204" pitchFamily="34" charset="0"/>
              <a:buChar char="→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Representatives of relevant catchment-level agencies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56A3A6"/>
              </a:buClr>
              <a:buSzPct val="120000"/>
              <a:buFont typeface="Arial" panose="020B0604020202020204" pitchFamily="34" charset="0"/>
              <a:buChar char="→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Representatives of the public health agency</a:t>
            </a: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121AAD81-3B06-6245-899C-9BBBBD3EA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TYPICAL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team members</a:t>
            </a:r>
          </a:p>
        </p:txBody>
      </p:sp>
    </p:spTree>
    <p:extLst>
      <p:ext uri="{BB962C8B-B14F-4D97-AF65-F5344CB8AC3E}">
        <p14:creationId xmlns:p14="http://schemas.microsoft.com/office/powerpoint/2010/main" val="36342330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71C35-ECD8-A9C2-81DB-EFE97227C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8686F-BBA6-298C-DE00-511098ACD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810" y="1440965"/>
            <a:ext cx="4876190" cy="4152381"/>
          </a:xfrm>
          <a:prstGeom prst="rect">
            <a:avLst/>
          </a:prstGeom>
        </p:spPr>
      </p:pic>
      <p:sp>
        <p:nvSpPr>
          <p:cNvPr id="10" name="Text Box 63">
            <a:extLst>
              <a:ext uri="{FF2B5EF4-FFF2-40B4-BE49-F238E27FC236}">
                <a16:creationId xmlns:a16="http://schemas.microsoft.com/office/drawing/2014/main" id="{7C538B06-1F67-B0C3-7BA7-28160F4B8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17" y="1603303"/>
            <a:ext cx="8061326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Stakeholders can be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any individual, group, or organization that has responsibility for, an interest in, or is affected, by decisions, operations and outcomes related to </a:t>
            </a: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WSP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IE" sz="200" b="1" i="0" u="none" strike="noStrike" kern="1200" cap="none" spc="0" normalizeH="0" baseline="0" noProof="0">
              <a:ln>
                <a:noFill/>
              </a:ln>
              <a:solidFill>
                <a:srgbClr val="086788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Stakeholders can be internal to the water supplier organization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e.g. customer services, IT, procurement (e.g. chemicals), finance, asset management, system design and construction…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…or external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e.g.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catchment land use, catchment management, environmental protection, public health, regulation, independent testing, user groups and civil society</a:t>
            </a:r>
            <a:endParaRPr kumimoji="0" lang="en-GB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AF215517-2538-40ED-31D9-F2522EDE4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153885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CONSIDER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stakeholders that can support the WSP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53C762-68EF-BDBA-4E04-1684251C416D}"/>
              </a:ext>
            </a:extLst>
          </p:cNvPr>
          <p:cNvSpPr/>
          <p:nvPr/>
        </p:nvSpPr>
        <p:spPr>
          <a:xfrm>
            <a:off x="2226128" y="5482387"/>
            <a:ext cx="7739743" cy="861109"/>
          </a:xfrm>
          <a:prstGeom prst="roundRect">
            <a:avLst/>
          </a:prstGeom>
          <a:solidFill>
            <a:srgbClr val="E45C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Consider conducting a stakeholder mapping exercise to determine who the key stakeholders are, &amp;  how they can support the WSP</a:t>
            </a:r>
          </a:p>
        </p:txBody>
      </p:sp>
    </p:spTree>
    <p:extLst>
      <p:ext uri="{BB962C8B-B14F-4D97-AF65-F5344CB8AC3E}">
        <p14:creationId xmlns:p14="http://schemas.microsoft.com/office/powerpoint/2010/main" val="162079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298116"/>
              </p:ext>
            </p:extLst>
          </p:nvPr>
        </p:nvGraphicFramePr>
        <p:xfrm>
          <a:off x="821872" y="1510417"/>
          <a:ext cx="10548256" cy="4966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0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2551269334"/>
                    </a:ext>
                  </a:extLst>
                </a:gridCol>
              </a:tblGrid>
              <a:tr h="660459">
                <a:tc>
                  <a:txBody>
                    <a:bodyPr/>
                    <a:lstStyle/>
                    <a:p>
                      <a:pPr algn="l"/>
                      <a:r>
                        <a:rPr lang="en-AU" sz="1600">
                          <a:latin typeface="Arial" charset="0"/>
                          <a:ea typeface="Arial" charset="0"/>
                          <a:cs typeface="Arial" charset="0"/>
                        </a:rPr>
                        <a:t>Name, job title &amp; organisation </a:t>
                      </a:r>
                      <a:endParaRPr lang="en-GB" sz="16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1600">
                          <a:latin typeface="Arial" charset="0"/>
                          <a:ea typeface="Arial" charset="0"/>
                          <a:cs typeface="Arial" charset="0"/>
                        </a:rPr>
                        <a:t>Skills, knowledge </a:t>
                      </a:r>
                      <a:br>
                        <a:rPr lang="en-AU" sz="1600"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AU" sz="1600">
                          <a:latin typeface="Arial" charset="0"/>
                          <a:ea typeface="Arial" charset="0"/>
                          <a:cs typeface="Arial" charset="0"/>
                        </a:rPr>
                        <a:t>and expertise relevant to the WSP</a:t>
                      </a:r>
                      <a:endParaRPr lang="en-GB" sz="16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1600">
                          <a:latin typeface="Arial" charset="0"/>
                          <a:ea typeface="Arial" charset="0"/>
                          <a:cs typeface="Arial" charset="0"/>
                        </a:rPr>
                        <a:t>Role on the </a:t>
                      </a:r>
                      <a:br>
                        <a:rPr lang="en-AU" sz="1600"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AU" sz="1600">
                          <a:latin typeface="Arial" charset="0"/>
                          <a:ea typeface="Arial" charset="0"/>
                          <a:cs typeface="Arial" charset="0"/>
                        </a:rPr>
                        <a:t>WSP team </a:t>
                      </a:r>
                      <a:endParaRPr lang="en-GB" sz="16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B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1600">
                          <a:latin typeface="Arial" charset="0"/>
                          <a:ea typeface="Arial" charset="0"/>
                          <a:cs typeface="Arial" charset="0"/>
                        </a:rPr>
                        <a:t>Contact details</a:t>
                      </a:r>
                      <a:endParaRPr lang="en-GB" sz="16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264"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Operations manager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Operations, including water treatment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Team Leader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Stakeholder coordination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Emergency response coordinator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…….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819"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Water treatment</a:t>
                      </a:r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manager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solidFill>
                      <a:srgbClr val="FED766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Water treatment plant </a:t>
                      </a:r>
                      <a:br>
                        <a:rPr kumimoji="0" lang="en-AU" sz="14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AU" sz="14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O&amp;M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solidFill>
                      <a:srgbClr val="FED766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Water treatment</a:t>
                      </a:r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plant risk assessment and O&amp;M</a:t>
                      </a:r>
                    </a:p>
                    <a:p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Review of monitoring trends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solidFill>
                      <a:srgbClr val="FED766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…….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solidFill>
                      <a:srgbClr val="FED766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527"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Network </a:t>
                      </a:r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maintenance staff / plumber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Da</a:t>
                      </a:r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 to day w</a:t>
                      </a:r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ater network</a:t>
                      </a:r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operation Customer in-house practices</a:t>
                      </a:r>
                    </a:p>
                    <a:p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Materials safe for contact with water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Network plant risk assessment and O&amp;M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AU" sz="1400" baseline="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…….</a:t>
                      </a:r>
                    </a:p>
                  </a:txBody>
                  <a:tcPr marL="87565" marR="87565" marT="43783" marB="4378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194"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Health officer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solidFill>
                      <a:srgbClr val="FED766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Health (especially water</a:t>
                      </a:r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related diseases in the context of climate change)</a:t>
                      </a:r>
                    </a:p>
                    <a:p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solidFill>
                      <a:srgbClr val="FED766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Health liaison, e.g.</a:t>
                      </a:r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compliance monitoring, emergency response planning, capacity building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solidFill>
                      <a:srgbClr val="FED766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…….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solidFill>
                      <a:srgbClr val="FED766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527"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Environmental protection </a:t>
                      </a:r>
                      <a:r>
                        <a:rPr lang="en-AU" sz="1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officer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Catchment management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Source water protection</a:t>
                      </a:r>
                    </a:p>
                    <a:p>
                      <a:r>
                        <a:rPr lang="en-AU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Communication/outreach to land users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…….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527">
                <a:tc>
                  <a:txBody>
                    <a:bodyPr/>
                    <a:lstStyle/>
                    <a:p>
                      <a:r>
                        <a:rPr lang="en-IE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NGO representative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Water user experiences for disadvantaged groups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Liaison with user groups in informal settlements</a:t>
                      </a:r>
                    </a:p>
                    <a:p>
                      <a:r>
                        <a:rPr lang="en-IE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User education &amp; awareness raising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…….</a:t>
                      </a:r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7565" marR="87565" marT="43783" marB="4378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5435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B0572C0-A3B8-B4B9-84FC-A48858DEAD2D}"/>
              </a:ext>
            </a:extLst>
          </p:cNvPr>
          <p:cNvSpPr/>
          <p:nvPr/>
        </p:nvSpPr>
        <p:spPr>
          <a:xfrm rot="2433198">
            <a:off x="10629904" y="1583189"/>
            <a:ext cx="1752619" cy="485837"/>
          </a:xfrm>
          <a:prstGeom prst="rect">
            <a:avLst/>
          </a:prstGeom>
          <a:solidFill>
            <a:srgbClr val="E45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EXTRACT</a:t>
            </a:r>
          </a:p>
        </p:txBody>
      </p:sp>
      <p:sp>
        <p:nvSpPr>
          <p:cNvPr id="3" name="Text Box 63">
            <a:extLst>
              <a:ext uri="{FF2B5EF4-FFF2-40B4-BE49-F238E27FC236}">
                <a16:creationId xmlns:a16="http://schemas.microsoft.com/office/drawing/2014/main" id="{17522E61-59D8-A3CF-3D4A-71E8B03C8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968"/>
            <a:ext cx="116078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 action: 2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3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Define the roles and responsibilities of team members</a:t>
            </a:r>
            <a:endParaRPr kumimoji="0" lang="en-US" sz="2600" b="1" i="1" u="none" strike="noStrike" kern="1200" cap="none" spc="100" normalizeH="0" baseline="0" noProof="0">
              <a:ln>
                <a:noFill/>
              </a:ln>
              <a:solidFill>
                <a:srgbClr val="FED766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382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3">
            <a:extLst>
              <a:ext uri="{FF2B5EF4-FFF2-40B4-BE49-F238E27FC236}">
                <a16:creationId xmlns:a16="http://schemas.microsoft.com/office/drawing/2014/main" id="{760522C8-DC72-9F58-D62D-702665A01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580"/>
            <a:ext cx="113646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SUPPLEMENTAL </a:t>
            </a:r>
            <a:r>
              <a:rPr kumimoji="0" lang="en-US" sz="24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support for more resilient &amp; equitable WSPs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F29816-719C-CED2-8FCF-A9DF8F6A7866}"/>
              </a:ext>
            </a:extLst>
          </p:cNvPr>
          <p:cNvSpPr txBox="1"/>
          <p:nvPr/>
        </p:nvSpPr>
        <p:spPr>
          <a:xfrm>
            <a:off x="1095971" y="1611079"/>
            <a:ext cx="9570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Consider what additional expertise may be required to ensure climate &amp; equity considerations are adequately integrated.</a:t>
            </a: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A1536045-640B-C4A0-4A7F-815210E29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743" y="2664367"/>
            <a:ext cx="5516756" cy="2813209"/>
          </a:xfrm>
          <a:prstGeom prst="roundRect">
            <a:avLst>
              <a:gd name="adj" fmla="val 7530"/>
            </a:avLst>
          </a:prstGeom>
          <a:solidFill>
            <a:srgbClr val="FED76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Climate-related stakeholders may include representatives from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Climatology / meteorology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Hydro(geo)ology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Emergency response/Disaster risk reduction agencies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Epidemiologists (focus on climate and health)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Adaptation / Civil protection agencies…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080CC1-41AD-B911-ACFF-649023C8F26A}"/>
              </a:ext>
            </a:extLst>
          </p:cNvPr>
          <p:cNvGrpSpPr/>
          <p:nvPr/>
        </p:nvGrpSpPr>
        <p:grpSpPr>
          <a:xfrm>
            <a:off x="5781814" y="2286438"/>
            <a:ext cx="797857" cy="755858"/>
            <a:chOff x="6879771" y="3135086"/>
            <a:chExt cx="797857" cy="75585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F274B7A-444C-87C7-B8AE-03F1E78ABE8F}"/>
                </a:ext>
              </a:extLst>
            </p:cNvPr>
            <p:cNvSpPr/>
            <p:nvPr/>
          </p:nvSpPr>
          <p:spPr>
            <a:xfrm>
              <a:off x="6879771" y="3135086"/>
              <a:ext cx="797857" cy="75585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ED7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6A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 descr="High temperature with solid fill">
              <a:extLst>
                <a:ext uri="{FF2B5EF4-FFF2-40B4-BE49-F238E27FC236}">
                  <a16:creationId xmlns:a16="http://schemas.microsoft.com/office/drawing/2014/main" id="{41C17FEB-69F2-32D4-79C9-20F9FFF56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9342" y="3156858"/>
              <a:ext cx="598714" cy="598714"/>
            </a:xfrm>
            <a:prstGeom prst="rect">
              <a:avLst/>
            </a:prstGeom>
          </p:spPr>
        </p:pic>
      </p:grpSp>
      <p:sp>
        <p:nvSpPr>
          <p:cNvPr id="8" name="Text Box 63">
            <a:extLst>
              <a:ext uri="{FF2B5EF4-FFF2-40B4-BE49-F238E27FC236}">
                <a16:creationId xmlns:a16="http://schemas.microsoft.com/office/drawing/2014/main" id="{3C451277-F9D0-FF31-1549-161831CCF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40" y="2574742"/>
            <a:ext cx="5095974" cy="2941082"/>
          </a:xfrm>
          <a:prstGeom prst="roundRect">
            <a:avLst>
              <a:gd name="adj" fmla="val 7530"/>
            </a:avLst>
          </a:prstGeom>
          <a:solidFill>
            <a:srgbClr val="56A3A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Equity stakeholders may include representatives from: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NGOs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Women’s groups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Youth groups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Elderly groups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Disability groups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Ethnic groups…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5C3338-2AB3-9A2B-7B26-B174DF9E1FEC}"/>
              </a:ext>
            </a:extLst>
          </p:cNvPr>
          <p:cNvGrpSpPr/>
          <p:nvPr/>
        </p:nvGrpSpPr>
        <p:grpSpPr>
          <a:xfrm>
            <a:off x="226482" y="2219541"/>
            <a:ext cx="765199" cy="710402"/>
            <a:chOff x="6912429" y="3180542"/>
            <a:chExt cx="765199" cy="71040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925D85-177A-0189-BB34-424960687DD5}"/>
                </a:ext>
              </a:extLst>
            </p:cNvPr>
            <p:cNvSpPr/>
            <p:nvPr/>
          </p:nvSpPr>
          <p:spPr>
            <a:xfrm>
              <a:off x="6912429" y="3180542"/>
              <a:ext cx="765199" cy="71040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56A3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6A3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Graphic 10" descr="Cheers with solid fill">
              <a:extLst>
                <a:ext uri="{FF2B5EF4-FFF2-40B4-BE49-F238E27FC236}">
                  <a16:creationId xmlns:a16="http://schemas.microsoft.com/office/drawing/2014/main" id="{7C8532A0-8F22-6E04-3224-A2058FC3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34201" y="3234786"/>
              <a:ext cx="645458" cy="64545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EA992FA-BC89-A859-F6E6-6BD56F8921EC}"/>
              </a:ext>
            </a:extLst>
          </p:cNvPr>
          <p:cNvSpPr txBox="1"/>
          <p:nvPr/>
        </p:nvSpPr>
        <p:spPr>
          <a:xfrm>
            <a:off x="3153827" y="5698649"/>
            <a:ext cx="744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rPr>
              <a:t>Consider if these should be full WSP Team members, or only provide support  to the WSP Team “as needed”</a:t>
            </a:r>
            <a:endParaRPr kumimoji="0" lang="en-GB" sz="1800" b="1" i="1" u="none" strike="noStrike" kern="1200" cap="none" spc="0" normalizeH="0" baseline="0" noProof="0">
              <a:ln>
                <a:noFill/>
              </a:ln>
              <a:solidFill>
                <a:srgbClr val="086788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7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DAB1E00-C1F2-A7D0-1FD6-08420EE265DF}"/>
              </a:ext>
            </a:extLst>
          </p:cNvPr>
          <p:cNvSpPr txBox="1">
            <a:spLocks/>
          </p:cNvSpPr>
          <p:nvPr/>
        </p:nvSpPr>
        <p:spPr>
          <a:xfrm>
            <a:off x="2776294" y="1579069"/>
            <a:ext cx="6365089" cy="8100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150" marR="0" lvl="0" indent="-2063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Consider if individuals should be </a:t>
            </a:r>
            <a:endParaRPr kumimoji="0" lang="en-GB" sz="2600" b="1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055F02C9-D09C-6BF1-C17F-9DFC3A588DD1}"/>
              </a:ext>
            </a:extLst>
          </p:cNvPr>
          <p:cNvSpPr/>
          <p:nvPr/>
        </p:nvSpPr>
        <p:spPr>
          <a:xfrm>
            <a:off x="2438400" y="5058073"/>
            <a:ext cx="3657600" cy="91440"/>
          </a:xfrm>
          <a:prstGeom prst="roundRect">
            <a:avLst>
              <a:gd name="adj" fmla="val 6872"/>
            </a:avLst>
          </a:prstGeom>
          <a:solidFill>
            <a:srgbClr val="086788"/>
          </a:solidFill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E986BE-C3D1-6A63-050B-A64043A3DA2A}"/>
              </a:ext>
            </a:extLst>
          </p:cNvPr>
          <p:cNvSpPr/>
          <p:nvPr/>
        </p:nvSpPr>
        <p:spPr>
          <a:xfrm>
            <a:off x="6096000" y="3607474"/>
            <a:ext cx="3657600" cy="1426111"/>
          </a:xfrm>
          <a:prstGeom prst="rect">
            <a:avLst/>
          </a:prstGeom>
        </p:spPr>
        <p:txBody>
          <a:bodyPr wrap="square" lIns="182880" tIns="91440" rIns="9144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Less involved in day-to-day WSP implementation and may only be consulted at select stages/activities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F715D136-DD82-954F-24AB-9BABE3947791}"/>
              </a:ext>
            </a:extLst>
          </p:cNvPr>
          <p:cNvSpPr/>
          <p:nvPr/>
        </p:nvSpPr>
        <p:spPr>
          <a:xfrm>
            <a:off x="6096000" y="5058073"/>
            <a:ext cx="3657600" cy="91440"/>
          </a:xfrm>
          <a:prstGeom prst="roundRect">
            <a:avLst>
              <a:gd name="adj" fmla="val 6872"/>
            </a:avLst>
          </a:prstGeom>
          <a:solidFill>
            <a:srgbClr val="009FB7"/>
          </a:solidFill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1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D54703D6-8F79-319F-B335-A883CAD93D41}"/>
              </a:ext>
            </a:extLst>
          </p:cNvPr>
          <p:cNvSpPr/>
          <p:nvPr/>
        </p:nvSpPr>
        <p:spPr bwMode="auto">
          <a:xfrm rot="5400000">
            <a:off x="5808326" y="447614"/>
            <a:ext cx="301027" cy="3931920"/>
          </a:xfrm>
          <a:prstGeom prst="leftBrace">
            <a:avLst>
              <a:gd name="adj1" fmla="val 52175"/>
              <a:gd name="adj2" fmla="val 50000"/>
            </a:avLst>
          </a:prstGeom>
          <a:noFill/>
          <a:ln w="25400">
            <a:solidFill>
              <a:srgbClr val="FED766"/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fornian FB" charset="0"/>
              <a:ea typeface="ＭＳ Ｐゴシック" charset="0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E3386D12-46D3-4D21-72B1-A0AAD5398C11}"/>
              </a:ext>
            </a:extLst>
          </p:cNvPr>
          <p:cNvSpPr/>
          <p:nvPr/>
        </p:nvSpPr>
        <p:spPr>
          <a:xfrm>
            <a:off x="2438400" y="2851467"/>
            <a:ext cx="3657600" cy="731520"/>
          </a:xfrm>
          <a:prstGeom prst="roundRect">
            <a:avLst>
              <a:gd name="adj" fmla="val 7806"/>
            </a:avLst>
          </a:prstGeom>
          <a:solidFill>
            <a:srgbClr val="086788"/>
          </a:soli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CORE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TEAM MEMBERS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20BEB2-C03A-4364-9CDC-E559444FA473}"/>
              </a:ext>
            </a:extLst>
          </p:cNvPr>
          <p:cNvSpPr/>
          <p:nvPr/>
        </p:nvSpPr>
        <p:spPr>
          <a:xfrm>
            <a:off x="2438400" y="3607475"/>
            <a:ext cx="3657600" cy="1426110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Involved in day-to-day implementation of the WSP and typically attend all WSP team meetings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A9E224E0-6021-9588-2499-86D6E81770EE}"/>
              </a:ext>
            </a:extLst>
          </p:cNvPr>
          <p:cNvSpPr/>
          <p:nvPr/>
        </p:nvSpPr>
        <p:spPr>
          <a:xfrm>
            <a:off x="6096000" y="2851467"/>
            <a:ext cx="3657600" cy="731520"/>
          </a:xfrm>
          <a:prstGeom prst="roundRect">
            <a:avLst>
              <a:gd name="adj" fmla="val 7806"/>
            </a:avLst>
          </a:prstGeom>
          <a:solidFill>
            <a:srgbClr val="009FB7"/>
          </a:soli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EXTENDED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TEAM MEMBERS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0" name="Text Box 63">
            <a:extLst>
              <a:ext uri="{FF2B5EF4-FFF2-40B4-BE49-F238E27FC236}">
                <a16:creationId xmlns:a16="http://schemas.microsoft.com/office/drawing/2014/main" id="{1339C9AB-38E6-9BA6-4E47-C6FC341E1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915"/>
            <a:ext cx="113646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CHALLENGE: </a:t>
            </a:r>
            <a:r>
              <a:rPr kumimoji="0" lang="en-US" sz="24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Excessively large WSP teams can hamper decision-making &amp; progress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9D25D4-94E2-F07A-1503-A212958A91E5}"/>
              </a:ext>
            </a:extLst>
          </p:cNvPr>
          <p:cNvSpPr/>
          <p:nvPr/>
        </p:nvSpPr>
        <p:spPr>
          <a:xfrm>
            <a:off x="2438400" y="5174001"/>
            <a:ext cx="3657600" cy="987313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e.g. WSP team members representing water supply operations and lower management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86788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ADA367-EB02-58F5-FDC0-F3A28376FFCB}"/>
              </a:ext>
            </a:extLst>
          </p:cNvPr>
          <p:cNvSpPr/>
          <p:nvPr/>
        </p:nvSpPr>
        <p:spPr>
          <a:xfrm>
            <a:off x="6095998" y="5165830"/>
            <a:ext cx="4191000" cy="987313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e.g. catchment-level agencies, climate-related experts, higher-level management, community group representatives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9FB7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3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5674022" y="3104885"/>
            <a:ext cx="1309829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eaLnBrk="1" hangingPunct="1">
              <a:spcBef>
                <a:spcPct val="50000"/>
              </a:spcBef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SOPs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srgbClr val="DB504A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" name="Text Box 63"/>
          <p:cNvSpPr txBox="1">
            <a:spLocks noChangeArrowheads="1"/>
          </p:cNvSpPr>
          <p:nvPr/>
        </p:nvSpPr>
        <p:spPr bwMode="auto">
          <a:xfrm>
            <a:off x="566057" y="1645920"/>
            <a:ext cx="10765972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eaLnBrk="1" hangingPunct="1">
              <a:spcBef>
                <a:spcPct val="50000"/>
              </a:spcBef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Standard operating procedures (SOPs) 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should document steps to follow during: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normal operations and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incident situations.</a:t>
            </a:r>
          </a:p>
        </p:txBody>
      </p:sp>
      <p:sp>
        <p:nvSpPr>
          <p:cNvPr id="22" name="Text Box 63"/>
          <p:cNvSpPr txBox="1">
            <a:spLocks noChangeArrowheads="1"/>
          </p:cNvSpPr>
          <p:nvPr/>
        </p:nvSpPr>
        <p:spPr bwMode="auto">
          <a:xfrm>
            <a:off x="1887468" y="4714515"/>
            <a:ext cx="31735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eaLnBrk="1" hangingPunct="1">
              <a:spcBef>
                <a:spcPct val="50000"/>
              </a:spcBef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Steps to follow during normal operations</a:t>
            </a:r>
          </a:p>
        </p:txBody>
      </p:sp>
      <p:sp>
        <p:nvSpPr>
          <p:cNvPr id="23" name="Text Box 63"/>
          <p:cNvSpPr txBox="1">
            <a:spLocks noChangeArrowheads="1"/>
          </p:cNvSpPr>
          <p:nvPr/>
        </p:nvSpPr>
        <p:spPr bwMode="auto">
          <a:xfrm>
            <a:off x="7788453" y="4733107"/>
            <a:ext cx="37179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indent="0" eaLnBrk="1" hangingPunct="1">
              <a:spcBef>
                <a:spcPct val="50000"/>
              </a:spcBef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 marL="914400" indent="-457200" algn="ctr">
              <a:defRPr sz="2400">
                <a:latin typeface="Californian FB" charset="0"/>
              </a:defRPr>
            </a:lvl2pPr>
            <a:lvl3pPr marL="1371600" indent="-457200" algn="ctr">
              <a:defRPr sz="2400">
                <a:latin typeface="Californian FB" charset="0"/>
              </a:defRPr>
            </a:lvl3pPr>
            <a:lvl4pPr marL="1828800" indent="-457200" algn="ctr">
              <a:defRPr sz="2400">
                <a:latin typeface="Californian FB" charset="0"/>
              </a:defRPr>
            </a:lvl4pPr>
            <a:lvl5pPr marL="2286000" indent="-457200" algn="ctr">
              <a:defRPr sz="2400">
                <a:latin typeface="Californian FB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fornian FB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Steps to follow during an incident (corrective actions)</a:t>
            </a:r>
          </a:p>
        </p:txBody>
      </p:sp>
      <p:sp>
        <p:nvSpPr>
          <p:cNvPr id="24" name="Text Box 63"/>
          <p:cNvSpPr txBox="1">
            <a:spLocks noChangeArrowheads="1"/>
          </p:cNvSpPr>
          <p:nvPr/>
        </p:nvSpPr>
        <p:spPr bwMode="auto">
          <a:xfrm>
            <a:off x="2317823" y="5501507"/>
            <a:ext cx="2743200" cy="715089"/>
          </a:xfrm>
          <a:prstGeom prst="roundRect">
            <a:avLst/>
          </a:prstGeom>
          <a:solidFill>
            <a:srgbClr val="159680"/>
          </a:solidFill>
          <a:ln w="762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e.g. Weekly storage tank inspection</a:t>
            </a: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7916586" y="5483957"/>
            <a:ext cx="3252155" cy="715089"/>
          </a:xfrm>
          <a:prstGeom prst="roundRect">
            <a:avLst/>
          </a:prstGeom>
          <a:solidFill>
            <a:schemeClr val="accent2"/>
          </a:solidFill>
          <a:ln w="762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e.g. Response to a high filtered water turbidity alarm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3A5E8-BE2E-874F-B044-3D7680B8D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1" y="2533328"/>
            <a:ext cx="3426074" cy="26222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ED0AE43-D5AE-3E43-A6C4-A56A6E6D265A}"/>
              </a:ext>
            </a:extLst>
          </p:cNvPr>
          <p:cNvGrpSpPr/>
          <p:nvPr/>
        </p:nvGrpSpPr>
        <p:grpSpPr>
          <a:xfrm>
            <a:off x="3474245" y="4102619"/>
            <a:ext cx="518868" cy="570095"/>
            <a:chOff x="457200" y="3962501"/>
            <a:chExt cx="431524" cy="431524"/>
          </a:xfrm>
          <a:solidFill>
            <a:srgbClr val="159680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06E001-F0A1-8E40-9159-5B0349C4D4F0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1596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Graphic 26" descr="Checkmark">
              <a:extLst>
                <a:ext uri="{FF2B5EF4-FFF2-40B4-BE49-F238E27FC236}">
                  <a16:creationId xmlns:a16="http://schemas.microsoft.com/office/drawing/2014/main" id="{69F5BA69-E570-864A-AAE6-3081C7CE1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sp>
        <p:nvSpPr>
          <p:cNvPr id="2" name="Text Box 63">
            <a:extLst>
              <a:ext uri="{FF2B5EF4-FFF2-40B4-BE49-F238E27FC236}">
                <a16:creationId xmlns:a16="http://schemas.microsoft.com/office/drawing/2014/main" id="{A5222A7C-A3B2-66B2-6E22-B056BE1E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01260"/>
            <a:ext cx="1116874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 ACTION 1: 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Develop or strengthen SOPs, and implement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523BCE-6B31-F3E2-3BA4-546C4615AA9B}"/>
              </a:ext>
            </a:extLst>
          </p:cNvPr>
          <p:cNvGrpSpPr/>
          <p:nvPr/>
        </p:nvGrpSpPr>
        <p:grpSpPr>
          <a:xfrm>
            <a:off x="9027133" y="4137108"/>
            <a:ext cx="518868" cy="570094"/>
            <a:chOff x="459314" y="3971874"/>
            <a:chExt cx="431524" cy="431523"/>
          </a:xfrm>
          <a:solidFill>
            <a:srgbClr val="159680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A2D3E5-96B9-50E4-CC98-29B2868207D2}"/>
                </a:ext>
              </a:extLst>
            </p:cNvPr>
            <p:cNvSpPr/>
            <p:nvPr/>
          </p:nvSpPr>
          <p:spPr>
            <a:xfrm>
              <a:off x="459314" y="3971874"/>
              <a:ext cx="431524" cy="43152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 descr="Checkmark">
              <a:extLst>
                <a:ext uri="{FF2B5EF4-FFF2-40B4-BE49-F238E27FC236}">
                  <a16:creationId xmlns:a16="http://schemas.microsoft.com/office/drawing/2014/main" id="{0C53030D-29AD-21CC-95AE-09BEAAD6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70309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8834F-EEBA-CD57-B84F-77ADC8922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4" y="1944179"/>
            <a:ext cx="4775761" cy="4495803"/>
          </a:xfrm>
          <a:prstGeom prst="rect">
            <a:avLst/>
          </a:prstGeom>
        </p:spPr>
      </p:pic>
      <p:sp>
        <p:nvSpPr>
          <p:cNvPr id="9" name="Text Box 63"/>
          <p:cNvSpPr txBox="1">
            <a:spLocks noChangeArrowheads="1"/>
          </p:cNvSpPr>
          <p:nvPr/>
        </p:nvSpPr>
        <p:spPr bwMode="auto">
          <a:xfrm>
            <a:off x="923705" y="2366637"/>
            <a:ext cx="882059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Strong and active WSP team leadership is essential.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team leader will play a critical role in driving WSP development and implementation.</a:t>
            </a: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9F513A42-9106-C246-9755-05250D630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APPOINT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 team leader</a:t>
            </a:r>
          </a:p>
        </p:txBody>
      </p:sp>
    </p:spTree>
    <p:extLst>
      <p:ext uri="{BB962C8B-B14F-4D97-AF65-F5344CB8AC3E}">
        <p14:creationId xmlns:p14="http://schemas.microsoft.com/office/powerpoint/2010/main" val="15782396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53419" y="2073192"/>
            <a:ext cx="5838035" cy="1785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Success factors: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Emphasize the long-term nature of the WSP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Establish appropriate WSP Team meeting intervals to discuss WSP implementation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 Box 63">
            <a:extLst>
              <a:ext uri="{FF2B5EF4-FFF2-40B4-BE49-F238E27FC236}">
                <a16:creationId xmlns:a16="http://schemas.microsoft.com/office/drawing/2014/main" id="{37252258-5A27-034C-99D6-FE37C041D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MAINTAINING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long-term WSP Team engagement</a:t>
            </a:r>
          </a:p>
        </p:txBody>
      </p:sp>
      <p:pic>
        <p:nvPicPr>
          <p:cNvPr id="7" name="Graphic 6" descr="Group success">
            <a:extLst>
              <a:ext uri="{FF2B5EF4-FFF2-40B4-BE49-F238E27FC236}">
                <a16:creationId xmlns:a16="http://schemas.microsoft.com/office/drawing/2014/main" id="{689C3D0B-76F7-8F40-BD7B-863B50E59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9379" y="1706755"/>
            <a:ext cx="3165634" cy="31656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A548D0-7785-2863-3A2A-5E7B649F3785}"/>
              </a:ext>
            </a:extLst>
          </p:cNvPr>
          <p:cNvSpPr/>
          <p:nvPr/>
        </p:nvSpPr>
        <p:spPr>
          <a:xfrm>
            <a:off x="1053419" y="4968689"/>
            <a:ext cx="9243440" cy="861109"/>
          </a:xfrm>
          <a:prstGeom prst="roundRect">
            <a:avLst/>
          </a:prstGeom>
          <a:solidFill>
            <a:srgbClr val="E45C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Consider how to manage staff turnover issues e.g. developing an organization-wide WSP policy, prepare a WSP induction/training kit for new staff</a:t>
            </a:r>
          </a:p>
        </p:txBody>
      </p:sp>
    </p:spTree>
    <p:extLst>
      <p:ext uri="{BB962C8B-B14F-4D97-AF65-F5344CB8AC3E}">
        <p14:creationId xmlns:p14="http://schemas.microsoft.com/office/powerpoint/2010/main" val="77843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3D4BC-8401-0A30-4FF9-3025C742F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">
            <a:extLst>
              <a:ext uri="{FF2B5EF4-FFF2-40B4-BE49-F238E27FC236}">
                <a16:creationId xmlns:a16="http://schemas.microsoft.com/office/drawing/2014/main" id="{516597CE-87CC-21D6-8F19-0898E885F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932" y="3777491"/>
            <a:ext cx="62745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Working in groups, answer the questions presented in the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Participant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Work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book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(page </a:t>
            </a:r>
            <a:r>
              <a:rPr lang="en-US" sz="2000">
                <a:solidFill>
                  <a:srgbClr val="E7E6E6">
                    <a:lumMod val="25000"/>
                  </a:srgbClr>
                </a:solidFill>
                <a:ea typeface="ＭＳ Ｐゴシック" charset="0"/>
                <a:cs typeface="ＭＳ Ｐゴシック" charset="0"/>
              </a:rPr>
              <a:t>27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srgbClr val="E7E6E6">
                  <a:lumMod val="25000"/>
                </a:srgbClr>
              </a:solidFill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Be prepared to share your findings.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D0892-BA16-2B93-05C6-22E61409CB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230" y="2201912"/>
            <a:ext cx="2785398" cy="2785398"/>
          </a:xfrm>
          <a:prstGeom prst="rect">
            <a:avLst/>
          </a:prstGeom>
        </p:spPr>
      </p:pic>
      <p:sp>
        <p:nvSpPr>
          <p:cNvPr id="18" name="Text Box 63">
            <a:extLst>
              <a:ext uri="{FF2B5EF4-FFF2-40B4-BE49-F238E27FC236}">
                <a16:creationId xmlns:a16="http://schemas.microsoft.com/office/drawing/2014/main" id="{9CF3A8C4-64F6-91C2-1DEC-2FBFBAF1A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8196"/>
            <a:ext cx="9144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ACTIVITY 10: 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Walkerton (Canada) case study</a:t>
            </a:r>
          </a:p>
        </p:txBody>
      </p:sp>
      <p:sp>
        <p:nvSpPr>
          <p:cNvPr id="27" name="Text Box 63">
            <a:extLst>
              <a:ext uri="{FF2B5EF4-FFF2-40B4-BE49-F238E27FC236}">
                <a16:creationId xmlns:a16="http://schemas.microsoft.com/office/drawing/2014/main" id="{439DFD4F-93BA-31D9-82BD-555EA6A8F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750" y="2452663"/>
            <a:ext cx="1914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40 minutes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E45C3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4B5C4C-64F1-97B5-8B7A-E98B9B32F759}"/>
              </a:ext>
            </a:extLst>
          </p:cNvPr>
          <p:cNvCxnSpPr>
            <a:cxnSpLocks/>
          </p:cNvCxnSpPr>
          <p:nvPr/>
        </p:nvCxnSpPr>
        <p:spPr bwMode="auto">
          <a:xfrm>
            <a:off x="829492" y="3594611"/>
            <a:ext cx="4244663" cy="0"/>
          </a:xfrm>
          <a:prstGeom prst="straightConnector1">
            <a:avLst/>
          </a:prstGeom>
          <a:solidFill>
            <a:srgbClr val="91C400">
              <a:alpha val="85001"/>
            </a:srgbClr>
          </a:solidFill>
          <a:ln w="22225">
            <a:solidFill>
              <a:srgbClr val="5EB1B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97B6F1B-5F4A-571B-91CB-88970843F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764" y="2753034"/>
            <a:ext cx="3391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(30 to complete; 10 to discuss)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9B4B90-80A1-9C45-B891-30A768B64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975" y="1162749"/>
            <a:ext cx="4584025" cy="415588"/>
          </a:xfrm>
          <a:prstGeom prst="roundRect">
            <a:avLst>
              <a:gd name="adj" fmla="val 7398"/>
            </a:avLst>
          </a:prstGeom>
          <a:solidFill>
            <a:srgbClr val="E45C3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 anchorCtr="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spc="100">
                <a:solidFill>
                  <a:schemeClr val="bg1"/>
                </a:solidFill>
              </a:rPr>
              <a:t>Workbook Activity 10 (page 27)</a:t>
            </a:r>
          </a:p>
        </p:txBody>
      </p:sp>
      <p:pic>
        <p:nvPicPr>
          <p:cNvPr id="5" name="Graphic 4" descr="Stopwatch with solid fill">
            <a:extLst>
              <a:ext uri="{FF2B5EF4-FFF2-40B4-BE49-F238E27FC236}">
                <a16:creationId xmlns:a16="http://schemas.microsoft.com/office/drawing/2014/main" id="{57E6290E-942B-AC84-B6F9-5431E5C1B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712" y="1881808"/>
            <a:ext cx="1574052" cy="15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590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3" name="TextBox 3"/>
          <p:cNvSpPr txBox="1">
            <a:spLocks noChangeArrowheads="1"/>
          </p:cNvSpPr>
          <p:nvPr/>
        </p:nvSpPr>
        <p:spPr bwMode="auto">
          <a:xfrm>
            <a:off x="3685904" y="1473059"/>
            <a:ext cx="6833514" cy="4770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anchor="ctr" anchorCtr="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DB504A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 charset="0"/>
                <a:ea typeface="MS PGothic" charset="0"/>
              </a:rPr>
              <a:t>You’ve learned all 10 WSP modules</a:t>
            </a: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id="{B3D5E8AD-324F-F24E-B9CA-A55FF19D9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784" y="503178"/>
            <a:ext cx="9144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CONGRATULATIONS!</a:t>
            </a:r>
            <a:endParaRPr kumimoji="0" lang="en-US" sz="3000" b="0" i="0" u="none" strike="noStrike" kern="1200" cap="none" spc="10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4" name="Graphic 3" descr="Excellent with solid fill">
            <a:extLst>
              <a:ext uri="{FF2B5EF4-FFF2-40B4-BE49-F238E27FC236}">
                <a16:creationId xmlns:a16="http://schemas.microsoft.com/office/drawing/2014/main" id="{8ACBA33D-CD38-07E8-7815-9C452696E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5904" y="2227882"/>
            <a:ext cx="4295614" cy="42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708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52285" y="1949865"/>
            <a:ext cx="9797144" cy="449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0514"/>
              </a:buClr>
              <a:buSzPct val="70000"/>
              <a:buFontTx/>
              <a:buNone/>
              <a:tabLst/>
              <a:defRPr/>
            </a:pPr>
            <a:r>
              <a:rPr kumimoji="0" lang="en-IE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A </a:t>
            </a:r>
            <a:r>
              <a:rPr kumimoji="0" lang="en-IE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PROACTIVE MANAGEMENT SYSTEM</a:t>
            </a:r>
            <a:r>
              <a:rPr kumimoji="0" lang="en-IE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MS PGothic" charset="0"/>
              </a:rPr>
              <a:t> to ensure safe drinking water by:</a:t>
            </a:r>
            <a:endParaRPr kumimoji="0" lang="en-IE" altLang="en-US" sz="2000" b="0" i="0" u="none" strike="noStrike" kern="1200" cap="none" spc="0" normalizeH="0" baseline="0" noProof="0">
              <a:ln>
                <a:noFill/>
              </a:ln>
              <a:solidFill>
                <a:srgbClr val="086788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802005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129580"/>
              </a:buClr>
              <a:buSzPct val="120000"/>
              <a:buFont typeface="Wingdings" panose="05000000000000000000" pitchFamily="2" charset="2"/>
              <a:buChar char="þ"/>
              <a:tabLst/>
              <a:defRPr/>
            </a:pPr>
            <a:r>
              <a: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understanding the complete water supply system</a:t>
            </a:r>
          </a:p>
          <a:p>
            <a:pPr marL="802005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129580"/>
              </a:buClr>
              <a:buSzPct val="120000"/>
              <a:buFont typeface="Wingdings" panose="05000000000000000000" pitchFamily="2" charset="2"/>
              <a:buChar char="þ"/>
              <a:tabLst/>
              <a:defRPr/>
            </a:pPr>
            <a:r>
              <a: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identifying where and how problems could arise</a:t>
            </a:r>
          </a:p>
          <a:p>
            <a:pPr marL="802005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129580"/>
              </a:buClr>
              <a:buSzPct val="120000"/>
              <a:buFont typeface="Wingdings" panose="05000000000000000000" pitchFamily="2" charset="2"/>
              <a:buChar char="þ"/>
              <a:tabLst/>
              <a:defRPr/>
            </a:pPr>
            <a:r>
              <a: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putting barriers and management systems in place to stop the problems before they happen</a:t>
            </a:r>
          </a:p>
          <a:p>
            <a:pPr marL="802005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129580"/>
              </a:buClr>
              <a:buSzPct val="120000"/>
              <a:buFont typeface="Wingdings" panose="05000000000000000000" pitchFamily="2" charset="2"/>
              <a:buChar char="þ"/>
              <a:tabLst/>
              <a:defRPr/>
            </a:pPr>
            <a:r>
              <a: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MS PGothic" charset="0"/>
              </a:rPr>
              <a:t>making sure all parts of the system work properly</a:t>
            </a: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96045A39-DF1E-AB48-9C1B-4E97CF56E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RECAP: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what is a WSP?</a:t>
            </a:r>
          </a:p>
        </p:txBody>
      </p:sp>
    </p:spTree>
    <p:extLst>
      <p:ext uri="{BB962C8B-B14F-4D97-AF65-F5344CB8AC3E}">
        <p14:creationId xmlns:p14="http://schemas.microsoft.com/office/powerpoint/2010/main" val="22307350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E1F4E-264A-0513-E62F-AC7AEDC4E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3">
            <a:extLst>
              <a:ext uri="{FF2B5EF4-FFF2-40B4-BE49-F238E27FC236}">
                <a16:creationId xmlns:a16="http://schemas.microsoft.com/office/drawing/2014/main" id="{9FAA3B36-0509-0ACC-FD06-7BECEE504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190"/>
            <a:ext cx="111905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 </a:t>
            </a: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SAFETY PLANNING</a:t>
            </a:r>
          </a:p>
        </p:txBody>
      </p:sp>
      <p:sp>
        <p:nvSpPr>
          <p:cNvPr id="8" name="Rounded Rectangle 26">
            <a:extLst>
              <a:ext uri="{FF2B5EF4-FFF2-40B4-BE49-F238E27FC236}">
                <a16:creationId xmlns:a16="http://schemas.microsoft.com/office/drawing/2014/main" id="{3B27F493-C0EC-5C3E-3067-25F743F927E5}"/>
              </a:ext>
            </a:extLst>
          </p:cNvPr>
          <p:cNvSpPr/>
          <p:nvPr/>
        </p:nvSpPr>
        <p:spPr>
          <a:xfrm>
            <a:off x="1228467" y="1150337"/>
            <a:ext cx="3114934" cy="427196"/>
          </a:xfrm>
          <a:prstGeom prst="roundRect">
            <a:avLst>
              <a:gd name="adj" fmla="val 11084"/>
            </a:avLst>
          </a:prstGeom>
          <a:solidFill>
            <a:srgbClr val="FED766"/>
          </a:solidFill>
        </p:spPr>
        <p:txBody>
          <a:bodyPr wrap="square" lIns="182880" anchor="ctr" anchorCtr="0">
            <a:spAutoFit/>
          </a:bodyPr>
          <a:lstStyle/>
          <a:p>
            <a:pPr marL="57150" marR="0" lvl="0" indent="-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10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KEY TAKEAWAY</a:t>
            </a:r>
          </a:p>
        </p:txBody>
      </p:sp>
      <p:pic>
        <p:nvPicPr>
          <p:cNvPr id="13" name="Graphic 11" descr="Play">
            <a:extLst>
              <a:ext uri="{FF2B5EF4-FFF2-40B4-BE49-F238E27FC236}">
                <a16:creationId xmlns:a16="http://schemas.microsoft.com/office/drawing/2014/main" id="{3E4290C6-4F31-B17E-9BBC-F3D951EE65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3466" y="1341286"/>
            <a:ext cx="187112" cy="187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B8508-1F4D-E3D6-AEA6-42ABD2DAF17E}"/>
              </a:ext>
            </a:extLst>
          </p:cNvPr>
          <p:cNvSpPr txBox="1"/>
          <p:nvPr/>
        </p:nvSpPr>
        <p:spPr>
          <a:xfrm>
            <a:off x="2600066" y="3250640"/>
            <a:ext cx="79486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100">
                <a:solidFill>
                  <a:srgbClr val="E45C31"/>
                </a:solidFill>
                <a:ea typeface="ＭＳ Ｐゴシック" charset="0"/>
              </a:rPr>
              <a:t>WSPs are </a:t>
            </a:r>
            <a:r>
              <a:rPr kumimoji="0" lang="en-US" sz="4000" b="1" i="0" u="sng" strike="noStrike" kern="1200" cap="none" spc="10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NOT</a:t>
            </a:r>
            <a:r>
              <a:rPr kumimoji="0" lang="en-US" sz="2800" b="1" i="0" u="none" strike="noStrike" kern="1200" cap="none" spc="10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 one-off exercise</a:t>
            </a:r>
          </a:p>
        </p:txBody>
      </p:sp>
    </p:spTree>
    <p:extLst>
      <p:ext uri="{BB962C8B-B14F-4D97-AF65-F5344CB8AC3E}">
        <p14:creationId xmlns:p14="http://schemas.microsoft.com/office/powerpoint/2010/main" val="37031366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9121B-60BE-9531-9EE9-AC5BA9C9A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3">
            <a:extLst>
              <a:ext uri="{FF2B5EF4-FFF2-40B4-BE49-F238E27FC236}">
                <a16:creationId xmlns:a16="http://schemas.microsoft.com/office/drawing/2014/main" id="{C3519C9C-E7E7-A02C-44D3-A856ECD68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190"/>
            <a:ext cx="10668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 SAFETY PLANNING </a:t>
            </a: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action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FBD1EF2-AC95-17C5-B4DD-BC79C872B4DC}"/>
              </a:ext>
            </a:extLst>
          </p:cNvPr>
          <p:cNvSpPr txBox="1"/>
          <p:nvPr/>
        </p:nvSpPr>
        <p:spPr>
          <a:xfrm>
            <a:off x="6096000" y="2797630"/>
            <a:ext cx="5269978" cy="1428862"/>
          </a:xfrm>
          <a:prstGeom prst="roundRect">
            <a:avLst>
              <a:gd name="adj" fmla="val 8213"/>
            </a:avLst>
          </a:prstGeom>
          <a:solidFill>
            <a:srgbClr val="1F3A58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WSP is established.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10 WSP steps are planned, developed and documented</a:t>
            </a:r>
            <a:endParaRPr kumimoji="0" lang="en-AU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64605C-00C6-4D8E-4F67-9205FF0DEA43}"/>
              </a:ext>
            </a:extLst>
          </p:cNvPr>
          <p:cNvGrpSpPr/>
          <p:nvPr/>
        </p:nvGrpSpPr>
        <p:grpSpPr>
          <a:xfrm>
            <a:off x="600997" y="1585528"/>
            <a:ext cx="4597400" cy="4591382"/>
            <a:chOff x="1439197" y="1376828"/>
            <a:chExt cx="4597400" cy="45913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26E5958-D5EC-244F-134D-7CF9EC013008}"/>
                </a:ext>
              </a:extLst>
            </p:cNvPr>
            <p:cNvGrpSpPr/>
            <p:nvPr/>
          </p:nvGrpSpPr>
          <p:grpSpPr>
            <a:xfrm>
              <a:off x="1439197" y="1376828"/>
              <a:ext cx="4597400" cy="4591382"/>
              <a:chOff x="1409700" y="1417344"/>
              <a:chExt cx="4597400" cy="459138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F0FAA8D-557B-5A7A-6086-43D7643F5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09700" y="1417344"/>
                <a:ext cx="4597400" cy="459138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5F72F3-3BB2-0CE5-6E9A-92932BB8429E}"/>
                  </a:ext>
                </a:extLst>
              </p:cNvPr>
              <p:cNvSpPr txBox="1"/>
              <p:nvPr/>
            </p:nvSpPr>
            <p:spPr>
              <a:xfrm>
                <a:off x="3560444" y="5243693"/>
                <a:ext cx="2959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MS PGothic" charset="0"/>
                  </a:rPr>
                  <a:t>3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E7E10F8-5756-D830-99E5-58B27F183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8698" y="2381053"/>
                <a:ext cx="779404" cy="71961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DCE9A9-B082-6EAA-93D5-F4521E0C493E}"/>
                  </a:ext>
                </a:extLst>
              </p:cNvPr>
              <p:cNvSpPr txBox="1"/>
              <p:nvPr/>
            </p:nvSpPr>
            <p:spPr>
              <a:xfrm>
                <a:off x="2529681" y="1573555"/>
                <a:ext cx="23574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Development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4BDA1A2-6432-FAE7-CDA8-4C9B57DC3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3810" y="3276217"/>
                <a:ext cx="1006232" cy="93915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7035725-45C7-54AF-7A36-2F2A91278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5756" y="5037753"/>
                <a:ext cx="739498" cy="80580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4047465-E106-B8E5-A4CB-50894F32A371}"/>
                  </a:ext>
                </a:extLst>
              </p:cNvPr>
              <p:cNvSpPr/>
              <p:nvPr/>
            </p:nvSpPr>
            <p:spPr>
              <a:xfrm>
                <a:off x="3117206" y="3190050"/>
                <a:ext cx="1129546" cy="1059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02D865-2135-2A4F-4B64-75F4E54E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1357" y="4017791"/>
              <a:ext cx="1004983" cy="52056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0CD76ED-92C4-4DE2-7831-3CDD67A67FC2}"/>
              </a:ext>
            </a:extLst>
          </p:cNvPr>
          <p:cNvSpPr txBox="1"/>
          <p:nvPr/>
        </p:nvSpPr>
        <p:spPr>
          <a:xfrm>
            <a:off x="3995910" y="517204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MS PGothic" charset="0"/>
              </a:rPr>
              <a:t>If the work stops here, the undertaking will be ineffective!</a:t>
            </a:r>
          </a:p>
        </p:txBody>
      </p:sp>
    </p:spTree>
    <p:extLst>
      <p:ext uri="{BB962C8B-B14F-4D97-AF65-F5344CB8AC3E}">
        <p14:creationId xmlns:p14="http://schemas.microsoft.com/office/powerpoint/2010/main" val="7658040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F19B5-30FA-410F-7A1B-1C0B7FC8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3">
            <a:extLst>
              <a:ext uri="{FF2B5EF4-FFF2-40B4-BE49-F238E27FC236}">
                <a16:creationId xmlns:a16="http://schemas.microsoft.com/office/drawing/2014/main" id="{CC1E6047-5507-82A9-569E-CDF1E780A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190"/>
            <a:ext cx="10668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 SAFETY PLANNING </a:t>
            </a: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action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0FF9-D3A1-5CDB-765C-65D094DCDC07}"/>
              </a:ext>
            </a:extLst>
          </p:cNvPr>
          <p:cNvGrpSpPr/>
          <p:nvPr/>
        </p:nvGrpSpPr>
        <p:grpSpPr>
          <a:xfrm>
            <a:off x="666311" y="1703399"/>
            <a:ext cx="4895945" cy="4591382"/>
            <a:chOff x="1439197" y="1376828"/>
            <a:chExt cx="4895945" cy="45913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565156-4679-9FA9-D1E1-F189CA5D5A99}"/>
                </a:ext>
              </a:extLst>
            </p:cNvPr>
            <p:cNvGrpSpPr/>
            <p:nvPr/>
          </p:nvGrpSpPr>
          <p:grpSpPr>
            <a:xfrm>
              <a:off x="1439197" y="1376828"/>
              <a:ext cx="4895945" cy="4591382"/>
              <a:chOff x="1409700" y="1417344"/>
              <a:chExt cx="4895945" cy="459138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829E3E5-E033-058A-85EA-A18439240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09700" y="1417344"/>
                <a:ext cx="4597400" cy="459138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03658C-82E3-5416-6237-F56BCC0BE282}"/>
                  </a:ext>
                </a:extLst>
              </p:cNvPr>
              <p:cNvSpPr txBox="1"/>
              <p:nvPr/>
            </p:nvSpPr>
            <p:spPr>
              <a:xfrm>
                <a:off x="3560444" y="5243693"/>
                <a:ext cx="2959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MS PGothic" charset="0"/>
                  </a:rPr>
                  <a:t>3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22EBB27-5CAA-11E8-1CE3-1134491D4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8698" y="2381053"/>
                <a:ext cx="779404" cy="71961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95DBE0-7D02-D272-4917-DB53908FF8D1}"/>
                  </a:ext>
                </a:extLst>
              </p:cNvPr>
              <p:cNvSpPr txBox="1"/>
              <p:nvPr/>
            </p:nvSpPr>
            <p:spPr>
              <a:xfrm>
                <a:off x="2529681" y="1573555"/>
                <a:ext cx="23574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Development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412016C-3211-784C-A043-F39F9C7F1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3810" y="3599207"/>
                <a:ext cx="1006232" cy="93915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BFAA5C-9100-75B0-C445-4600ABBC69CD}"/>
                  </a:ext>
                </a:extLst>
              </p:cNvPr>
              <p:cNvSpPr txBox="1"/>
              <p:nvPr/>
            </p:nvSpPr>
            <p:spPr>
              <a:xfrm>
                <a:off x="3948207" y="2796551"/>
                <a:ext cx="23574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</a:t>
                </a:r>
                <a:b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</a:b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Operation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8A90285-AA21-7E40-5518-CDD5FAD8A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5756" y="5037753"/>
                <a:ext cx="739498" cy="80580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DAC401E-F7F4-9284-3E53-4636E7A7569C}"/>
                  </a:ext>
                </a:extLst>
              </p:cNvPr>
              <p:cNvSpPr/>
              <p:nvPr/>
            </p:nvSpPr>
            <p:spPr>
              <a:xfrm>
                <a:off x="3117206" y="3190050"/>
                <a:ext cx="1129546" cy="1059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D84A7B-D03B-105B-C6E1-00CB4111D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1357" y="4017791"/>
              <a:ext cx="1004983" cy="52056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D08F26A-4587-BE8E-0B5E-A95894C80C1A}"/>
              </a:ext>
            </a:extLst>
          </p:cNvPr>
          <p:cNvSpPr txBox="1"/>
          <p:nvPr/>
        </p:nvSpPr>
        <p:spPr>
          <a:xfrm>
            <a:off x="6293876" y="1810409"/>
            <a:ext cx="4472095" cy="1225868"/>
          </a:xfrm>
          <a:prstGeom prst="roundRect">
            <a:avLst/>
          </a:prstGeom>
          <a:solidFill>
            <a:srgbClr val="1E7FA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WSP is routinely applied, in activities that are conducted daily, weekly, and so on</a:t>
            </a:r>
            <a:endParaRPr kumimoji="0" lang="en-AU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095E2-86A3-11EF-1425-94997FF64FAB}"/>
              </a:ext>
            </a:extLst>
          </p:cNvPr>
          <p:cNvSpPr txBox="1"/>
          <p:nvPr/>
        </p:nvSpPr>
        <p:spPr>
          <a:xfrm>
            <a:off x="6293876" y="3578892"/>
            <a:ext cx="5451810" cy="2377142"/>
          </a:xfrm>
          <a:prstGeom prst="roundRect">
            <a:avLst>
              <a:gd name="adj" fmla="val 10747"/>
            </a:avLst>
          </a:prstGeom>
          <a:solidFill>
            <a:srgbClr val="1E7FA5"/>
          </a:solidFill>
        </p:spPr>
        <p:txBody>
          <a:bodyPr wrap="square" lIns="7200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Examples: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Regular WSP team meetings undertaken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Improvement plans implemented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Regular operational monitoring conducted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Management procedures and supporting programmes applied</a:t>
            </a:r>
          </a:p>
        </p:txBody>
      </p:sp>
    </p:spTree>
    <p:extLst>
      <p:ext uri="{BB962C8B-B14F-4D97-AF65-F5344CB8AC3E}">
        <p14:creationId xmlns:p14="http://schemas.microsoft.com/office/powerpoint/2010/main" val="6033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ADA93-88B7-7631-F53D-591958866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8F7254-94EB-F042-3464-73C1BD5CA1F2}"/>
              </a:ext>
            </a:extLst>
          </p:cNvPr>
          <p:cNvGrpSpPr/>
          <p:nvPr/>
        </p:nvGrpSpPr>
        <p:grpSpPr>
          <a:xfrm>
            <a:off x="786054" y="1638085"/>
            <a:ext cx="4895945" cy="4591382"/>
            <a:chOff x="1439197" y="1376828"/>
            <a:chExt cx="4895945" cy="45913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85750EB-4368-B669-0C60-4FED8CD64B18}"/>
                </a:ext>
              </a:extLst>
            </p:cNvPr>
            <p:cNvGrpSpPr/>
            <p:nvPr/>
          </p:nvGrpSpPr>
          <p:grpSpPr>
            <a:xfrm>
              <a:off x="1439197" y="1376828"/>
              <a:ext cx="4895945" cy="4591382"/>
              <a:chOff x="1409700" y="1417344"/>
              <a:chExt cx="4895945" cy="459138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EB39842-6A24-454D-8451-42CC520EC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09700" y="1417344"/>
                <a:ext cx="4597400" cy="459138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EF550C-9DA6-1CC0-0A40-080A515D4159}"/>
                  </a:ext>
                </a:extLst>
              </p:cNvPr>
              <p:cNvSpPr txBox="1"/>
              <p:nvPr/>
            </p:nvSpPr>
            <p:spPr>
              <a:xfrm>
                <a:off x="3560444" y="5243693"/>
                <a:ext cx="2959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MS PGothic" charset="0"/>
                  </a:rPr>
                  <a:t>3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9776D01-0B81-FCBD-67F4-0555E4E8E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8698" y="2381053"/>
                <a:ext cx="779404" cy="71961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14059D-C415-70FB-BFBB-68F27A4DB5F7}"/>
                  </a:ext>
                </a:extLst>
              </p:cNvPr>
              <p:cNvSpPr txBox="1"/>
              <p:nvPr/>
            </p:nvSpPr>
            <p:spPr>
              <a:xfrm>
                <a:off x="2529681" y="1573555"/>
                <a:ext cx="23574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Development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4B8991F-1AAF-EF35-2E42-D8599302A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3810" y="3599207"/>
                <a:ext cx="1006232" cy="93915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DDDCA1-0225-6F9E-F629-5032E72F6B62}"/>
                  </a:ext>
                </a:extLst>
              </p:cNvPr>
              <p:cNvSpPr txBox="1"/>
              <p:nvPr/>
            </p:nvSpPr>
            <p:spPr>
              <a:xfrm>
                <a:off x="3948207" y="2796551"/>
                <a:ext cx="23574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</a:t>
                </a:r>
                <a:b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</a:b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Operation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52734EF-69EF-E5E3-A6A4-65B6E1B4C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5756" y="5037753"/>
                <a:ext cx="739498" cy="80580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7179A4D-04E0-AB83-AA8E-6BCC4A1C6BDE}"/>
                  </a:ext>
                </a:extLst>
              </p:cNvPr>
              <p:cNvSpPr/>
              <p:nvPr/>
            </p:nvSpPr>
            <p:spPr>
              <a:xfrm>
                <a:off x="3117206" y="3190050"/>
                <a:ext cx="1129546" cy="1059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19280A-152E-0CE6-5CD9-03541A616B5C}"/>
                  </a:ext>
                </a:extLst>
              </p:cNvPr>
              <p:cNvSpPr txBox="1"/>
              <p:nvPr/>
            </p:nvSpPr>
            <p:spPr>
              <a:xfrm>
                <a:off x="2749005" y="4296789"/>
                <a:ext cx="18748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</a:t>
                </a:r>
                <a:b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</a:b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Verification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EE37DF-6F3F-A1DF-D258-9D0EC31BD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1357" y="4017791"/>
              <a:ext cx="1004983" cy="52056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692C0E-A0AE-B455-387F-15FBB117E4B8}"/>
              </a:ext>
            </a:extLst>
          </p:cNvPr>
          <p:cNvSpPr txBox="1"/>
          <p:nvPr/>
        </p:nvSpPr>
        <p:spPr>
          <a:xfrm>
            <a:off x="6503435" y="2132628"/>
            <a:ext cx="4878392" cy="828973"/>
          </a:xfrm>
          <a:prstGeom prst="roundRect">
            <a:avLst>
              <a:gd name="adj" fmla="val 12842"/>
            </a:avLst>
          </a:prstGeom>
          <a:solidFill>
            <a:srgbClr val="7EB2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WSP is verified, ensuring that the WSP is working effectively</a:t>
            </a:r>
            <a:endParaRPr kumimoji="0" lang="en-AU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84D07B-8222-8650-9A0F-399688D8528E}"/>
              </a:ext>
            </a:extLst>
          </p:cNvPr>
          <p:cNvSpPr txBox="1"/>
          <p:nvPr/>
        </p:nvSpPr>
        <p:spPr>
          <a:xfrm>
            <a:off x="6510003" y="3170184"/>
            <a:ext cx="5083283" cy="1629430"/>
          </a:xfrm>
          <a:prstGeom prst="roundRect">
            <a:avLst>
              <a:gd name="adj" fmla="val 8493"/>
            </a:avLst>
          </a:prstGeom>
          <a:solidFill>
            <a:srgbClr val="7EB260"/>
          </a:solidFill>
        </p:spPr>
        <p:txBody>
          <a:bodyPr wrap="square" lIns="7200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Examples: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Checking water quality compliance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Consumer satisfaction surveys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WSP auditing</a:t>
            </a:r>
          </a:p>
        </p:txBody>
      </p:sp>
      <p:sp>
        <p:nvSpPr>
          <p:cNvPr id="2" name="Text Box 63">
            <a:extLst>
              <a:ext uri="{FF2B5EF4-FFF2-40B4-BE49-F238E27FC236}">
                <a16:creationId xmlns:a16="http://schemas.microsoft.com/office/drawing/2014/main" id="{0A3353DD-9AF1-C727-10F4-84E8838CC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190"/>
            <a:ext cx="10668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 SAFETY PLANNING </a:t>
            </a: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action</a:t>
            </a:r>
          </a:p>
        </p:txBody>
      </p:sp>
    </p:spTree>
    <p:extLst>
      <p:ext uri="{BB962C8B-B14F-4D97-AF65-F5344CB8AC3E}">
        <p14:creationId xmlns:p14="http://schemas.microsoft.com/office/powerpoint/2010/main" val="40691575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57BC0-C32E-9189-FB55-02A1D32C0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37B79E0-833E-AC95-9C39-255FFF54D263}"/>
              </a:ext>
            </a:extLst>
          </p:cNvPr>
          <p:cNvGrpSpPr/>
          <p:nvPr/>
        </p:nvGrpSpPr>
        <p:grpSpPr>
          <a:xfrm>
            <a:off x="786054" y="1638085"/>
            <a:ext cx="4895945" cy="4591382"/>
            <a:chOff x="1439197" y="1376828"/>
            <a:chExt cx="4895945" cy="45913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3173E8F-4AA6-AB57-1E77-B9E75A53E4CC}"/>
                </a:ext>
              </a:extLst>
            </p:cNvPr>
            <p:cNvGrpSpPr/>
            <p:nvPr/>
          </p:nvGrpSpPr>
          <p:grpSpPr>
            <a:xfrm>
              <a:off x="1439197" y="1376828"/>
              <a:ext cx="4895945" cy="4591382"/>
              <a:chOff x="1409700" y="1417344"/>
              <a:chExt cx="4895945" cy="459138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BFBAC9D-5E5F-177C-984C-CBB00649A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09700" y="1417344"/>
                <a:ext cx="4597400" cy="459138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A27C2D-2586-1DD4-2451-3E80DCE4835C}"/>
                  </a:ext>
                </a:extLst>
              </p:cNvPr>
              <p:cNvSpPr txBox="1"/>
              <p:nvPr/>
            </p:nvSpPr>
            <p:spPr>
              <a:xfrm>
                <a:off x="3560444" y="5243693"/>
                <a:ext cx="2959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MS PGothic" charset="0"/>
                  </a:rPr>
                  <a:t>3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87876BB-0406-30B2-ACE1-3BB91DA4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8698" y="2381053"/>
                <a:ext cx="779404" cy="71961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D34BA7-BF64-B38C-8C4E-56BB9F508097}"/>
                  </a:ext>
                </a:extLst>
              </p:cNvPr>
              <p:cNvSpPr txBox="1"/>
              <p:nvPr/>
            </p:nvSpPr>
            <p:spPr>
              <a:xfrm>
                <a:off x="2529681" y="1573555"/>
                <a:ext cx="23574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Development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6C06870-3ED1-6580-EE26-3F96F8A5E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3810" y="3599207"/>
                <a:ext cx="1006232" cy="93915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DD1CB2-471C-6D17-DDFE-91158A2DA4C8}"/>
                  </a:ext>
                </a:extLst>
              </p:cNvPr>
              <p:cNvSpPr txBox="1"/>
              <p:nvPr/>
            </p:nvSpPr>
            <p:spPr>
              <a:xfrm>
                <a:off x="3948207" y="2796551"/>
                <a:ext cx="23574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</a:t>
                </a:r>
                <a:b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</a:b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Operation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89C50B9-EB6E-0395-920E-89DC996D8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5756" y="5037753"/>
                <a:ext cx="739498" cy="80580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81E71A5-88E8-7D95-284C-E6E0DF48400D}"/>
                  </a:ext>
                </a:extLst>
              </p:cNvPr>
              <p:cNvSpPr/>
              <p:nvPr/>
            </p:nvSpPr>
            <p:spPr>
              <a:xfrm>
                <a:off x="3117206" y="3190050"/>
                <a:ext cx="1129546" cy="1059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DCBDAF-70AC-E650-3FB8-4F691FE1FF0E}"/>
                  </a:ext>
                </a:extLst>
              </p:cNvPr>
              <p:cNvSpPr txBox="1"/>
              <p:nvPr/>
            </p:nvSpPr>
            <p:spPr>
              <a:xfrm>
                <a:off x="2749005" y="4296789"/>
                <a:ext cx="18748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</a:t>
                </a:r>
                <a:b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</a:b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Verification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38139D-B72D-69A8-75BE-47AB5DC91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1357" y="4017791"/>
              <a:ext cx="1004983" cy="52056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7507F9-B5D8-6E28-E558-66CF4BE7A345}"/>
              </a:ext>
            </a:extLst>
          </p:cNvPr>
          <p:cNvSpPr txBox="1"/>
          <p:nvPr/>
        </p:nvSpPr>
        <p:spPr>
          <a:xfrm>
            <a:off x="452847" y="2920306"/>
            <a:ext cx="2357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kinson Hyperlegible" pitchFamily="2" charset="77"/>
                <a:ea typeface="MS PGothic" charset="0"/>
              </a:rPr>
              <a:t>WSP </a:t>
            </a:r>
            <a:b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kinson Hyperlegible" pitchFamily="2" charset="77"/>
                <a:ea typeface="MS PGothic" charset="0"/>
              </a:rPr>
            </a:b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kinson Hyperlegible" pitchFamily="2" charset="77"/>
                <a:ea typeface="MS PGothic" charset="0"/>
              </a:rPr>
              <a:t>Review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kinson Hyperlegible" pitchFamily="2" charset="77"/>
                <a:ea typeface="MS PGothic" charset="0"/>
              </a:rPr>
              <a:t> Update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1B254-1AD0-F52A-D6A3-A24E469197C2}"/>
              </a:ext>
            </a:extLst>
          </p:cNvPr>
          <p:cNvSpPr txBox="1"/>
          <p:nvPr/>
        </p:nvSpPr>
        <p:spPr>
          <a:xfrm>
            <a:off x="6510003" y="2006583"/>
            <a:ext cx="4836854" cy="821531"/>
          </a:xfrm>
          <a:prstGeom prst="roundRect">
            <a:avLst>
              <a:gd name="adj" fmla="val 11931"/>
            </a:avLst>
          </a:prstGeom>
          <a:solidFill>
            <a:srgbClr val="E05B2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WSP is periodically reviewed and, if needed, updated.</a:t>
            </a:r>
            <a:endParaRPr kumimoji="0" lang="en-AU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6CC3FE-D6CE-1CB0-0E16-C1DBF7BDE3DD}"/>
              </a:ext>
            </a:extLst>
          </p:cNvPr>
          <p:cNvSpPr txBox="1"/>
          <p:nvPr/>
        </p:nvSpPr>
        <p:spPr>
          <a:xfrm>
            <a:off x="6510003" y="3108210"/>
            <a:ext cx="4836854" cy="1495187"/>
          </a:xfrm>
          <a:prstGeom prst="roundRect">
            <a:avLst>
              <a:gd name="adj" fmla="val 11931"/>
            </a:avLst>
          </a:prstGeom>
          <a:solidFill>
            <a:srgbClr val="E05B2D"/>
          </a:solidFill>
        </p:spPr>
        <p:txBody>
          <a:bodyPr wrap="square" lIns="7200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This ensures that the WSP is up to date and strengthened as needed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  <a:sym typeface="Wingdings" panose="05000000000000000000" pitchFamily="2" charset="2"/>
              </a:rPr>
              <a:t>supports the process beyond initial WSP development</a:t>
            </a:r>
          </a:p>
        </p:txBody>
      </p:sp>
      <p:sp>
        <p:nvSpPr>
          <p:cNvPr id="18" name="Text Box 63">
            <a:extLst>
              <a:ext uri="{FF2B5EF4-FFF2-40B4-BE49-F238E27FC236}">
                <a16:creationId xmlns:a16="http://schemas.microsoft.com/office/drawing/2014/main" id="{D52370E0-89F6-2A32-1D39-A88069951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190"/>
            <a:ext cx="10668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 SAFETY PLANNING </a:t>
            </a: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action</a:t>
            </a:r>
          </a:p>
        </p:txBody>
      </p:sp>
    </p:spTree>
    <p:extLst>
      <p:ext uri="{BB962C8B-B14F-4D97-AF65-F5344CB8AC3E}">
        <p14:creationId xmlns:p14="http://schemas.microsoft.com/office/powerpoint/2010/main" val="157731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63"/>
          <p:cNvSpPr txBox="1">
            <a:spLocks noChangeArrowheads="1"/>
          </p:cNvSpPr>
          <p:nvPr/>
        </p:nvSpPr>
        <p:spPr bwMode="auto">
          <a:xfrm>
            <a:off x="1147310" y="1862562"/>
            <a:ext cx="3405972" cy="442674"/>
          </a:xfrm>
          <a:prstGeom prst="roundRect">
            <a:avLst/>
          </a:prstGeom>
          <a:solidFill>
            <a:srgbClr val="15968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Filter backwashing SOP:</a:t>
            </a: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1147310" y="2613550"/>
            <a:ext cx="367506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Backwash triggers (effluent turbidity, pressure head, filter run time)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Who is qualified to run backwash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How to run backwash </a:t>
            </a: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(valve adjustments, etc.)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How to return filter to service </a:t>
            </a: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(filter to waste)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Etc…</a:t>
            </a:r>
          </a:p>
        </p:txBody>
      </p:sp>
      <p:sp>
        <p:nvSpPr>
          <p:cNvPr id="34" name="Text Box 63"/>
          <p:cNvSpPr txBox="1">
            <a:spLocks noChangeArrowheads="1"/>
          </p:cNvSpPr>
          <p:nvPr/>
        </p:nvSpPr>
        <p:spPr bwMode="auto">
          <a:xfrm>
            <a:off x="7006517" y="1940081"/>
            <a:ext cx="4869797" cy="427196"/>
          </a:xfrm>
          <a:prstGeom prst="roundRect">
            <a:avLst>
              <a:gd name="adj" fmla="val 11853"/>
            </a:avLst>
          </a:pr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SOP for chlorine critical limit breach:</a:t>
            </a: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7006517" y="2683330"/>
            <a:ext cx="403817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Who is qualified to respond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Protocol for investigating and </a:t>
            </a: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correcting issue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How to stop flow of unsafe water to distribution system (when necessary)</a:t>
            </a: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How to communicate with health </a:t>
            </a:r>
            <a:b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officials and consumers (when necessary)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t>Etc…</a:t>
            </a:r>
          </a:p>
        </p:txBody>
      </p:sp>
      <p:sp>
        <p:nvSpPr>
          <p:cNvPr id="22" name="Text Box 63">
            <a:extLst>
              <a:ext uri="{FF2B5EF4-FFF2-40B4-BE49-F238E27FC236}">
                <a16:creationId xmlns:a16="http://schemas.microsoft.com/office/drawing/2014/main" id="{F269F7C1-AEC7-F745-A027-37ECF55C7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2328"/>
            <a:ext cx="1066800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EXAMPLE </a:t>
            </a:r>
            <a:r>
              <a:rPr kumimoji="0" lang="en-US" sz="28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SOP content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34852F-EE54-DA42-94EB-CE770174F91C}"/>
              </a:ext>
            </a:extLst>
          </p:cNvPr>
          <p:cNvGrpSpPr/>
          <p:nvPr/>
        </p:nvGrpSpPr>
        <p:grpSpPr>
          <a:xfrm>
            <a:off x="886997" y="2629048"/>
            <a:ext cx="280089" cy="280089"/>
            <a:chOff x="457200" y="3962501"/>
            <a:chExt cx="431524" cy="43152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F4A9FFC-52D3-5447-966F-2F712B85CEDE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 descr="Checkmark">
              <a:extLst>
                <a:ext uri="{FF2B5EF4-FFF2-40B4-BE49-F238E27FC236}">
                  <a16:creationId xmlns:a16="http://schemas.microsoft.com/office/drawing/2014/main" id="{283E8F7C-4FB2-B540-8A10-D876B124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2105F10-9C36-E24D-93B1-E695F852B9A8}"/>
              </a:ext>
            </a:extLst>
          </p:cNvPr>
          <p:cNvGrpSpPr/>
          <p:nvPr/>
        </p:nvGrpSpPr>
        <p:grpSpPr>
          <a:xfrm>
            <a:off x="886997" y="3427211"/>
            <a:ext cx="280089" cy="280089"/>
            <a:chOff x="457200" y="3962501"/>
            <a:chExt cx="431524" cy="431524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C4824BB-A96F-D749-9F4F-3420250241A2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3" name="Graphic 72" descr="Checkmark">
              <a:extLst>
                <a:ext uri="{FF2B5EF4-FFF2-40B4-BE49-F238E27FC236}">
                  <a16:creationId xmlns:a16="http://schemas.microsoft.com/office/drawing/2014/main" id="{FAE2E37D-DF2A-A44A-81BD-2A7B2C845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0C425AD-A8E8-214B-98D0-AEEAE4221001}"/>
              </a:ext>
            </a:extLst>
          </p:cNvPr>
          <p:cNvGrpSpPr/>
          <p:nvPr/>
        </p:nvGrpSpPr>
        <p:grpSpPr>
          <a:xfrm>
            <a:off x="886997" y="3992898"/>
            <a:ext cx="280089" cy="280089"/>
            <a:chOff x="457200" y="3962501"/>
            <a:chExt cx="431524" cy="431524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27CE6D8-8389-D440-BBE7-B4B28196AFBB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Graphic 75" descr="Checkmark">
              <a:extLst>
                <a:ext uri="{FF2B5EF4-FFF2-40B4-BE49-F238E27FC236}">
                  <a16:creationId xmlns:a16="http://schemas.microsoft.com/office/drawing/2014/main" id="{7D16D3B4-6EBF-194D-B12F-564CB5B1B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FC97C0B-E862-9F40-AB7D-75EF0DEF421B}"/>
              </a:ext>
            </a:extLst>
          </p:cNvPr>
          <p:cNvGrpSpPr/>
          <p:nvPr/>
        </p:nvGrpSpPr>
        <p:grpSpPr>
          <a:xfrm>
            <a:off x="886997" y="4760064"/>
            <a:ext cx="280089" cy="280089"/>
            <a:chOff x="457200" y="3962501"/>
            <a:chExt cx="431524" cy="431524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6E4EE76-4A80-F74C-8527-5B00A43E04A3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9" name="Graphic 78" descr="Checkmark">
              <a:extLst>
                <a:ext uri="{FF2B5EF4-FFF2-40B4-BE49-F238E27FC236}">
                  <a16:creationId xmlns:a16="http://schemas.microsoft.com/office/drawing/2014/main" id="{CAE14143-00B4-9D49-A500-42A5DED11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2033EB8-0FFC-D849-8C30-3460393A4A89}"/>
              </a:ext>
            </a:extLst>
          </p:cNvPr>
          <p:cNvGrpSpPr/>
          <p:nvPr/>
        </p:nvGrpSpPr>
        <p:grpSpPr>
          <a:xfrm>
            <a:off x="886997" y="5550477"/>
            <a:ext cx="280089" cy="280089"/>
            <a:chOff x="457200" y="3962501"/>
            <a:chExt cx="431524" cy="431524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CE1C77E-7271-1A48-A3A3-9E026A65F400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" name="Graphic 81" descr="Checkmark">
              <a:extLst>
                <a:ext uri="{FF2B5EF4-FFF2-40B4-BE49-F238E27FC236}">
                  <a16:creationId xmlns:a16="http://schemas.microsoft.com/office/drawing/2014/main" id="{E4327D95-656E-DE49-AC76-EF60A2075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A442A23-A0FD-4D4B-B345-8E32786D61DA}"/>
              </a:ext>
            </a:extLst>
          </p:cNvPr>
          <p:cNvGrpSpPr/>
          <p:nvPr/>
        </p:nvGrpSpPr>
        <p:grpSpPr>
          <a:xfrm>
            <a:off x="6733453" y="2698828"/>
            <a:ext cx="280089" cy="280089"/>
            <a:chOff x="457200" y="3962501"/>
            <a:chExt cx="431524" cy="43152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498E894-067B-7644-B290-E2DEB7F1C188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5" name="Graphic 84" descr="Checkmark">
              <a:extLst>
                <a:ext uri="{FF2B5EF4-FFF2-40B4-BE49-F238E27FC236}">
                  <a16:creationId xmlns:a16="http://schemas.microsoft.com/office/drawing/2014/main" id="{7E632B5D-DEB5-BE49-B498-9BF0C8C23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95A431D-1861-2549-B81C-BFEF454B28D3}"/>
              </a:ext>
            </a:extLst>
          </p:cNvPr>
          <p:cNvGrpSpPr/>
          <p:nvPr/>
        </p:nvGrpSpPr>
        <p:grpSpPr>
          <a:xfrm>
            <a:off x="6733453" y="3249019"/>
            <a:ext cx="280089" cy="280089"/>
            <a:chOff x="457200" y="3962501"/>
            <a:chExt cx="431524" cy="431524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1497C0A-E272-6E47-A75D-5328293592FA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8" name="Graphic 87" descr="Checkmark">
              <a:extLst>
                <a:ext uri="{FF2B5EF4-FFF2-40B4-BE49-F238E27FC236}">
                  <a16:creationId xmlns:a16="http://schemas.microsoft.com/office/drawing/2014/main" id="{B226E709-3A8D-AD47-9694-B8B3F199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084C565-98B2-0346-885A-D1CA658997A1}"/>
              </a:ext>
            </a:extLst>
          </p:cNvPr>
          <p:cNvGrpSpPr/>
          <p:nvPr/>
        </p:nvGrpSpPr>
        <p:grpSpPr>
          <a:xfrm>
            <a:off x="6733453" y="4039431"/>
            <a:ext cx="280089" cy="280089"/>
            <a:chOff x="457200" y="3962501"/>
            <a:chExt cx="431524" cy="431524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CE67C8B-85C3-CD4B-94BB-C99252A07E00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1" name="Graphic 90" descr="Checkmark">
              <a:extLst>
                <a:ext uri="{FF2B5EF4-FFF2-40B4-BE49-F238E27FC236}">
                  <a16:creationId xmlns:a16="http://schemas.microsoft.com/office/drawing/2014/main" id="{6B89FBD3-BBD8-D04B-AF0A-C74F79495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2CBE3E1-64CC-2945-B2B4-D80D66933298}"/>
              </a:ext>
            </a:extLst>
          </p:cNvPr>
          <p:cNvGrpSpPr/>
          <p:nvPr/>
        </p:nvGrpSpPr>
        <p:grpSpPr>
          <a:xfrm>
            <a:off x="6733453" y="4829845"/>
            <a:ext cx="280089" cy="280089"/>
            <a:chOff x="457200" y="3962501"/>
            <a:chExt cx="431524" cy="43152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FD9D7E7-5EE7-E745-909D-C6E8FBDA966B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4" name="Graphic 93" descr="Checkmark">
              <a:extLst>
                <a:ext uri="{FF2B5EF4-FFF2-40B4-BE49-F238E27FC236}">
                  <a16:creationId xmlns:a16="http://schemas.microsoft.com/office/drawing/2014/main" id="{6B8111EC-0CCC-CF4B-95AD-78626180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6FC55BC-C7B8-3849-9723-D7C60E530B69}"/>
              </a:ext>
            </a:extLst>
          </p:cNvPr>
          <p:cNvGrpSpPr/>
          <p:nvPr/>
        </p:nvGrpSpPr>
        <p:grpSpPr>
          <a:xfrm>
            <a:off x="6733453" y="5620258"/>
            <a:ext cx="280089" cy="280089"/>
            <a:chOff x="457200" y="3962501"/>
            <a:chExt cx="431524" cy="43152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A30E4F2-1567-2845-87EF-A45EC862EF01}"/>
                </a:ext>
              </a:extLst>
            </p:cNvPr>
            <p:cNvSpPr/>
            <p:nvPr/>
          </p:nvSpPr>
          <p:spPr>
            <a:xfrm>
              <a:off x="457200" y="3962501"/>
              <a:ext cx="431524" cy="431524"/>
            </a:xfrm>
            <a:prstGeom prst="ellipse">
              <a:avLst/>
            </a:prstGeom>
            <a:solidFill>
              <a:srgbClr val="009FB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7" name="Graphic 96" descr="Checkmark">
              <a:extLst>
                <a:ext uri="{FF2B5EF4-FFF2-40B4-BE49-F238E27FC236}">
                  <a16:creationId xmlns:a16="http://schemas.microsoft.com/office/drawing/2014/main" id="{F1C279C0-350E-6640-8BC3-8118C8F9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61" y="4046131"/>
              <a:ext cx="298830" cy="298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13669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029B4-6ABD-8F87-ED13-A91D45378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24EB7B-E6AE-96F1-19F8-94323C2FBE95}"/>
              </a:ext>
            </a:extLst>
          </p:cNvPr>
          <p:cNvGrpSpPr/>
          <p:nvPr/>
        </p:nvGrpSpPr>
        <p:grpSpPr>
          <a:xfrm>
            <a:off x="400424" y="1565603"/>
            <a:ext cx="5194490" cy="4591382"/>
            <a:chOff x="1140652" y="1376828"/>
            <a:chExt cx="5194490" cy="45913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9829EB4-1EF3-48BB-3775-B2A4597A9BD7}"/>
                </a:ext>
              </a:extLst>
            </p:cNvPr>
            <p:cNvGrpSpPr/>
            <p:nvPr/>
          </p:nvGrpSpPr>
          <p:grpSpPr>
            <a:xfrm>
              <a:off x="1140652" y="1376828"/>
              <a:ext cx="5194490" cy="4591382"/>
              <a:chOff x="1111155" y="1417344"/>
              <a:chExt cx="5194490" cy="459138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0BB895B-2F8E-2190-239A-A928D8D591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09700" y="1417344"/>
                <a:ext cx="4597400" cy="459138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920B5F-42D2-8978-C15F-C897934D7050}"/>
                  </a:ext>
                </a:extLst>
              </p:cNvPr>
              <p:cNvSpPr txBox="1"/>
              <p:nvPr/>
            </p:nvSpPr>
            <p:spPr>
              <a:xfrm>
                <a:off x="3560444" y="5243693"/>
                <a:ext cx="2959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MS PGothic" charset="0"/>
                  </a:rPr>
                  <a:t>3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8F8DD2E-CDD7-C4A0-A533-533103C8A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8698" y="2381053"/>
                <a:ext cx="779404" cy="71961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682250-B209-E095-11FB-6522471F8806}"/>
                  </a:ext>
                </a:extLst>
              </p:cNvPr>
              <p:cNvSpPr txBox="1"/>
              <p:nvPr/>
            </p:nvSpPr>
            <p:spPr>
              <a:xfrm>
                <a:off x="2529681" y="1573555"/>
                <a:ext cx="23574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Development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90E67A0-1B47-7626-796E-35B801942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3810" y="3599207"/>
                <a:ext cx="1006232" cy="93915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6340FE-2863-DA76-EDB6-04DF241B9A9F}"/>
                  </a:ext>
                </a:extLst>
              </p:cNvPr>
              <p:cNvSpPr txBox="1"/>
              <p:nvPr/>
            </p:nvSpPr>
            <p:spPr>
              <a:xfrm>
                <a:off x="3948207" y="2796551"/>
                <a:ext cx="23574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</a:t>
                </a:r>
                <a:b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</a:b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Operation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775BECF-0E33-2E71-8A2D-AF51A8FD7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5756" y="5037753"/>
                <a:ext cx="739498" cy="80580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F0DEE9-BDB5-FA5B-1114-2BE90E922F4B}"/>
                  </a:ext>
                </a:extLst>
              </p:cNvPr>
              <p:cNvSpPr txBox="1"/>
              <p:nvPr/>
            </p:nvSpPr>
            <p:spPr>
              <a:xfrm>
                <a:off x="1111155" y="2754695"/>
                <a:ext cx="23574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</a:t>
                </a:r>
                <a:b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</a:b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Review and Update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EEEEDBC-D035-0057-32A5-7F56B8C41874}"/>
                  </a:ext>
                </a:extLst>
              </p:cNvPr>
              <p:cNvSpPr/>
              <p:nvPr/>
            </p:nvSpPr>
            <p:spPr>
              <a:xfrm>
                <a:off x="3117206" y="3190050"/>
                <a:ext cx="1129546" cy="10591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1683D9-8B0D-BF4B-41F0-54465967E46E}"/>
                  </a:ext>
                </a:extLst>
              </p:cNvPr>
              <p:cNvSpPr txBox="1"/>
              <p:nvPr/>
            </p:nvSpPr>
            <p:spPr>
              <a:xfrm>
                <a:off x="2749005" y="4296789"/>
                <a:ext cx="18748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WSP </a:t>
                </a:r>
                <a:b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</a:br>
                <a:r>
                  <a:rPr kumimoji="0" lang="en-AU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tkinson Hyperlegible" pitchFamily="2" charset="77"/>
                    <a:ea typeface="MS PGothic" charset="0"/>
                  </a:rPr>
                  <a:t>Verification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920595-919E-0B24-1651-6F0391070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1357" y="4017791"/>
              <a:ext cx="1004983" cy="52056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CE407A7-CD36-FB46-C120-FE10CA494805}"/>
              </a:ext>
            </a:extLst>
          </p:cNvPr>
          <p:cNvSpPr txBox="1"/>
          <p:nvPr/>
        </p:nvSpPr>
        <p:spPr>
          <a:xfrm>
            <a:off x="2060617" y="3614172"/>
            <a:ext cx="182916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tkinson Hyperlegibl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</a:t>
            </a:r>
          </a:p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tkinson Hyperlegibl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cycle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DB504A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pic>
        <p:nvPicPr>
          <p:cNvPr id="19" name="Graphic 18" descr="Line arrow: Anti-clockwise curve outline">
            <a:extLst>
              <a:ext uri="{FF2B5EF4-FFF2-40B4-BE49-F238E27FC236}">
                <a16:creationId xmlns:a16="http://schemas.microsoft.com/office/drawing/2014/main" id="{D83906F3-E533-90A4-610E-C3E25414A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779181" flipH="1">
            <a:off x="2638676" y="3213826"/>
            <a:ext cx="660080" cy="660081"/>
          </a:xfrm>
          <a:prstGeom prst="rect">
            <a:avLst/>
          </a:prstGeom>
        </p:spPr>
      </p:pic>
      <p:pic>
        <p:nvPicPr>
          <p:cNvPr id="20" name="Graphic 19" descr="Line arrow: Anti-clockwise curve outline">
            <a:extLst>
              <a:ext uri="{FF2B5EF4-FFF2-40B4-BE49-F238E27FC236}">
                <a16:creationId xmlns:a16="http://schemas.microsoft.com/office/drawing/2014/main" id="{3BE838C0-AC3B-A57B-56FA-57FA9AB35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779181" flipV="1">
            <a:off x="2638676" y="3820617"/>
            <a:ext cx="660080" cy="660081"/>
          </a:xfrm>
          <a:prstGeom prst="rect">
            <a:avLst/>
          </a:prstGeom>
        </p:spPr>
      </p:pic>
      <p:sp>
        <p:nvSpPr>
          <p:cNvPr id="21" name="Text Box 63">
            <a:extLst>
              <a:ext uri="{FF2B5EF4-FFF2-40B4-BE49-F238E27FC236}">
                <a16:creationId xmlns:a16="http://schemas.microsoft.com/office/drawing/2014/main" id="{784414CD-917B-A066-5B33-4AAD2E78D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570" y="1886682"/>
            <a:ext cx="5474808" cy="122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Water safety planning is a continuous cycle of improvement</a:t>
            </a:r>
          </a:p>
        </p:txBody>
      </p:sp>
      <p:sp>
        <p:nvSpPr>
          <p:cNvPr id="25" name="Text Box 63">
            <a:extLst>
              <a:ext uri="{FF2B5EF4-FFF2-40B4-BE49-F238E27FC236}">
                <a16:creationId xmlns:a16="http://schemas.microsoft.com/office/drawing/2014/main" id="{784F54BB-CDC7-8922-E121-30A882454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376" y="4011574"/>
            <a:ext cx="5649814" cy="1577340"/>
          </a:xfrm>
          <a:prstGeom prst="roundRect">
            <a:avLst>
              <a:gd name="adj" fmla="val 11002"/>
            </a:avLst>
          </a:prstGeom>
          <a:solidFill>
            <a:srgbClr val="DB504A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274320" anchor="ctr" anchorCtr="0"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Developing the WSP is just the first step!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Failure to operationalize, verify, and review/update the WSP on an ongoing basis will result in poor WSP outcomes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A58FF23-51B2-3C12-15C4-B6943911E9E7}"/>
              </a:ext>
            </a:extLst>
          </p:cNvPr>
          <p:cNvSpPr/>
          <p:nvPr/>
        </p:nvSpPr>
        <p:spPr>
          <a:xfrm>
            <a:off x="5887235" y="3826850"/>
            <a:ext cx="497974" cy="497974"/>
          </a:xfrm>
          <a:prstGeom prst="ellipse">
            <a:avLst/>
          </a:prstGeom>
          <a:solidFill>
            <a:schemeClr val="bg1"/>
          </a:solidFill>
          <a:ln w="25400">
            <a:solidFill>
              <a:srgbClr val="DB5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phic 26" descr="Exclamation mark">
            <a:extLst>
              <a:ext uri="{FF2B5EF4-FFF2-40B4-BE49-F238E27FC236}">
                <a16:creationId xmlns:a16="http://schemas.microsoft.com/office/drawing/2014/main" id="{92084E47-EFDF-E2C4-213B-CB0F9324A74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15851" y="3845004"/>
            <a:ext cx="425616" cy="425616"/>
          </a:xfrm>
          <a:prstGeom prst="rect">
            <a:avLst/>
          </a:prstGeom>
        </p:spPr>
      </p:pic>
      <p:sp>
        <p:nvSpPr>
          <p:cNvPr id="2" name="Text Box 63">
            <a:extLst>
              <a:ext uri="{FF2B5EF4-FFF2-40B4-BE49-F238E27FC236}">
                <a16:creationId xmlns:a16="http://schemas.microsoft.com/office/drawing/2014/main" id="{C93B103E-C091-7097-C512-362265433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190"/>
            <a:ext cx="10668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 SAFETY PLANNING </a:t>
            </a: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action</a:t>
            </a:r>
          </a:p>
        </p:txBody>
      </p:sp>
    </p:spTree>
    <p:extLst>
      <p:ext uri="{BB962C8B-B14F-4D97-AF65-F5344CB8AC3E}">
        <p14:creationId xmlns:p14="http://schemas.microsoft.com/office/powerpoint/2010/main" val="42198513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367F7E-06A7-DA9D-9F57-072E61044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421" y="1371602"/>
            <a:ext cx="7891157" cy="5048206"/>
          </a:xfrm>
          <a:prstGeom prst="rect">
            <a:avLst/>
          </a:prstGeom>
        </p:spPr>
      </p:pic>
      <p:sp>
        <p:nvSpPr>
          <p:cNvPr id="6" name="Text Box 63">
            <a:extLst>
              <a:ext uri="{FF2B5EF4-FFF2-40B4-BE49-F238E27FC236}">
                <a16:creationId xmlns:a16="http://schemas.microsoft.com/office/drawing/2014/main" id="{B564944C-FDB6-CB39-D1CA-2D0FC5783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7963" y="438193"/>
            <a:ext cx="91440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SUCCESSFUL </a:t>
            </a:r>
            <a:r>
              <a:rPr kumimoji="0" lang="en-US" sz="28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WSP practices</a:t>
            </a:r>
          </a:p>
        </p:txBody>
      </p:sp>
      <p:sp>
        <p:nvSpPr>
          <p:cNvPr id="7" name="Rounded Rectangle 26">
            <a:extLst>
              <a:ext uri="{FF2B5EF4-FFF2-40B4-BE49-F238E27FC236}">
                <a16:creationId xmlns:a16="http://schemas.microsoft.com/office/drawing/2014/main" id="{504BF855-9425-98BC-CAAA-DE20CB5E555A}"/>
              </a:ext>
            </a:extLst>
          </p:cNvPr>
          <p:cNvSpPr/>
          <p:nvPr/>
        </p:nvSpPr>
        <p:spPr>
          <a:xfrm>
            <a:off x="586209" y="1199472"/>
            <a:ext cx="7504217" cy="427196"/>
          </a:xfrm>
          <a:prstGeom prst="roundRect">
            <a:avLst>
              <a:gd name="adj" fmla="val 11084"/>
            </a:avLst>
          </a:prstGeom>
          <a:solidFill>
            <a:srgbClr val="FED766"/>
          </a:solidFill>
        </p:spPr>
        <p:txBody>
          <a:bodyPr wrap="square" lIns="182880" anchor="ctr" anchorCtr="0">
            <a:spAutoFit/>
          </a:bodyPr>
          <a:lstStyle/>
          <a:p>
            <a:pPr marL="57150" marR="0" lvl="0" indent="-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10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Example tips for sustainable and effective WSPs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E6CB41-D70C-9BF1-98AE-F6DFFFC5721A}"/>
              </a:ext>
            </a:extLst>
          </p:cNvPr>
          <p:cNvSpPr txBox="1"/>
          <p:nvPr/>
        </p:nvSpPr>
        <p:spPr>
          <a:xfrm>
            <a:off x="2694540" y="2036857"/>
            <a:ext cx="20138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Get commitment from all organizational levels (e.g. senior, executive, board management)</a:t>
            </a:r>
            <a:endParaRPr kumimoji="0" lang="en-IE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54465-7097-D65F-5E75-DC9061801711}"/>
              </a:ext>
            </a:extLst>
          </p:cNvPr>
          <p:cNvSpPr txBox="1"/>
          <p:nvPr/>
        </p:nvSpPr>
        <p:spPr>
          <a:xfrm>
            <a:off x="5178825" y="2129001"/>
            <a:ext cx="18343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See water safety planning as core work – NOT additional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0E212-99D0-B113-66B3-6C595CD6762A}"/>
              </a:ext>
            </a:extLst>
          </p:cNvPr>
          <p:cNvSpPr txBox="1"/>
          <p:nvPr/>
        </p:nvSpPr>
        <p:spPr>
          <a:xfrm>
            <a:off x="7557293" y="2076274"/>
            <a:ext cx="201384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Build on existing practices – a WSP does not replace existing systems (e.g. ISO, HACCP)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4692D-BE74-D16B-6869-08BDA6688F01}"/>
              </a:ext>
            </a:extLst>
          </p:cNvPr>
          <p:cNvSpPr txBox="1"/>
          <p:nvPr/>
        </p:nvSpPr>
        <p:spPr>
          <a:xfrm>
            <a:off x="2809463" y="4412033"/>
            <a:ext cx="163664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Aim for early gains and improve progressively, over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D5AE21-AC78-CB01-3992-67BFF896C750}"/>
              </a:ext>
            </a:extLst>
          </p:cNvPr>
          <p:cNvSpPr txBox="1"/>
          <p:nvPr/>
        </p:nvSpPr>
        <p:spPr>
          <a:xfrm>
            <a:off x="7745893" y="4412033"/>
            <a:ext cx="163664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Visit the field – a WSP is not just a desk-top exercise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19637-4BCB-E144-EFC8-160CB1A84C43}"/>
              </a:ext>
            </a:extLst>
          </p:cNvPr>
          <p:cNvSpPr txBox="1"/>
          <p:nvPr/>
        </p:nvSpPr>
        <p:spPr>
          <a:xfrm>
            <a:off x="5246076" y="4181200"/>
            <a:ext cx="19977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Adapt the WSP approach to suit local the context (e.g. capacity, resources, system complexity)</a:t>
            </a:r>
          </a:p>
        </p:txBody>
      </p:sp>
      <p:pic>
        <p:nvPicPr>
          <p:cNvPr id="2" name="Graphic 11" descr="Play">
            <a:extLst>
              <a:ext uri="{FF2B5EF4-FFF2-40B4-BE49-F238E27FC236}">
                <a16:creationId xmlns:a16="http://schemas.microsoft.com/office/drawing/2014/main" id="{68C85CAD-5EE1-87C1-B141-32E79268C2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0181" y="1317463"/>
            <a:ext cx="187112" cy="187112"/>
          </a:xfrm>
          <a:prstGeom prst="rect">
            <a:avLst/>
          </a:prstGeom>
        </p:spPr>
      </p:pic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22FB99B2-03EE-9170-B9FF-AB3598BC3F0D}"/>
              </a:ext>
            </a:extLst>
          </p:cNvPr>
          <p:cNvSpPr/>
          <p:nvPr/>
        </p:nvSpPr>
        <p:spPr>
          <a:xfrm>
            <a:off x="6611445" y="5658528"/>
            <a:ext cx="5919383" cy="84218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For more tips see the WSP Manual (2023)…</a:t>
            </a:r>
          </a:p>
        </p:txBody>
      </p:sp>
    </p:spTree>
    <p:extLst>
      <p:ext uri="{BB962C8B-B14F-4D97-AF65-F5344CB8AC3E}">
        <p14:creationId xmlns:p14="http://schemas.microsoft.com/office/powerpoint/2010/main" val="13182060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A0EF0-F0A4-5336-6B12-C6358B3E0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6BA622-9C1F-5D3A-8602-D44B299181DD}"/>
              </a:ext>
            </a:extLst>
          </p:cNvPr>
          <p:cNvSpPr/>
          <p:nvPr/>
        </p:nvSpPr>
        <p:spPr>
          <a:xfrm>
            <a:off x="959065" y="2366834"/>
            <a:ext cx="1599078" cy="427196"/>
          </a:xfrm>
          <a:prstGeom prst="roundRect">
            <a:avLst/>
          </a:prstGeom>
          <a:solidFill>
            <a:srgbClr val="0867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3">
            <a:extLst>
              <a:ext uri="{FF2B5EF4-FFF2-40B4-BE49-F238E27FC236}">
                <a16:creationId xmlns:a16="http://schemas.microsoft.com/office/drawing/2014/main" id="{012B9CA1-7FBA-EC13-3ABB-304D27AB2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925" y="419615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START SIMPLE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and improve over time</a:t>
            </a:r>
          </a:p>
        </p:txBody>
      </p:sp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20EE9347-7E9F-305B-9BF6-66F8630FB4D0}"/>
              </a:ext>
            </a:extLst>
          </p:cNvPr>
          <p:cNvSpPr/>
          <p:nvPr/>
        </p:nvSpPr>
        <p:spPr>
          <a:xfrm>
            <a:off x="586209" y="1199472"/>
            <a:ext cx="7504217" cy="427196"/>
          </a:xfrm>
          <a:prstGeom prst="roundRect">
            <a:avLst>
              <a:gd name="adj" fmla="val 11084"/>
            </a:avLst>
          </a:prstGeom>
          <a:solidFill>
            <a:srgbClr val="FED766"/>
          </a:solidFill>
        </p:spPr>
        <p:txBody>
          <a:bodyPr wrap="square" lIns="182880" anchor="ctr" anchorCtr="0">
            <a:spAutoFit/>
          </a:bodyPr>
          <a:lstStyle/>
          <a:p>
            <a:pPr marL="57150" marR="0" lvl="0" indent="-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10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“Rapid cycling” approach to WSPs</a:t>
            </a:r>
          </a:p>
        </p:txBody>
      </p:sp>
      <p:pic>
        <p:nvPicPr>
          <p:cNvPr id="36" name="Graphic 11" descr="Play">
            <a:extLst>
              <a:ext uri="{FF2B5EF4-FFF2-40B4-BE49-F238E27FC236}">
                <a16:creationId xmlns:a16="http://schemas.microsoft.com/office/drawing/2014/main" id="{A6F83D49-0C05-7828-BD7E-C49CCF7A41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723" y="1314342"/>
            <a:ext cx="187112" cy="187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8C093-84B1-0E9D-CF14-6326A6730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081" y="2366834"/>
            <a:ext cx="3862754" cy="4071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CA1E05-05F1-559F-A9F8-BE3B04123CFF}"/>
              </a:ext>
            </a:extLst>
          </p:cNvPr>
          <p:cNvSpPr txBox="1"/>
          <p:nvPr/>
        </p:nvSpPr>
        <p:spPr>
          <a:xfrm>
            <a:off x="959065" y="2366834"/>
            <a:ext cx="8116333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Tx/>
              <a:buNone/>
              <a:tabLst/>
              <a:defRPr/>
            </a:pPr>
            <a:r>
              <a:rPr kumimoji="0" lang="en-IE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tart simple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with easily manageable issues (“quick wins”) to: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6C9C6"/>
              </a:buClr>
              <a:buSzPct val="84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build WSP Team confidence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6C9C6"/>
              </a:buClr>
              <a:buSzPct val="84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demonstrate the value of WSPs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This can then be progressively built on during iterative cycles of WSP strengthening</a:t>
            </a:r>
            <a:endParaRPr kumimoji="0" lang="en-IE" sz="2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557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00D0C-87B4-DF60-1870-AE9E9826F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A410F8-1412-201C-71C3-42F7303E6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246" y="2115117"/>
            <a:ext cx="3862754" cy="4071551"/>
          </a:xfrm>
          <a:prstGeom prst="rect">
            <a:avLst/>
          </a:prstGeom>
        </p:spPr>
      </p:pic>
      <p:sp>
        <p:nvSpPr>
          <p:cNvPr id="4" name="Text Box 63">
            <a:extLst>
              <a:ext uri="{FF2B5EF4-FFF2-40B4-BE49-F238E27FC236}">
                <a16:creationId xmlns:a16="http://schemas.microsoft.com/office/drawing/2014/main" id="{D681A217-01EA-9044-B0B9-DF2CFEFB7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925" y="419615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STARTING SIMPLE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4CFB3-FD5A-A134-841C-1572DBD8EF51}"/>
              </a:ext>
            </a:extLst>
          </p:cNvPr>
          <p:cNvSpPr txBox="1"/>
          <p:nvPr/>
        </p:nvSpPr>
        <p:spPr>
          <a:xfrm>
            <a:off x="1526956" y="1965012"/>
            <a:ext cx="818310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Focus initially on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known significant threats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, before broadening to include all possible threats during successive cycles of WSP development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Develop the WSP for only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specific stages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of the water supply initially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Document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assumptions and “unknowns”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 the risk assessment, and return to these and fill information gaps in subsequent cycles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6C9C6"/>
              </a:buClr>
              <a:buSzPct val="84000"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Initially target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low/no cost improvement actions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 the shorter term, allowing time for resources to be secured for more costly longer-term improvements </a:t>
            </a: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FE4CB71B-148E-C49A-369A-D7895D38A355}"/>
              </a:ext>
            </a:extLst>
          </p:cNvPr>
          <p:cNvSpPr/>
          <p:nvPr/>
        </p:nvSpPr>
        <p:spPr>
          <a:xfrm>
            <a:off x="586209" y="1199472"/>
            <a:ext cx="8592515" cy="427196"/>
          </a:xfrm>
          <a:prstGeom prst="roundRect">
            <a:avLst>
              <a:gd name="adj" fmla="val 11084"/>
            </a:avLst>
          </a:prstGeom>
          <a:solidFill>
            <a:srgbClr val="FED766"/>
          </a:solidFill>
        </p:spPr>
        <p:txBody>
          <a:bodyPr wrap="square" lIns="182880" anchor="ctr" anchorCtr="0">
            <a:spAutoFit/>
          </a:bodyPr>
          <a:lstStyle/>
          <a:p>
            <a:pPr marL="57150" marR="0" lvl="0" indent="-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10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Where capacity, resources or experience are constrained </a:t>
            </a:r>
            <a:r>
              <a:rPr kumimoji="0" lang="en-AU" sz="18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Wingdings 3" panose="05040102010807070707" pitchFamily="18" charset="2"/>
              </a:rPr>
              <a:t></a:t>
            </a:r>
            <a:endParaRPr kumimoji="0" lang="en-AU" sz="1800" b="1" i="0" u="none" strike="noStrike" kern="0" cap="none" spc="1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5066DA-7A21-A047-1BFC-8363090663B2}"/>
              </a:ext>
            </a:extLst>
          </p:cNvPr>
          <p:cNvGrpSpPr/>
          <p:nvPr/>
        </p:nvGrpSpPr>
        <p:grpSpPr>
          <a:xfrm>
            <a:off x="1177560" y="1978566"/>
            <a:ext cx="356362" cy="356362"/>
            <a:chOff x="3916005" y="3428529"/>
            <a:chExt cx="548046" cy="54804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93DB5FA-DDF7-42AD-C594-9E1786706028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 descr="Checkmark">
              <a:extLst>
                <a:ext uri="{FF2B5EF4-FFF2-40B4-BE49-F238E27FC236}">
                  <a16:creationId xmlns:a16="http://schemas.microsoft.com/office/drawing/2014/main" id="{9BE00CDB-E2EA-E5E5-0722-37DE6BE36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5197DC-B45C-8C58-BB43-712CA588231B}"/>
              </a:ext>
            </a:extLst>
          </p:cNvPr>
          <p:cNvGrpSpPr/>
          <p:nvPr/>
        </p:nvGrpSpPr>
        <p:grpSpPr>
          <a:xfrm>
            <a:off x="1159709" y="3240563"/>
            <a:ext cx="356362" cy="356362"/>
            <a:chOff x="3916005" y="3428529"/>
            <a:chExt cx="548046" cy="54804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9BE0B6C-8087-2671-E3F3-33465FC8F163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 descr="Checkmark">
              <a:extLst>
                <a:ext uri="{FF2B5EF4-FFF2-40B4-BE49-F238E27FC236}">
                  <a16:creationId xmlns:a16="http://schemas.microsoft.com/office/drawing/2014/main" id="{0A6F226F-0DA3-D9AD-D596-9A5B000F8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869445-AB8B-BFB2-9478-F7BDB3FC1ED6}"/>
              </a:ext>
            </a:extLst>
          </p:cNvPr>
          <p:cNvGrpSpPr/>
          <p:nvPr/>
        </p:nvGrpSpPr>
        <p:grpSpPr>
          <a:xfrm>
            <a:off x="1174077" y="4066519"/>
            <a:ext cx="356362" cy="356362"/>
            <a:chOff x="3916005" y="3428529"/>
            <a:chExt cx="548046" cy="54804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887F1B-A644-554B-6802-2B5A6B98D2E0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D92E18E2-6185-8361-CAA5-6641CD4E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81312B-1B5F-5240-3689-F547639988DF}"/>
              </a:ext>
            </a:extLst>
          </p:cNvPr>
          <p:cNvGrpSpPr/>
          <p:nvPr/>
        </p:nvGrpSpPr>
        <p:grpSpPr>
          <a:xfrm>
            <a:off x="1159709" y="5328516"/>
            <a:ext cx="356362" cy="356362"/>
            <a:chOff x="3916005" y="3428529"/>
            <a:chExt cx="548046" cy="54804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5DEA11C-4B77-AF69-9358-4BC17210BDB4}"/>
                </a:ext>
              </a:extLst>
            </p:cNvPr>
            <p:cNvSpPr/>
            <p:nvPr/>
          </p:nvSpPr>
          <p:spPr>
            <a:xfrm>
              <a:off x="3916005" y="3428529"/>
              <a:ext cx="548046" cy="548046"/>
            </a:xfrm>
            <a:prstGeom prst="ellipse">
              <a:avLst/>
            </a:prstGeom>
            <a:solidFill>
              <a:srgbClr val="009FB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 descr="Checkmark">
              <a:extLst>
                <a:ext uri="{FF2B5EF4-FFF2-40B4-BE49-F238E27FC236}">
                  <a16:creationId xmlns:a16="http://schemas.microsoft.com/office/drawing/2014/main" id="{50115DDB-161E-05A9-85BD-163B17266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2952" y="3534741"/>
              <a:ext cx="379521" cy="379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3241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975361" y="3617723"/>
            <a:ext cx="56213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Working in groups, list one WSP activity or area that is already a priority for your organization, and list one activity or area where the WSP could add value.</a:t>
            </a:r>
          </a:p>
        </p:txBody>
      </p:sp>
      <p:sp>
        <p:nvSpPr>
          <p:cNvPr id="13" name="Text Box 63">
            <a:extLst>
              <a:ext uri="{FF2B5EF4-FFF2-40B4-BE49-F238E27FC236}">
                <a16:creationId xmlns:a16="http://schemas.microsoft.com/office/drawing/2014/main" id="{852821EE-B71B-DE4B-B1D9-218FDF2B8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968"/>
            <a:ext cx="1066800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>
                <a:ln>
                  <a:noFill/>
                </a:ln>
                <a:solidFill>
                  <a:srgbClr val="1D395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EXERCISE: 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Reflections on value added by WSPs</a:t>
            </a:r>
          </a:p>
        </p:txBody>
      </p:sp>
      <p:sp>
        <p:nvSpPr>
          <p:cNvPr id="17" name="Text Box 63">
            <a:extLst>
              <a:ext uri="{FF2B5EF4-FFF2-40B4-BE49-F238E27FC236}">
                <a16:creationId xmlns:a16="http://schemas.microsoft.com/office/drawing/2014/main" id="{0184B42C-EECA-204F-9BF5-F8D16A695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179" y="2380816"/>
            <a:ext cx="1914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9144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3716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8288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286000" indent="-4572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7432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32004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6576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4114800" indent="-4572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 minutes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E45C31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468AAE-87AE-A547-940B-1431F172F74D}"/>
              </a:ext>
            </a:extLst>
          </p:cNvPr>
          <p:cNvCxnSpPr>
            <a:cxnSpLocks/>
          </p:cNvCxnSpPr>
          <p:nvPr/>
        </p:nvCxnSpPr>
        <p:spPr bwMode="auto">
          <a:xfrm>
            <a:off x="883921" y="3434843"/>
            <a:ext cx="4244663" cy="0"/>
          </a:xfrm>
          <a:prstGeom prst="straightConnector1">
            <a:avLst/>
          </a:prstGeom>
          <a:solidFill>
            <a:srgbClr val="91C400">
              <a:alpha val="85001"/>
            </a:srgbClr>
          </a:solidFill>
          <a:ln w="22225">
            <a:solidFill>
              <a:srgbClr val="5EB1B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Graphic 3" descr="Stopwatch with solid fill">
            <a:extLst>
              <a:ext uri="{FF2B5EF4-FFF2-40B4-BE49-F238E27FC236}">
                <a16:creationId xmlns:a16="http://schemas.microsoft.com/office/drawing/2014/main" id="{23A0802E-A193-B945-4308-843991EF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921" y="1793845"/>
            <a:ext cx="1574052" cy="1574052"/>
          </a:xfrm>
          <a:prstGeom prst="rect">
            <a:avLst/>
          </a:prstGeom>
        </p:spPr>
      </p:pic>
      <p:pic>
        <p:nvPicPr>
          <p:cNvPr id="8" name="Graphic 7" descr="Head with gears outline">
            <a:extLst>
              <a:ext uri="{FF2B5EF4-FFF2-40B4-BE49-F238E27FC236}">
                <a16:creationId xmlns:a16="http://schemas.microsoft.com/office/drawing/2014/main" id="{DDEF39BC-CAE7-0F78-433B-5577E0971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7739" y="2780926"/>
            <a:ext cx="38989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108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3">
            <a:extLst>
              <a:ext uri="{FF2B5EF4-FFF2-40B4-BE49-F238E27FC236}">
                <a16:creationId xmlns:a16="http://schemas.microsoft.com/office/drawing/2014/main" id="{D4C866E0-445E-2249-A0E7-34FB7DF8B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ANY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questions from the last 4 days?</a:t>
            </a:r>
          </a:p>
        </p:txBody>
      </p:sp>
      <p:pic>
        <p:nvPicPr>
          <p:cNvPr id="2" name="Picture 1" descr="Question mark on green pastel background">
            <a:extLst>
              <a:ext uri="{FF2B5EF4-FFF2-40B4-BE49-F238E27FC236}">
                <a16:creationId xmlns:a16="http://schemas.microsoft.com/office/drawing/2014/main" id="{1055E5D2-9697-722E-AC3E-6E6FBD500F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729" y="1991936"/>
            <a:ext cx="5428541" cy="4071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5833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3">
            <a:extLst>
              <a:ext uri="{FF2B5EF4-FFF2-40B4-BE49-F238E27FC236}">
                <a16:creationId xmlns:a16="http://schemas.microsoft.com/office/drawing/2014/main" id="{DF02948F-70B5-9148-A8C2-C6D43292E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WORKSHOP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objectives: check-in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DBF4B19-6C49-1446-B63E-4E7313AA2950}"/>
              </a:ext>
            </a:extLst>
          </p:cNvPr>
          <p:cNvSpPr/>
          <p:nvPr/>
        </p:nvSpPr>
        <p:spPr>
          <a:xfrm>
            <a:off x="1116098" y="2620371"/>
            <a:ext cx="1828800" cy="3050766"/>
          </a:xfrm>
          <a:prstGeom prst="roundRect">
            <a:avLst>
              <a:gd name="adj" fmla="val 7778"/>
            </a:avLst>
          </a:prstGeom>
          <a:solidFill>
            <a:srgbClr val="009FB7"/>
          </a:solidFill>
        </p:spPr>
        <p:txBody>
          <a:bodyPr wrap="square" lIns="0" tIns="457200" rIns="0" anchor="t" anchorCtr="0">
            <a:noAutofit/>
          </a:bodyPr>
          <a:lstStyle/>
          <a:p>
            <a:pPr marL="9175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Appreciate the value of water safety planning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C28386A-8125-3044-8C33-3708F0CD22D5}"/>
              </a:ext>
            </a:extLst>
          </p:cNvPr>
          <p:cNvSpPr/>
          <p:nvPr/>
        </p:nvSpPr>
        <p:spPr>
          <a:xfrm>
            <a:off x="3874601" y="2620371"/>
            <a:ext cx="1828800" cy="3050766"/>
          </a:xfrm>
          <a:prstGeom prst="roundRect">
            <a:avLst>
              <a:gd name="adj" fmla="val 6667"/>
            </a:avLst>
          </a:prstGeom>
          <a:solidFill>
            <a:srgbClr val="009FB7"/>
          </a:solidFill>
        </p:spPr>
        <p:txBody>
          <a:bodyPr wrap="square" lIns="0" tIns="457200" rIns="45720" bIns="0" anchor="t" anchorCtr="0">
            <a:noAutofit/>
          </a:bodyPr>
          <a:lstStyle/>
          <a:p>
            <a:pPr marL="9175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Understand WSP principles and steps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9A234F0-365C-4F40-BEB8-82109A714375}"/>
              </a:ext>
            </a:extLst>
          </p:cNvPr>
          <p:cNvSpPr/>
          <p:nvPr/>
        </p:nvSpPr>
        <p:spPr>
          <a:xfrm>
            <a:off x="6571935" y="2636587"/>
            <a:ext cx="1828800" cy="3054789"/>
          </a:xfrm>
          <a:prstGeom prst="roundRect">
            <a:avLst>
              <a:gd name="adj" fmla="val 6111"/>
            </a:avLst>
          </a:prstGeom>
          <a:solidFill>
            <a:srgbClr val="009FB7"/>
          </a:solidFill>
        </p:spPr>
        <p:txBody>
          <a:bodyPr wrap="square" lIns="0" tIns="457200" rIns="45720" anchor="t" anchorCtr="0">
            <a:noAutofit/>
          </a:bodyPr>
          <a:lstStyle/>
          <a:p>
            <a:pPr marL="9175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Understand how WSPs provide a framework for </a:t>
            </a:r>
            <a:r>
              <a:rPr kumimoji="0" lang="en-IE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equitable and resilient access to safe drinking-water</a:t>
            </a:r>
            <a:endParaRPr kumimoji="0" lang="en-A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1AC31E-CEB5-DF46-936C-262A37DE302F}"/>
              </a:ext>
            </a:extLst>
          </p:cNvPr>
          <p:cNvSpPr/>
          <p:nvPr/>
        </p:nvSpPr>
        <p:spPr>
          <a:xfrm>
            <a:off x="9214839" y="2585523"/>
            <a:ext cx="1828800" cy="3054788"/>
          </a:xfrm>
          <a:prstGeom prst="roundRect">
            <a:avLst>
              <a:gd name="adj" fmla="val 5556"/>
            </a:avLst>
          </a:prstGeom>
          <a:solidFill>
            <a:srgbClr val="009FB7"/>
          </a:solidFill>
        </p:spPr>
        <p:txBody>
          <a:bodyPr wrap="square" lIns="0" tIns="457200" rIns="45720" anchor="t" anchorCtr="0">
            <a:noAutofit/>
          </a:bodyPr>
          <a:lstStyle/>
          <a:p>
            <a:pPr marL="9175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Have sufficient knowledge to begin to develop and implement WSPs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A33C4F2E-7C42-CC4E-BC48-19A2B1D7084C}"/>
              </a:ext>
            </a:extLst>
          </p:cNvPr>
          <p:cNvSpPr/>
          <p:nvPr/>
        </p:nvSpPr>
        <p:spPr bwMode="auto">
          <a:xfrm>
            <a:off x="1605645" y="2139511"/>
            <a:ext cx="831954" cy="831954"/>
          </a:xfrm>
          <a:prstGeom prst="teardrop">
            <a:avLst/>
          </a:prstGeom>
          <a:solidFill>
            <a:srgbClr val="FED766"/>
          </a:solidFill>
          <a:ln w="25400">
            <a:solidFill>
              <a:srgbClr val="FED766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D9B0F929-63FD-1D4D-A97E-C9707F2267C2}"/>
              </a:ext>
            </a:extLst>
          </p:cNvPr>
          <p:cNvSpPr/>
          <p:nvPr/>
        </p:nvSpPr>
        <p:spPr bwMode="auto">
          <a:xfrm>
            <a:off x="4446176" y="2139511"/>
            <a:ext cx="831954" cy="831954"/>
          </a:xfrm>
          <a:prstGeom prst="teardrop">
            <a:avLst/>
          </a:prstGeom>
          <a:solidFill>
            <a:srgbClr val="FED766"/>
          </a:solidFill>
          <a:ln w="25400">
            <a:solidFill>
              <a:srgbClr val="FED766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F8E66169-E6F3-1044-9951-69BCA4AF6965}"/>
              </a:ext>
            </a:extLst>
          </p:cNvPr>
          <p:cNvSpPr/>
          <p:nvPr/>
        </p:nvSpPr>
        <p:spPr bwMode="auto">
          <a:xfrm>
            <a:off x="7070358" y="2174203"/>
            <a:ext cx="831954" cy="831954"/>
          </a:xfrm>
          <a:prstGeom prst="teardrop">
            <a:avLst/>
          </a:prstGeom>
          <a:solidFill>
            <a:srgbClr val="FED766"/>
          </a:solidFill>
          <a:ln w="25400">
            <a:solidFill>
              <a:srgbClr val="FED766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3896FFD5-9CE9-E14D-BC90-91C87BB2A14A}"/>
              </a:ext>
            </a:extLst>
          </p:cNvPr>
          <p:cNvSpPr/>
          <p:nvPr/>
        </p:nvSpPr>
        <p:spPr bwMode="auto">
          <a:xfrm>
            <a:off x="9713262" y="2171848"/>
            <a:ext cx="831954" cy="831954"/>
          </a:xfrm>
          <a:prstGeom prst="teardrop">
            <a:avLst/>
          </a:prstGeom>
          <a:solidFill>
            <a:srgbClr val="FED766"/>
          </a:solidFill>
          <a:ln w="25400">
            <a:solidFill>
              <a:srgbClr val="FED766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31954"/>
                      <a:gd name="connsiteY0" fmla="*/ 415977 h 831954"/>
                      <a:gd name="connsiteX1" fmla="*/ 415977 w 831954"/>
                      <a:gd name="connsiteY1" fmla="*/ 0 h 831954"/>
                      <a:gd name="connsiteX2" fmla="*/ 831954 w 831954"/>
                      <a:gd name="connsiteY2" fmla="*/ 0 h 831954"/>
                      <a:gd name="connsiteX3" fmla="*/ 831954 w 831954"/>
                      <a:gd name="connsiteY3" fmla="*/ 415977 h 831954"/>
                      <a:gd name="connsiteX4" fmla="*/ 415977 w 831954"/>
                      <a:gd name="connsiteY4" fmla="*/ 831954 h 831954"/>
                      <a:gd name="connsiteX5" fmla="*/ 0 w 831954"/>
                      <a:gd name="connsiteY5" fmla="*/ 415977 h 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1954" h="831954" fill="none" extrusionOk="0">
                        <a:moveTo>
                          <a:pt x="0" y="415977"/>
                        </a:moveTo>
                        <a:cubicBezTo>
                          <a:pt x="-46731" y="230236"/>
                          <a:pt x="182238" y="-38151"/>
                          <a:pt x="415977" y="0"/>
                        </a:cubicBezTo>
                        <a:cubicBezTo>
                          <a:pt x="590109" y="-16744"/>
                          <a:pt x="716339" y="24176"/>
                          <a:pt x="831954" y="0"/>
                        </a:cubicBezTo>
                        <a:cubicBezTo>
                          <a:pt x="855901" y="93718"/>
                          <a:pt x="808103" y="219997"/>
                          <a:pt x="831954" y="415977"/>
                        </a:cubicBezTo>
                        <a:cubicBezTo>
                          <a:pt x="841868" y="660473"/>
                          <a:pt x="651459" y="891443"/>
                          <a:pt x="415977" y="831954"/>
                        </a:cubicBezTo>
                        <a:cubicBezTo>
                          <a:pt x="195965" y="846935"/>
                          <a:pt x="11614" y="659941"/>
                          <a:pt x="0" y="415977"/>
                        </a:cubicBezTo>
                        <a:close/>
                      </a:path>
                      <a:path w="831954" h="831954" stroke="0" extrusionOk="0">
                        <a:moveTo>
                          <a:pt x="0" y="415977"/>
                        </a:moveTo>
                        <a:cubicBezTo>
                          <a:pt x="-44236" y="158953"/>
                          <a:pt x="177971" y="3103"/>
                          <a:pt x="415977" y="0"/>
                        </a:cubicBezTo>
                        <a:cubicBezTo>
                          <a:pt x="522537" y="-29555"/>
                          <a:pt x="733602" y="41939"/>
                          <a:pt x="831954" y="0"/>
                        </a:cubicBezTo>
                        <a:cubicBezTo>
                          <a:pt x="851558" y="144920"/>
                          <a:pt x="824430" y="259663"/>
                          <a:pt x="831954" y="415977"/>
                        </a:cubicBezTo>
                        <a:cubicBezTo>
                          <a:pt x="841520" y="650286"/>
                          <a:pt x="678342" y="835825"/>
                          <a:pt x="415977" y="831954"/>
                        </a:cubicBezTo>
                        <a:cubicBezTo>
                          <a:pt x="214076" y="774665"/>
                          <a:pt x="-58487" y="636759"/>
                          <a:pt x="0" y="4159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reflection blurRad="6350" stA="50000" endA="300" endPos="38500" dist="508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9FB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FE5EE5-F8BA-AC4F-9222-1540CC1633F1}"/>
              </a:ext>
            </a:extLst>
          </p:cNvPr>
          <p:cNvSpPr/>
          <p:nvPr/>
        </p:nvSpPr>
        <p:spPr>
          <a:xfrm>
            <a:off x="334131" y="1508209"/>
            <a:ext cx="8612619" cy="400110"/>
          </a:xfrm>
          <a:prstGeom prst="rect">
            <a:avLst/>
          </a:prstGeom>
        </p:spPr>
        <p:txBody>
          <a:bodyPr wrap="square" lIns="91440">
            <a:spAutoFit/>
          </a:bodyPr>
          <a:lstStyle/>
          <a:p>
            <a:pPr marL="0" marR="0" lvl="0" indent="-20638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0" normalizeH="0" baseline="0" noProof="0">
                <a:ln>
                  <a:noFill/>
                </a:ln>
                <a:solidFill>
                  <a:srgbClr val="DB504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said </a:t>
            </a:r>
            <a:r>
              <a:rPr kumimoji="0" lang="en-AU" sz="2000" b="1" i="0" u="none" strike="noStrike" kern="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“</a:t>
            </a:r>
            <a:r>
              <a:rPr kumimoji="0" lang="en-AU" sz="2000" b="1" i="1" u="none" strike="noStrike" kern="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By the end of this workshop, participants should:</a:t>
            </a:r>
            <a:r>
              <a:rPr kumimoji="0" lang="en-AU" sz="2000" b="1" i="0" u="none" strike="noStrike" kern="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7F62A5-9D02-0D47-82B5-3B0F1B629BE4}"/>
              </a:ext>
            </a:extLst>
          </p:cNvPr>
          <p:cNvGrpSpPr/>
          <p:nvPr/>
        </p:nvGrpSpPr>
        <p:grpSpPr>
          <a:xfrm>
            <a:off x="3864420" y="5887408"/>
            <a:ext cx="4536315" cy="776021"/>
            <a:chOff x="2831640" y="5887407"/>
            <a:chExt cx="4536315" cy="776021"/>
          </a:xfrm>
        </p:grpSpPr>
        <p:sp>
          <p:nvSpPr>
            <p:cNvPr id="17" name="Text Box 63"/>
            <p:cNvSpPr txBox="1">
              <a:spLocks noChangeArrowheads="1"/>
            </p:cNvSpPr>
            <p:nvPr/>
          </p:nvSpPr>
          <p:spPr bwMode="auto">
            <a:xfrm>
              <a:off x="3607661" y="6073832"/>
              <a:ext cx="3760294" cy="40011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algn="ctr">
                <a:defRPr sz="2400">
                  <a:solidFill>
                    <a:schemeClr val="tx1"/>
                  </a:solidFill>
                  <a:latin typeface="Californian FB" charset="0"/>
                  <a:ea typeface="ＭＳ Ｐゴシック" charset="0"/>
                  <a:cs typeface="ＭＳ Ｐゴシック" charset="0"/>
                </a:defRPr>
              </a:lvl1pPr>
              <a:lvl2pPr marL="914400" indent="-457200" algn="ctr">
                <a:defRPr sz="2400">
                  <a:solidFill>
                    <a:schemeClr val="tx1"/>
                  </a:solidFill>
                  <a:latin typeface="Californian FB" charset="0"/>
                  <a:ea typeface="ＭＳ Ｐゴシック" charset="0"/>
                </a:defRPr>
              </a:lvl2pPr>
              <a:lvl3pPr marL="1371600" indent="-457200" algn="ctr">
                <a:defRPr sz="2400">
                  <a:solidFill>
                    <a:schemeClr val="tx1"/>
                  </a:solidFill>
                  <a:latin typeface="Californian FB" charset="0"/>
                  <a:ea typeface="ＭＳ Ｐゴシック" charset="0"/>
                </a:defRPr>
              </a:lvl3pPr>
              <a:lvl4pPr marL="1828800" indent="-457200" algn="ctr">
                <a:defRPr sz="2400">
                  <a:solidFill>
                    <a:schemeClr val="tx1"/>
                  </a:solidFill>
                  <a:latin typeface="Californian FB" charset="0"/>
                  <a:ea typeface="ＭＳ Ｐゴシック" charset="0"/>
                </a:defRPr>
              </a:lvl4pPr>
              <a:lvl5pPr marL="2286000" indent="-457200" algn="ctr">
                <a:defRPr sz="2400">
                  <a:solidFill>
                    <a:schemeClr val="tx1"/>
                  </a:solidFill>
                  <a:latin typeface="Californian FB" charset="0"/>
                  <a:ea typeface="ＭＳ Ｐゴシック" charset="0"/>
                </a:defRPr>
              </a:lvl5pPr>
              <a:lvl6pPr marL="2743200" indent="-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fornian FB" charset="0"/>
                  <a:ea typeface="ＭＳ Ｐゴシック" charset="0"/>
                </a:defRPr>
              </a:lvl6pPr>
              <a:lvl7pPr marL="3200400" indent="-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fornian FB" charset="0"/>
                  <a:ea typeface="ＭＳ Ｐゴシック" charset="0"/>
                </a:defRPr>
              </a:lvl7pPr>
              <a:lvl8pPr marL="3657600" indent="-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fornian FB" charset="0"/>
                  <a:ea typeface="ＭＳ Ｐゴシック" charset="0"/>
                </a:defRPr>
              </a:lvl8pPr>
              <a:lvl9pPr marL="4114800" indent="-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fornian FB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DB504A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Have we met our objectives? </a:t>
              </a:r>
            </a:p>
          </p:txBody>
        </p:sp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FA05D19F-CD09-3343-A22E-1E45A92BFE6C}"/>
                </a:ext>
              </a:extLst>
            </p:cNvPr>
            <p:cNvSpPr/>
            <p:nvPr/>
          </p:nvSpPr>
          <p:spPr bwMode="auto">
            <a:xfrm>
              <a:off x="2831640" y="5887407"/>
              <a:ext cx="776021" cy="776021"/>
            </a:xfrm>
            <a:prstGeom prst="teardrop">
              <a:avLst/>
            </a:prstGeom>
            <a:solidFill>
              <a:srgbClr val="DB504A"/>
            </a:solidFill>
            <a:ln w="19050">
              <a:solidFill>
                <a:srgbClr val="D84727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831954"/>
                        <a:gd name="connsiteY0" fmla="*/ 415977 h 831954"/>
                        <a:gd name="connsiteX1" fmla="*/ 415977 w 831954"/>
                        <a:gd name="connsiteY1" fmla="*/ 0 h 831954"/>
                        <a:gd name="connsiteX2" fmla="*/ 831954 w 831954"/>
                        <a:gd name="connsiteY2" fmla="*/ 0 h 831954"/>
                        <a:gd name="connsiteX3" fmla="*/ 831954 w 831954"/>
                        <a:gd name="connsiteY3" fmla="*/ 415977 h 831954"/>
                        <a:gd name="connsiteX4" fmla="*/ 415977 w 831954"/>
                        <a:gd name="connsiteY4" fmla="*/ 831954 h 831954"/>
                        <a:gd name="connsiteX5" fmla="*/ 0 w 831954"/>
                        <a:gd name="connsiteY5" fmla="*/ 415977 h 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1954" h="831954" fill="none" extrusionOk="0">
                          <a:moveTo>
                            <a:pt x="0" y="415977"/>
                          </a:moveTo>
                          <a:cubicBezTo>
                            <a:pt x="-46731" y="230236"/>
                            <a:pt x="182238" y="-38151"/>
                            <a:pt x="415977" y="0"/>
                          </a:cubicBezTo>
                          <a:cubicBezTo>
                            <a:pt x="590109" y="-16744"/>
                            <a:pt x="716339" y="24176"/>
                            <a:pt x="831954" y="0"/>
                          </a:cubicBezTo>
                          <a:cubicBezTo>
                            <a:pt x="855901" y="93718"/>
                            <a:pt x="808103" y="219997"/>
                            <a:pt x="831954" y="415977"/>
                          </a:cubicBezTo>
                          <a:cubicBezTo>
                            <a:pt x="841868" y="660473"/>
                            <a:pt x="651459" y="891443"/>
                            <a:pt x="415977" y="831954"/>
                          </a:cubicBezTo>
                          <a:cubicBezTo>
                            <a:pt x="195965" y="846935"/>
                            <a:pt x="11614" y="659941"/>
                            <a:pt x="0" y="415977"/>
                          </a:cubicBezTo>
                          <a:close/>
                        </a:path>
                        <a:path w="831954" h="831954" stroke="0" extrusionOk="0">
                          <a:moveTo>
                            <a:pt x="0" y="415977"/>
                          </a:moveTo>
                          <a:cubicBezTo>
                            <a:pt x="-44236" y="158953"/>
                            <a:pt x="177971" y="3103"/>
                            <a:pt x="415977" y="0"/>
                          </a:cubicBezTo>
                          <a:cubicBezTo>
                            <a:pt x="522537" y="-29555"/>
                            <a:pt x="733602" y="41939"/>
                            <a:pt x="831954" y="0"/>
                          </a:cubicBezTo>
                          <a:cubicBezTo>
                            <a:pt x="851558" y="144920"/>
                            <a:pt x="824430" y="259663"/>
                            <a:pt x="831954" y="415977"/>
                          </a:cubicBezTo>
                          <a:cubicBezTo>
                            <a:pt x="841520" y="650286"/>
                            <a:pt x="678342" y="835825"/>
                            <a:pt x="415977" y="831954"/>
                          </a:cubicBezTo>
                          <a:cubicBezTo>
                            <a:pt x="214076" y="774665"/>
                            <a:pt x="-58487" y="636759"/>
                            <a:pt x="0" y="41597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reflection blurRad="6350" stA="50000" endA="300" endPos="38500" dist="50800" dir="5400000" sy="-100000" algn="bl" rotWithShape="0"/>
            </a:effectLst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22818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8F19F280-1844-154B-9DA4-5B02E525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83" y="1797783"/>
            <a:ext cx="376054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 SUPPORT</a:t>
            </a:r>
            <a:br>
              <a:rPr kumimoji="0" lang="en-GB" sz="2500" b="1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GB" sz="2500" b="1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</a:t>
            </a:r>
            <a:br>
              <a:rPr kumimoji="0" lang="en-GB" sz="2500" b="1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GB" sz="2500" b="1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SAFETY</a:t>
            </a:r>
            <a:br>
              <a:rPr kumimoji="0" lang="en-GB" sz="2500" b="1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GB" sz="2500" b="1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PLANNING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8EA03FAE-F881-F44A-A102-E62DA4487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61" y="466646"/>
            <a:ext cx="3566160" cy="538401"/>
          </a:xfrm>
          <a:prstGeom prst="roundRect">
            <a:avLst>
              <a:gd name="adj" fmla="val 4992"/>
            </a:avLst>
          </a:prstGeom>
          <a:solidFill>
            <a:srgbClr val="FED76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18288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5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RESOURCES</a:t>
            </a:r>
            <a:endParaRPr kumimoji="0" lang="en-US" sz="2800" b="1" i="0" u="none" strike="noStrike" kern="1200" cap="none" spc="300" normalizeH="0" baseline="0" noProof="0">
              <a:ln>
                <a:noFill/>
              </a:ln>
              <a:solidFill>
                <a:srgbClr val="086788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DAC58-59BE-7633-45C4-642A7CFF4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741" y="1632570"/>
            <a:ext cx="5095096" cy="35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919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662149" y="2684929"/>
            <a:ext cx="4022004" cy="417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295" indent="-342295" algn="l" defTabSz="914179" rtl="0" eaLnBrk="1" fontAlgn="base" hangingPunct="1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5646" indent="-282464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6474" indent="-269940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18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4167" indent="-226806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16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8374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5pPr>
            <a:lvl6pPr marL="2389109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6pPr>
            <a:lvl7pPr marL="2789845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7pPr>
            <a:lvl8pPr marL="3190581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8pPr>
            <a:lvl9pPr marL="3591317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Information on all WHO global guidance resources on WSPs…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Technical guidance manuals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Case studies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Training packages</a:t>
            </a:r>
          </a:p>
        </p:txBody>
      </p:sp>
      <p:sp>
        <p:nvSpPr>
          <p:cNvPr id="6" name="Text Box 63">
            <a:extLst>
              <a:ext uri="{FF2B5EF4-FFF2-40B4-BE49-F238E27FC236}">
                <a16:creationId xmlns:a16="http://schemas.microsoft.com/office/drawing/2014/main" id="{FC9339B6-8B01-FA42-9013-9D0EB8858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WSP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resource roadmap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C4672-B457-7778-9E4E-A3B2F1808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930" y="1598218"/>
            <a:ext cx="3181275" cy="4739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7AFA7-CF13-E057-5633-A9384561FAC8}"/>
              </a:ext>
            </a:extLst>
          </p:cNvPr>
          <p:cNvSpPr txBox="1"/>
          <p:nvPr/>
        </p:nvSpPr>
        <p:spPr>
          <a:xfrm>
            <a:off x="1114442" y="6449199"/>
            <a:ext cx="105260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DB504A"/>
                </a:solidFill>
                <a:hlinkClick r:id="rId5"/>
              </a:rPr>
              <a:t>https://www.who.int/publications/m/item/water-safety-planning-a-roadmap-to-supporting-resources</a:t>
            </a:r>
            <a:r>
              <a:rPr lang="en-GB" sz="1200">
                <a:solidFill>
                  <a:srgbClr val="DB504A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197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601945" y="2156920"/>
            <a:ext cx="5930269" cy="181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295" indent="-342295" algn="l" defTabSz="914179" rtl="0" eaLnBrk="1" fontAlgn="base" hangingPunct="1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5646" indent="-282464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6474" indent="-269940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18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4167" indent="-226806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16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8374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5pPr>
            <a:lvl6pPr marL="2389109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6pPr>
            <a:lvl7pPr marL="2789845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7pPr>
            <a:lvl8pPr marL="3190581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8pPr>
            <a:lvl9pPr marL="3591317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kumimoji="0" lang="en-IE" sz="2200" b="1" i="0" u="none" strike="noStrike" kern="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Provides detailed guidance for practitioners on developing and implementing a WSP</a:t>
            </a:r>
          </a:p>
          <a:p>
            <a:pPr marL="0" marR="0" lvl="0" indent="0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 typeface="Wingdings" pitchFamily="2" charset="2"/>
              <a:buNone/>
              <a:tabLst/>
              <a:defRPr/>
            </a:pPr>
            <a:endParaRPr kumimoji="0" lang="en-IE" sz="2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Global case examples provided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Highlights common challenges &amp; practical solutions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Guidance on starting simple, and strengthening the WSP through successive cycles of progressive improvement</a:t>
            </a:r>
          </a:p>
          <a:p>
            <a:pPr marL="0" marR="0" lvl="0" indent="0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R="0" lvl="0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C9C6"/>
              </a:buClr>
              <a:buSzPct val="76000"/>
              <a:buFont typeface="Calibri" panose="020F0502020204030204" pitchFamily="34" charset="0"/>
              <a:buChar char="→"/>
              <a:tabLst/>
              <a:defRPr/>
            </a:pPr>
            <a:endParaRPr kumimoji="0" lang="en-IE" sz="19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76000"/>
              <a:buFont typeface="Wingdings" pitchFamily="2" charset="2"/>
              <a:buNone/>
              <a:tabLst/>
              <a:defRPr/>
            </a:pPr>
            <a:endParaRPr kumimoji="0" lang="en-IE" sz="2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" name="Text Box 63">
            <a:extLst>
              <a:ext uri="{FF2B5EF4-FFF2-40B4-BE49-F238E27FC236}">
                <a16:creationId xmlns:a16="http://schemas.microsoft.com/office/drawing/2014/main" id="{447E679F-BE92-9A4A-9F1D-077D1C56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WSP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Manual (second edition)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D3D38-1D13-49CA-2C03-89E0AFB23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2" y="2113994"/>
            <a:ext cx="4330669" cy="3059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9A51C8-4405-82FC-09C8-0E391D12F86C}"/>
              </a:ext>
            </a:extLst>
          </p:cNvPr>
          <p:cNvSpPr txBox="1"/>
          <p:nvPr/>
        </p:nvSpPr>
        <p:spPr>
          <a:xfrm>
            <a:off x="783772" y="6351248"/>
            <a:ext cx="6121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hlinkClick r:id="rId5"/>
              </a:rPr>
              <a:t>https://www.who.int/publications/i/item/9789240067691</a:t>
            </a:r>
            <a:r>
              <a:rPr lang="en-GB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8780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664706" y="1441530"/>
            <a:ext cx="6862589" cy="4929129"/>
          </a:xfrm>
          <a:prstGeom prst="rect">
            <a:avLst/>
          </a:prstGeom>
        </p:spPr>
      </p:pic>
      <p:sp>
        <p:nvSpPr>
          <p:cNvPr id="3" name="Text Box 63">
            <a:extLst>
              <a:ext uri="{FF2B5EF4-FFF2-40B4-BE49-F238E27FC236}">
                <a16:creationId xmlns:a16="http://schemas.microsoft.com/office/drawing/2014/main" id="{C7CEEB59-58B2-A84A-8CDD-191529ED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2885"/>
            <a:ext cx="10668001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1" spc="300">
                <a:solidFill>
                  <a:schemeClr val="bg1"/>
                </a:solidFill>
                <a:latin typeface="Arial" charset="0"/>
              </a:rPr>
              <a:t>EXAMPLE </a:t>
            </a:r>
            <a:r>
              <a:rPr lang="en-US" sz="2800" b="1" spc="100">
                <a:solidFill>
                  <a:srgbClr val="FED766"/>
                </a:solidFill>
                <a:latin typeface="Arial" charset="0"/>
              </a:rPr>
              <a:t>SOP</a:t>
            </a:r>
          </a:p>
        </p:txBody>
      </p:sp>
    </p:spTree>
    <p:extLst>
      <p:ext uri="{BB962C8B-B14F-4D97-AF65-F5344CB8AC3E}">
        <p14:creationId xmlns:p14="http://schemas.microsoft.com/office/powerpoint/2010/main" val="25546694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4FA7A-4CB9-3E68-ACB5-7000558B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3">
            <a:extLst>
              <a:ext uri="{FF2B5EF4-FFF2-40B4-BE49-F238E27FC236}">
                <a16:creationId xmlns:a16="http://schemas.microsoft.com/office/drawing/2014/main" id="{32AB1916-2FE8-1D3F-73DA-A08B33EFE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WSP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Manual (second edition)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6DC4C-F17A-7CCA-1E5C-A7995519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914" y="178968"/>
            <a:ext cx="1388313" cy="980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B40C46-C824-2291-F020-6E54CC153EAF}"/>
              </a:ext>
            </a:extLst>
          </p:cNvPr>
          <p:cNvSpPr txBox="1">
            <a:spLocks/>
          </p:cNvSpPr>
          <p:nvPr/>
        </p:nvSpPr>
        <p:spPr bwMode="auto">
          <a:xfrm>
            <a:off x="579565" y="1810928"/>
            <a:ext cx="7750628" cy="417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295" indent="-342295" algn="l" defTabSz="914179" rtl="0" eaLnBrk="1" fontAlgn="base" hangingPunct="1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5646" indent="-282464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6474" indent="-269940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18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4167" indent="-226806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16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8374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5pPr>
            <a:lvl6pPr marL="2389109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6pPr>
            <a:lvl7pPr marL="2789845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7pPr>
            <a:lvl8pPr marL="3190581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8pPr>
            <a:lvl9pPr marL="3591317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Includes basic WSP templates to support early-stage WSP teams to get started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1: WSP team membership and meeting templates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4: Risk assessment table template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5: Improvement plan template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6: Operational monitoring templates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7: Compliance monitoring template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8: Management procedure templates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2F0F0-4786-F59B-A5E1-2472F2E0D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341" y="1696820"/>
            <a:ext cx="2644083" cy="1375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A3908F-5F8F-99BC-C1E0-40165AFF6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773" y="3290137"/>
            <a:ext cx="2852839" cy="1375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8D54FE-34F5-E306-F878-13CAFD40D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232" y="4825775"/>
            <a:ext cx="2852838" cy="1892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ounded Rectangle 26">
            <a:extLst>
              <a:ext uri="{FF2B5EF4-FFF2-40B4-BE49-F238E27FC236}">
                <a16:creationId xmlns:a16="http://schemas.microsoft.com/office/drawing/2014/main" id="{470FC365-FB3E-9D2C-3DA3-AFE50C7E116C}"/>
              </a:ext>
            </a:extLst>
          </p:cNvPr>
          <p:cNvSpPr/>
          <p:nvPr/>
        </p:nvSpPr>
        <p:spPr>
          <a:xfrm>
            <a:off x="481593" y="1192632"/>
            <a:ext cx="4830636" cy="427196"/>
          </a:xfrm>
          <a:prstGeom prst="roundRect">
            <a:avLst>
              <a:gd name="adj" fmla="val 11084"/>
            </a:avLst>
          </a:prstGeom>
          <a:solidFill>
            <a:srgbClr val="FED766"/>
          </a:solidFill>
        </p:spPr>
        <p:txBody>
          <a:bodyPr wrap="square" lIns="182880" anchor="ctr" anchorCtr="0">
            <a:spAutoFit/>
          </a:bodyPr>
          <a:lstStyle/>
          <a:p>
            <a:pPr marL="57150" marR="0" lvl="0" indent="-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10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Templates for select modules</a:t>
            </a:r>
          </a:p>
        </p:txBody>
      </p:sp>
      <p:pic>
        <p:nvPicPr>
          <p:cNvPr id="16" name="Graphic 11" descr="Play">
            <a:extLst>
              <a:ext uri="{FF2B5EF4-FFF2-40B4-BE49-F238E27FC236}">
                <a16:creationId xmlns:a16="http://schemas.microsoft.com/office/drawing/2014/main" id="{5226C4E4-3C76-42F3-CDFD-345F8DEC372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5650" y="1340914"/>
            <a:ext cx="187112" cy="1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784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CB855-9AF6-0733-BC09-6088A2A22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3">
            <a:extLst>
              <a:ext uri="{FF2B5EF4-FFF2-40B4-BE49-F238E27FC236}">
                <a16:creationId xmlns:a16="http://schemas.microsoft.com/office/drawing/2014/main" id="{2EE64CBC-160B-B3C6-78B7-ACBF37E4A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903514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WSP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Manual (second edition)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F66F0-75DE-B9AA-3B14-A7E0A585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914" y="178968"/>
            <a:ext cx="1388313" cy="980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CDD086-7D5E-053D-3B57-FB553A9BE5EC}"/>
              </a:ext>
            </a:extLst>
          </p:cNvPr>
          <p:cNvSpPr txBox="1">
            <a:spLocks/>
          </p:cNvSpPr>
          <p:nvPr/>
        </p:nvSpPr>
        <p:spPr bwMode="auto">
          <a:xfrm>
            <a:off x="481593" y="1887128"/>
            <a:ext cx="7750628" cy="417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295" indent="-342295" algn="l" defTabSz="914179" rtl="0" eaLnBrk="1" fontAlgn="base" hangingPunct="1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5646" indent="-282464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6474" indent="-269940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18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4167" indent="-226806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16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8374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5pPr>
            <a:lvl6pPr marL="2389109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6pPr>
            <a:lvl7pPr marL="2789845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7pPr>
            <a:lvl8pPr marL="3190581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8pPr>
            <a:lvl9pPr marL="3591317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Links to supporting tools are provided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Aquatown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water safety plan: worked example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2: System description checklist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3: Possible threats to the supply of safe drinking-water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4: Examples of risk assessment matrices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8: General checklist for emergency preparedness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Module 10: Checklists for WSP reviews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EC872-5C0A-D160-FEF6-E6C077342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274" y="2533152"/>
            <a:ext cx="3761210" cy="2659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973E5DC6-9E3C-FCF7-0C45-4F74D212A3C3}"/>
              </a:ext>
            </a:extLst>
          </p:cNvPr>
          <p:cNvSpPr/>
          <p:nvPr/>
        </p:nvSpPr>
        <p:spPr>
          <a:xfrm>
            <a:off x="481593" y="1205351"/>
            <a:ext cx="1847270" cy="427196"/>
          </a:xfrm>
          <a:prstGeom prst="roundRect">
            <a:avLst>
              <a:gd name="adj" fmla="val 11084"/>
            </a:avLst>
          </a:prstGeom>
          <a:solidFill>
            <a:srgbClr val="FED766"/>
          </a:solidFill>
        </p:spPr>
        <p:txBody>
          <a:bodyPr wrap="square" lIns="182880" anchor="ctr" anchorCtr="0">
            <a:spAutoFit/>
          </a:bodyPr>
          <a:lstStyle/>
          <a:p>
            <a:pPr marL="57150" marR="0" lvl="0" indent="-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0" cap="none" spc="10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Toolbox</a:t>
            </a:r>
          </a:p>
        </p:txBody>
      </p:sp>
      <p:pic>
        <p:nvPicPr>
          <p:cNvPr id="8" name="Graphic 11" descr="Play">
            <a:extLst>
              <a:ext uri="{FF2B5EF4-FFF2-40B4-BE49-F238E27FC236}">
                <a16:creationId xmlns:a16="http://schemas.microsoft.com/office/drawing/2014/main" id="{6E3DB50A-9249-9C99-2CF6-9D43C04BB9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77136" y="1331351"/>
            <a:ext cx="187112" cy="1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240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29" y="2420645"/>
            <a:ext cx="1615708" cy="2314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561" y="2420645"/>
            <a:ext cx="1621785" cy="2314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76" y="2401905"/>
            <a:ext cx="1626471" cy="2314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428" y="2407393"/>
            <a:ext cx="1610197" cy="230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751727" y="6077747"/>
            <a:ext cx="3523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MS PGothic" charset="0"/>
              </a:rPr>
              <a:t>Source protection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48768" y="6077748"/>
            <a:ext cx="3500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>
                <a:ln>
                  <a:noFill/>
                </a:ln>
                <a:solidFill>
                  <a:srgbClr val="E45C31"/>
                </a:solidFill>
                <a:effectLst/>
                <a:uLnTx/>
                <a:uFillTx/>
                <a:latin typeface="Arial" charset="0"/>
                <a:ea typeface="MS PGothic" charset="0"/>
              </a:rPr>
              <a:t>Distribution/buildings</a:t>
            </a:r>
          </a:p>
        </p:txBody>
      </p:sp>
      <p:sp>
        <p:nvSpPr>
          <p:cNvPr id="18" name="Left Brace 17"/>
          <p:cNvSpPr/>
          <p:nvPr/>
        </p:nvSpPr>
        <p:spPr>
          <a:xfrm rot="16200000">
            <a:off x="9244102" y="4740660"/>
            <a:ext cx="361318" cy="2031023"/>
          </a:xfrm>
          <a:prstGeom prst="leftBrace">
            <a:avLst>
              <a:gd name="adj1" fmla="val 68340"/>
              <a:gd name="adj2" fmla="val 50000"/>
            </a:avLst>
          </a:prstGeom>
          <a:noFill/>
          <a:ln w="25400">
            <a:solidFill>
              <a:srgbClr val="E45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0" i="0" u="none" strike="noStrike" kern="1200" cap="none" spc="0" normalizeH="0" baseline="0" noProof="0">
              <a:ln>
                <a:noFill/>
              </a:ln>
              <a:solidFill>
                <a:srgbClr val="E45C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Box 63">
            <a:extLst>
              <a:ext uri="{FF2B5EF4-FFF2-40B4-BE49-F238E27FC236}">
                <a16:creationId xmlns:a16="http://schemas.microsoft.com/office/drawing/2014/main" id="{0BD83427-D8C1-7B4D-ADE7-EFC20096D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970"/>
            <a:ext cx="106680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WSP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guidance at key stages </a:t>
            </a:r>
            <a:b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water supply chain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67D3E903-4720-724B-8A30-23C621EB17D7}"/>
              </a:ext>
            </a:extLst>
          </p:cNvPr>
          <p:cNvSpPr/>
          <p:nvPr/>
        </p:nvSpPr>
        <p:spPr>
          <a:xfrm rot="16200000">
            <a:off x="3322491" y="4740659"/>
            <a:ext cx="361318" cy="2031023"/>
          </a:xfrm>
          <a:prstGeom prst="leftBrace">
            <a:avLst>
              <a:gd name="adj1" fmla="val 57904"/>
              <a:gd name="adj2" fmla="val 50000"/>
            </a:avLst>
          </a:prstGeom>
          <a:noFill/>
          <a:ln w="25400">
            <a:solidFill>
              <a:srgbClr val="E45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2800" b="0" i="0" u="none" strike="noStrike" kern="1200" cap="none" spc="0" normalizeH="0" baseline="0" noProof="0">
              <a:ln>
                <a:noFill/>
              </a:ln>
              <a:solidFill>
                <a:srgbClr val="E45C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1EF2F-AB9B-0D46-1321-6275F5D2D774}"/>
              </a:ext>
            </a:extLst>
          </p:cNvPr>
          <p:cNvSpPr txBox="1"/>
          <p:nvPr/>
        </p:nvSpPr>
        <p:spPr>
          <a:xfrm>
            <a:off x="736704" y="4817533"/>
            <a:ext cx="6121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0" i="0" u="sng">
                <a:solidFill>
                  <a:srgbClr val="D86422"/>
                </a:solidFill>
                <a:effectLst/>
                <a:latin typeface="-apple-system"/>
                <a:hlinkClick r:id="rId7"/>
              </a:rPr>
              <a:t>https://iris.who.int/handle/10665/43186</a:t>
            </a:r>
            <a:endParaRPr lang="en-GB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785D61-303A-25A2-CF42-98C813E6DB02}"/>
              </a:ext>
            </a:extLst>
          </p:cNvPr>
          <p:cNvSpPr txBox="1"/>
          <p:nvPr/>
        </p:nvSpPr>
        <p:spPr>
          <a:xfrm>
            <a:off x="3697675" y="4798795"/>
            <a:ext cx="6121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0" i="0" u="sng">
                <a:solidFill>
                  <a:srgbClr val="D86422"/>
                </a:solidFill>
                <a:effectLst/>
                <a:latin typeface="-apple-system"/>
                <a:hlinkClick r:id="rId8"/>
              </a:rPr>
              <a:t>https://iris.who.int/handle/10665/246196</a:t>
            </a:r>
            <a:endParaRPr lang="en-GB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D880B-E514-0CB9-A439-4EC0C99A8FBD}"/>
              </a:ext>
            </a:extLst>
          </p:cNvPr>
          <p:cNvSpPr txBox="1"/>
          <p:nvPr/>
        </p:nvSpPr>
        <p:spPr>
          <a:xfrm>
            <a:off x="6796542" y="4817532"/>
            <a:ext cx="6121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0" i="0" u="sng">
                <a:solidFill>
                  <a:srgbClr val="D86422"/>
                </a:solidFill>
                <a:effectLst/>
                <a:latin typeface="-apple-system"/>
                <a:hlinkClick r:id="rId9"/>
              </a:rPr>
              <a:t>https://iris.who.int/handle/10665/204422</a:t>
            </a:r>
            <a:endParaRPr lang="en-GB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A9A398-9862-2A09-A950-60DDA1159319}"/>
              </a:ext>
            </a:extLst>
          </p:cNvPr>
          <p:cNvSpPr txBox="1"/>
          <p:nvPr/>
        </p:nvSpPr>
        <p:spPr>
          <a:xfrm>
            <a:off x="9519803" y="4817531"/>
            <a:ext cx="28887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0" i="0" u="none" strike="noStrike">
                <a:solidFill>
                  <a:srgbClr val="008DC9"/>
                </a:solidFill>
                <a:effectLst/>
                <a:latin typeface="-apple-system"/>
                <a:hlinkClick r:id="rId10"/>
              </a:rPr>
              <a:t>https://iris.who.int/handle/10665/76145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6560115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486820" y="2256381"/>
            <a:ext cx="4483413" cy="272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295" indent="-342295" algn="l" defTabSz="914179" rtl="0" eaLnBrk="1" fontAlgn="base" hangingPunct="1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5646" indent="-282464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6474" indent="-269940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18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4167" indent="-226806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16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8374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5pPr>
            <a:lvl6pPr marL="2389109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6pPr>
            <a:lvl7pPr marL="2789845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7pPr>
            <a:lvl8pPr marL="3190581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8pPr>
            <a:lvl9pPr marL="3591317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IE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Provides practical guidance for water suppliers and surveillance authorities on WSP auditing schemes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IE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Support the continuous improvement and sustainability of WSPs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IE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Accompanying training package available to download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086" y="1813303"/>
            <a:ext cx="2817281" cy="398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63">
            <a:extLst>
              <a:ext uri="{FF2B5EF4-FFF2-40B4-BE49-F238E27FC236}">
                <a16:creationId xmlns:a16="http://schemas.microsoft.com/office/drawing/2014/main" id="{C12E2A7E-1E06-8D48-8ECB-18823230D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970"/>
            <a:ext cx="1066800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 PRACTICAL </a:t>
            </a:r>
            <a:r>
              <a:rPr kumimoji="0" lang="en-US" sz="3000" b="1" i="0" u="none" strike="noStrike" kern="1200" cap="none" spc="100" normalizeH="0" baseline="0" noProof="0" dirty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guide to auditing </a:t>
            </a:r>
            <a:br>
              <a:rPr kumimoji="0" lang="en-US" sz="3000" b="1" i="0" u="none" strike="noStrike" kern="1200" cap="none" spc="100" normalizeH="0" baseline="0" noProof="0" dirty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3000" b="1" i="0" u="none" strike="noStrike" kern="1200" cap="none" spc="100" normalizeH="0" baseline="0" noProof="0" dirty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 safety 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7CB53B-6AB8-886A-6C70-3DB8470A2311}"/>
              </a:ext>
            </a:extLst>
          </p:cNvPr>
          <p:cNvSpPr txBox="1"/>
          <p:nvPr/>
        </p:nvSpPr>
        <p:spPr>
          <a:xfrm>
            <a:off x="2273086" y="6041064"/>
            <a:ext cx="6121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hlinkClick r:id="rId5"/>
              </a:rPr>
              <a:t>https://www.who.int/publications/i/item/9789241509527</a:t>
            </a:r>
            <a:r>
              <a:rPr lang="en-GB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827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641111" y="2537638"/>
            <a:ext cx="4852718" cy="254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295" indent="-342295" algn="l" defTabSz="914179" rtl="0" eaLnBrk="1" fontAlgn="base" hangingPunct="1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5646" indent="-282464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6474" indent="-269940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18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4167" indent="-226806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16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8374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5pPr>
            <a:lvl6pPr marL="2389109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6pPr>
            <a:lvl7pPr marL="2789845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7pPr>
            <a:lvl8pPr marL="3190581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8pPr>
            <a:lvl9pPr marL="3591317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Stepwise consideration of the integration of climate-related risks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9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I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Includes practical guidance on identification of hazards, risk impacts and control measures for various climate scenarios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E26BBA-95E5-4AC3-BF36-8D157C510E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828800"/>
            <a:ext cx="2907574" cy="410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63">
            <a:extLst>
              <a:ext uri="{FF2B5EF4-FFF2-40B4-BE49-F238E27FC236}">
                <a16:creationId xmlns:a16="http://schemas.microsoft.com/office/drawing/2014/main" id="{34560BF3-18D9-9949-AB91-2A3A0AA93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970"/>
            <a:ext cx="106680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RESOURCES 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 support the integration </a:t>
            </a:r>
            <a:b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of climate resilience into WSPs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7810E-41F9-7AB5-5A9A-C125DC9286B9}"/>
              </a:ext>
            </a:extLst>
          </p:cNvPr>
          <p:cNvSpPr txBox="1"/>
          <p:nvPr/>
        </p:nvSpPr>
        <p:spPr>
          <a:xfrm>
            <a:off x="2285059" y="6284120"/>
            <a:ext cx="6121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hlinkClick r:id="rId5"/>
              </a:rPr>
              <a:t>https://www.who.int/publications/i/item/9789241512794</a:t>
            </a:r>
            <a:r>
              <a:rPr lang="en-GB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98647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967694" y="2831089"/>
            <a:ext cx="5081305" cy="241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295" indent="-342295" algn="l" defTabSz="914179" rtl="0" eaLnBrk="1" fontAlgn="base" hangingPunct="1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5646" indent="-282464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6474" indent="-269940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18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4167" indent="-226806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16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8374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5pPr>
            <a:lvl6pPr marL="2389109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6pPr>
            <a:lvl7pPr marL="2789845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7pPr>
            <a:lvl8pPr marL="3190581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8pPr>
            <a:lvl9pPr marL="3591317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kumimoji="0" lang="en-IE" sz="2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Provides guidance to support the improvement of equity outcomes through the explicit and systematic inclusion of equity considerations through the WSP process.</a:t>
            </a:r>
          </a:p>
          <a:p>
            <a:pPr marL="0" marR="0" lvl="0" indent="0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6000"/>
              <a:buFont typeface="Wingdings" pitchFamily="2" charset="2"/>
              <a:buNone/>
              <a:tabLst/>
              <a:defRPr/>
            </a:pPr>
            <a:endParaRPr lang="en-IE" sz="2200" kern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6000"/>
              <a:buFont typeface="Wingdings" pitchFamily="2" charset="2"/>
              <a:buNone/>
              <a:tabLst/>
              <a:defRPr/>
            </a:pPr>
            <a:r>
              <a:rPr kumimoji="0" lang="en-IE" sz="2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Include a supporting training package.</a:t>
            </a:r>
          </a:p>
        </p:txBody>
      </p:sp>
      <p:sp>
        <p:nvSpPr>
          <p:cNvPr id="11" name="Text Box 63">
            <a:extLst>
              <a:ext uri="{FF2B5EF4-FFF2-40B4-BE49-F238E27FC236}">
                <a16:creationId xmlns:a16="http://schemas.microsoft.com/office/drawing/2014/main" id="{853029EF-062C-7A42-B870-09B61F63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801"/>
            <a:ext cx="106680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EQUITY </a:t>
            </a:r>
            <a:r>
              <a:rPr kumimoji="0" lang="en-US" sz="3000" b="1" i="0" u="none" strike="noStrike" kern="1200" cap="none" spc="100" normalizeH="0" baseline="0" noProof="0" dirty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water safety planning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0BAEF-EECE-2D45-A5D8-85E17B23D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74" y="1678724"/>
            <a:ext cx="3326815" cy="472085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30F561-12E0-C30A-B54A-6B95A6559EF1}"/>
              </a:ext>
            </a:extLst>
          </p:cNvPr>
          <p:cNvSpPr txBox="1"/>
          <p:nvPr/>
        </p:nvSpPr>
        <p:spPr>
          <a:xfrm>
            <a:off x="2211093" y="6449199"/>
            <a:ext cx="6121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hlinkClick r:id="rId4"/>
              </a:rPr>
              <a:t>https://www.who.int/publications/i/item/9789241515313</a:t>
            </a:r>
            <a:r>
              <a:rPr lang="en-GB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25925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278" y="3093717"/>
            <a:ext cx="79746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All of these resources and more are available from:</a:t>
            </a:r>
            <a:endParaRPr kumimoji="0" lang="en-IE" sz="2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hlinkClick r:id="rId2"/>
              </a:rPr>
              <a:t>https://www.who.int/teams/environment-climate-change-and-health/water-sanitation-and-health/water-safety-and-quality/water-safety-planning</a:t>
            </a:r>
            <a:r>
              <a:rPr kumimoji="0" lang="en-IE" sz="2000" i="0" u="none" strike="noStrike" kern="1200" cap="none" spc="0" normalizeH="0" baseline="0" noProof="0">
                <a:ln>
                  <a:noFill/>
                </a:ln>
                <a:solidFill>
                  <a:srgbClr val="08678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 Box 63">
            <a:extLst>
              <a:ext uri="{FF2B5EF4-FFF2-40B4-BE49-F238E27FC236}">
                <a16:creationId xmlns:a16="http://schemas.microsoft.com/office/drawing/2014/main" id="{84DAEC54-4BB0-E346-962D-AA01EA1F8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4449"/>
            <a:ext cx="10668001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RESOURCES</a:t>
            </a:r>
            <a:endParaRPr kumimoji="0" lang="en-US" sz="3000" b="0" i="0" u="none" strike="noStrike" kern="1200" cap="none" spc="100" normalizeH="0" baseline="0" noProof="0">
              <a:ln>
                <a:noFill/>
              </a:ln>
              <a:solidFill>
                <a:srgbClr val="FED766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 descr="A qr code with a dinosaur&#10;&#10;AI-generated content may be incorrect.">
            <a:extLst>
              <a:ext uri="{FF2B5EF4-FFF2-40B4-BE49-F238E27FC236}">
                <a16:creationId xmlns:a16="http://schemas.microsoft.com/office/drawing/2014/main" id="{DB259506-D2FE-8968-1523-AD17AA0F57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79" y="1554631"/>
            <a:ext cx="2945826" cy="2945826"/>
          </a:xfrm>
          <a:prstGeom prst="rect">
            <a:avLst/>
          </a:prstGeom>
        </p:spPr>
      </p:pic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0D4E23F4-7FFD-43D1-D0B2-66B57EB1CE84}"/>
              </a:ext>
            </a:extLst>
          </p:cNvPr>
          <p:cNvSpPr/>
          <p:nvPr/>
        </p:nvSpPr>
        <p:spPr>
          <a:xfrm>
            <a:off x="8980979" y="4500457"/>
            <a:ext cx="2945826" cy="731520"/>
          </a:xfrm>
          <a:prstGeom prst="roundRect">
            <a:avLst>
              <a:gd name="adj" fmla="val 7806"/>
            </a:avLst>
          </a:prstGeom>
          <a:solidFill>
            <a:srgbClr val="E45C31"/>
          </a:soli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Scan the </a:t>
            </a: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QR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code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6555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606888" y="2033544"/>
            <a:ext cx="5899312" cy="345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295" indent="-342295" algn="l" defTabSz="914179" rtl="0" eaLnBrk="1" fontAlgn="base" hangingPunct="1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5646" indent="-282464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6474" indent="-269940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18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4167" indent="-226806" algn="l" defTabSz="91417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16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8374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5pPr>
            <a:lvl6pPr marL="2389109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6pPr>
            <a:lvl7pPr marL="2789845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7pPr>
            <a:lvl8pPr marL="3190581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8pPr>
            <a:lvl9pPr marL="3591317" indent="-144710" algn="r" defTabSz="914179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ct val="75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IE" sz="20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Online WSP support network to find resources, share experiences and keep up-to-date on WSP news and events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ct val="75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IE" sz="20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Peer-reviewed resources to support all aspects of WSP development and implementation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ct val="75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en-IE" sz="2000" b="0" i="1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Examples -  WSP advocacy, auditing, training packages, tools, templates, literature, case studies, policy, regulations and many more….</a:t>
            </a:r>
          </a:p>
          <a:p>
            <a:pPr marL="342295" marR="0" lvl="0" indent="-342295" algn="l" defTabSz="91417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ct val="75000"/>
              <a:buFont typeface="Wingdings" pitchFamily="2" charset="2"/>
              <a:buBlip>
                <a:blip r:embed="rId4"/>
              </a:buBlip>
              <a:tabLst/>
              <a:defRPr/>
            </a:pPr>
            <a:endParaRPr kumimoji="0" lang="en-IE" sz="20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797" y="2033544"/>
            <a:ext cx="4080203" cy="2470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Box 63">
            <a:extLst>
              <a:ext uri="{FF2B5EF4-FFF2-40B4-BE49-F238E27FC236}">
                <a16:creationId xmlns:a16="http://schemas.microsoft.com/office/drawing/2014/main" id="{F241FEE3-A448-A24B-8B65-13062CEB1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4449"/>
            <a:ext cx="10668001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400" anchor="ctr" anchorCtr="0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fornian FB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</a:t>
            </a:r>
            <a:r>
              <a:rPr kumimoji="0" lang="en-US" sz="3000" b="1" i="0" u="none" strike="noStrike" kern="120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SAFETY PORTAL (WHO and IWA)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D1C421-2376-874C-98EE-5F663E11863F}"/>
              </a:ext>
            </a:extLst>
          </p:cNvPr>
          <p:cNvSpPr/>
          <p:nvPr/>
        </p:nvSpPr>
        <p:spPr>
          <a:xfrm>
            <a:off x="2772974" y="5516092"/>
            <a:ext cx="6646050" cy="578882"/>
          </a:xfrm>
          <a:prstGeom prst="roundRect">
            <a:avLst/>
          </a:prstGeom>
          <a:solidFill>
            <a:srgbClr val="DB504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ct val="75000"/>
              <a:buFontTx/>
              <a:buNone/>
              <a:tabLst/>
              <a:defRPr/>
            </a:pPr>
            <a:r>
              <a:rPr kumimoji="0" lang="en-IE" sz="2800" b="0" i="0" u="none" strike="noStrike" kern="0" cap="none" spc="100" normalizeH="0" baseline="0" noProof="0">
                <a:ln>
                  <a:noFill/>
                </a:ln>
                <a:solidFill>
                  <a:srgbClr val="FED7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SIGN UP ON   </a:t>
            </a:r>
            <a:r>
              <a:rPr kumimoji="0" lang="en-IE" sz="2800" b="1" i="0" u="none" strike="noStrike" kern="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hlinkClick r:id="rId6"/>
              </a:rPr>
              <a:t>www.wsportal.org</a:t>
            </a:r>
            <a:r>
              <a:rPr kumimoji="0" lang="en-IE" sz="2800" b="1" i="0" u="none" strike="noStrike" kern="0" cap="none" spc="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7" name="Graphic 6" descr="Play">
            <a:extLst>
              <a:ext uri="{FF2B5EF4-FFF2-40B4-BE49-F238E27FC236}">
                <a16:creationId xmlns:a16="http://schemas.microsoft.com/office/drawing/2014/main" id="{C4CD0E55-7140-734B-9027-1FC4BEC067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19776" y="5711977"/>
            <a:ext cx="187112" cy="1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3038"/>
      </p:ext>
    </p:extLst>
  </p:cSld>
  <p:clrMapOvr>
    <a:masterClrMapping/>
  </p:clrMapOvr>
</p:sld>
</file>

<file path=ppt/theme/theme1.xml><?xml version="1.0" encoding="utf-8"?>
<a:theme xmlns:a="http://schemas.openxmlformats.org/drawingml/2006/main" name="Modu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Exerci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 xmlns:p="http://schemas.openxmlformats.org/presentationml/2006/main" xmlns:r="http://schemas.openxmlformats.org/officeDocument/2006/relationships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xmlns:p="http://schemas.openxmlformats.org/presentationml/2006/main" xmlns:r="http://schemas.openxmlformats.org/officeDocument/2006/relationships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 xmlns:p="http://schemas.openxmlformats.org/presentationml/2006/main" xmlns:r="http://schemas.openxmlformats.org/officeDocument/2006/relationships"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a14:hiddenEffects>
          </a:ext>
        </a:extLst>
      </a:spPr>
      <a:bodyPr wrap="square">
        <a:spAutoFit/>
      </a:bodyPr>
      <a:lstStyle>
        <a:defPPr marL="0" indent="0" algn="l">
          <a:spcBef>
            <a:spcPct val="50000"/>
          </a:spcBef>
          <a:defRPr sz="2000" dirty="0">
            <a:solidFill>
              <a:schemeClr val="bg2">
                <a:lumMod val="25000"/>
              </a:schemeClr>
            </a:solidFill>
            <a:latin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over Titl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Module Titl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xerci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 xmlns:p="http://schemas.openxmlformats.org/presentationml/2006/main" xmlns:r="http://schemas.openxmlformats.org/officeDocument/2006/relationships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xmlns:p="http://schemas.openxmlformats.org/presentationml/2006/main" xmlns:r="http://schemas.openxmlformats.org/officeDocument/2006/relationships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 xmlns:p="http://schemas.openxmlformats.org/presentationml/2006/main" xmlns:r="http://schemas.openxmlformats.org/officeDocument/2006/relationships"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a14:hiddenEffects>
          </a:ext>
        </a:extLst>
      </a:spPr>
      <a:bodyPr wrap="square">
        <a:spAutoFit/>
      </a:bodyPr>
      <a:lstStyle>
        <a:defPPr marL="0" indent="0" algn="l">
          <a:spcBef>
            <a:spcPct val="50000"/>
          </a:spcBef>
          <a:defRPr sz="2000" dirty="0">
            <a:solidFill>
              <a:schemeClr val="bg2">
                <a:lumMod val="25000"/>
              </a:schemeClr>
            </a:solidFill>
            <a:latin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Custom Design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D766"/>
        </a:solidFill>
      </a:spPr>
      <a:bodyPr wrap="square" lIns="182880" anchor="ctr" anchorCtr="0">
        <a:spAutoFit/>
      </a:bodyPr>
      <a:lstStyle>
        <a:defPPr marL="57150" indent="-20638" algn="l">
          <a:buFontTx/>
          <a:buNone/>
          <a:defRPr sz="2000" b="1" kern="0" spc="300" dirty="0">
            <a:solidFill>
              <a:srgbClr val="086788"/>
            </a:solidFill>
            <a:ea typeface="Arial" charset="0"/>
            <a:cs typeface="Arial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6093</Words>
  <Application>Microsoft Office PowerPoint</Application>
  <PresentationFormat>Widescreen</PresentationFormat>
  <Paragraphs>993</Paragraphs>
  <Slides>97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97</vt:i4>
      </vt:variant>
    </vt:vector>
  </HeadingPairs>
  <TitlesOfParts>
    <vt:vector size="126" baseType="lpstr">
      <vt:lpstr>ＭＳ ゴシック</vt:lpstr>
      <vt:lpstr>MS PGothic</vt:lpstr>
      <vt:lpstr>MS PGothic</vt:lpstr>
      <vt:lpstr>-apple-system</vt:lpstr>
      <vt:lpstr>Aptos</vt:lpstr>
      <vt:lpstr>Aptos Display</vt:lpstr>
      <vt:lpstr>Arial</vt:lpstr>
      <vt:lpstr>Arial Narrow</vt:lpstr>
      <vt:lpstr>Atkinson Hyperlegible</vt:lpstr>
      <vt:lpstr>Calibri</vt:lpstr>
      <vt:lpstr>Calibri Light</vt:lpstr>
      <vt:lpstr>Californian FB</vt:lpstr>
      <vt:lpstr>Segoe Print</vt:lpstr>
      <vt:lpstr>Segoe UI Symbol</vt:lpstr>
      <vt:lpstr>Symbol</vt:lpstr>
      <vt:lpstr>Times</vt:lpstr>
      <vt:lpstr>Wingdings</vt:lpstr>
      <vt:lpstr>Module</vt:lpstr>
      <vt:lpstr>Standard Slide</vt:lpstr>
      <vt:lpstr>Exercise</vt:lpstr>
      <vt:lpstr>12_Custom Design</vt:lpstr>
      <vt:lpstr>Custom Design</vt:lpstr>
      <vt:lpstr>Office 2013 - 2022 Theme</vt:lpstr>
      <vt:lpstr>1_Office 2013 - 2022 Theme</vt:lpstr>
      <vt:lpstr>1_Custom Design</vt:lpstr>
      <vt:lpstr>3_Office 2013 - 2022 Theme</vt:lpstr>
      <vt:lpstr>1_Exercise</vt:lpstr>
      <vt:lpstr>Cover Title</vt:lpstr>
      <vt:lpstr>Module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Design Source East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Jill Weiss</dc:creator>
  <cp:lastModifiedBy>Rory Moses McKeown</cp:lastModifiedBy>
  <cp:revision>7</cp:revision>
  <cp:lastPrinted>2014-12-15T11:37:40Z</cp:lastPrinted>
  <dcterms:created xsi:type="dcterms:W3CDTF">2003-08-22T14:57:27Z</dcterms:created>
  <dcterms:modified xsi:type="dcterms:W3CDTF">2026-02-09T16:58:34Z</dcterms:modified>
</cp:coreProperties>
</file>