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sldIdLst>
    <p:sldId id="262" r:id="rId5"/>
    <p:sldId id="298" r:id="rId6"/>
    <p:sldId id="257" r:id="rId7"/>
    <p:sldId id="2147471318" r:id="rId8"/>
    <p:sldId id="2147471319" r:id="rId9"/>
    <p:sldId id="2147471320" r:id="rId10"/>
    <p:sldId id="2147471322" r:id="rId11"/>
    <p:sldId id="2147471336" r:id="rId12"/>
    <p:sldId id="2147471338" r:id="rId13"/>
    <p:sldId id="2147471341" r:id="rId14"/>
    <p:sldId id="2147471342" r:id="rId15"/>
    <p:sldId id="2147471343" r:id="rId16"/>
    <p:sldId id="2147471344" r:id="rId17"/>
    <p:sldId id="2147471345" r:id="rId18"/>
    <p:sldId id="2147471324" r:id="rId19"/>
    <p:sldId id="2147471331" r:id="rId20"/>
    <p:sldId id="2147471326" r:id="rId21"/>
    <p:sldId id="2147471346" r:id="rId22"/>
    <p:sldId id="2147471347" r:id="rId23"/>
    <p:sldId id="2147471348" r:id="rId24"/>
    <p:sldId id="2147471333" r:id="rId25"/>
    <p:sldId id="2147471334" r:id="rId26"/>
    <p:sldId id="214747133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32722A-74AF-471F-A847-5960E13BA9DE}">
          <p14:sldIdLst>
            <p14:sldId id="262"/>
          </p14:sldIdLst>
        </p14:section>
        <p14:section name="PRSM slides" id="{D9BDAAF2-5CCC-48CE-B027-3C3BF2C41C8D}">
          <p14:sldIdLst>
            <p14:sldId id="298"/>
          </p14:sldIdLst>
        </p14:section>
        <p14:section name="Main content" id="{E179C94E-47C4-4333-A790-D259F3F35EC9}">
          <p14:sldIdLst>
            <p14:sldId id="257"/>
            <p14:sldId id="2147471318"/>
            <p14:sldId id="2147471319"/>
            <p14:sldId id="2147471320"/>
            <p14:sldId id="2147471322"/>
            <p14:sldId id="2147471336"/>
            <p14:sldId id="2147471338"/>
            <p14:sldId id="2147471341"/>
            <p14:sldId id="2147471342"/>
            <p14:sldId id="2147471343"/>
            <p14:sldId id="2147471344"/>
            <p14:sldId id="2147471345"/>
            <p14:sldId id="2147471324"/>
            <p14:sldId id="2147471331"/>
            <p14:sldId id="2147471326"/>
            <p14:sldId id="2147471346"/>
            <p14:sldId id="2147471347"/>
            <p14:sldId id="2147471348"/>
            <p14:sldId id="2147471333"/>
            <p14:sldId id="2147471334"/>
            <p14:sldId id="21474713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DF3"/>
    <a:srgbClr val="F4A81D"/>
    <a:srgbClr val="80BC00"/>
    <a:srgbClr val="79B5E3"/>
    <a:srgbClr val="009ADE"/>
    <a:srgbClr val="F26829"/>
    <a:srgbClr val="00205C"/>
    <a:srgbClr val="A6228C"/>
    <a:srgbClr val="5B2C86"/>
    <a:srgbClr val="DDE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FB827-4377-0145-9ADA-182BC2DF4DEF}" v="943" dt="2026-04-13T06:01:20.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4"/>
  </p:normalViewPr>
  <p:slideViewPr>
    <p:cSldViewPr snapToGrid="0">
      <p:cViewPr varScale="1">
        <p:scale>
          <a:sx n="87" d="100"/>
          <a:sy n="87" d="100"/>
        </p:scale>
        <p:origin x="422"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DC328-D9E0-42EB-A73A-D24BBCB5B54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81F4D7-641F-4F99-B104-A4BD96973A65}">
      <dgm:prSet/>
      <dgm:spPr/>
      <dgm:t>
        <a:bodyPr/>
        <a:lstStyle/>
        <a:p>
          <a:r>
            <a:rPr lang="en-US"/>
            <a:t>1. Background</a:t>
          </a:r>
        </a:p>
      </dgm:t>
    </dgm:pt>
    <dgm:pt modelId="{63FA3B34-7C2E-400D-BEB9-0732E5D624B6}" type="parTrans" cxnId="{923BFCAB-7536-4968-AF02-86609604AE36}">
      <dgm:prSet/>
      <dgm:spPr/>
      <dgm:t>
        <a:bodyPr/>
        <a:lstStyle/>
        <a:p>
          <a:endParaRPr lang="en-US"/>
        </a:p>
      </dgm:t>
    </dgm:pt>
    <dgm:pt modelId="{CCB62511-63E5-48A1-9E69-275F9E2BA538}" type="sibTrans" cxnId="{923BFCAB-7536-4968-AF02-86609604AE36}">
      <dgm:prSet/>
      <dgm:spPr/>
      <dgm:t>
        <a:bodyPr/>
        <a:lstStyle/>
        <a:p>
          <a:endParaRPr lang="en-US"/>
        </a:p>
      </dgm:t>
    </dgm:pt>
    <dgm:pt modelId="{63549F57-00F0-4221-AE4F-58F1F21FA48E}">
      <dgm:prSet/>
      <dgm:spPr/>
      <dgm:t>
        <a:bodyPr/>
        <a:lstStyle/>
        <a:p>
          <a:r>
            <a:rPr lang="en-US"/>
            <a:t>2. Purpose of RFP</a:t>
          </a:r>
        </a:p>
      </dgm:t>
    </dgm:pt>
    <dgm:pt modelId="{392B8E8F-1E62-4EB0-9D08-B4C46C4E53AE}" type="parTrans" cxnId="{9378518C-5C8B-4AFD-9EC3-74253BFC2C2E}">
      <dgm:prSet/>
      <dgm:spPr/>
      <dgm:t>
        <a:bodyPr/>
        <a:lstStyle/>
        <a:p>
          <a:endParaRPr lang="en-US"/>
        </a:p>
      </dgm:t>
    </dgm:pt>
    <dgm:pt modelId="{E5249A75-4BAD-444A-8203-D3248AB3B6D2}" type="sibTrans" cxnId="{9378518C-5C8B-4AFD-9EC3-74253BFC2C2E}">
      <dgm:prSet/>
      <dgm:spPr/>
      <dgm:t>
        <a:bodyPr/>
        <a:lstStyle/>
        <a:p>
          <a:endParaRPr lang="en-US"/>
        </a:p>
      </dgm:t>
    </dgm:pt>
    <dgm:pt modelId="{5D7B5A35-A6CB-4DC1-9646-AAA0CC0A33D8}">
      <dgm:prSet/>
      <dgm:spPr/>
      <dgm:t>
        <a:bodyPr/>
        <a:lstStyle/>
        <a:p>
          <a:r>
            <a:rPr lang="en-US"/>
            <a:t>3. Timeline, Scope of Work, and Deliverables</a:t>
          </a:r>
        </a:p>
      </dgm:t>
    </dgm:pt>
    <dgm:pt modelId="{1C2EA4A4-6B6F-41D1-96CE-269DF5C40390}" type="parTrans" cxnId="{E9CFB958-11E3-4D00-8562-186C538AC671}">
      <dgm:prSet/>
      <dgm:spPr/>
      <dgm:t>
        <a:bodyPr/>
        <a:lstStyle/>
        <a:p>
          <a:endParaRPr lang="en-US"/>
        </a:p>
      </dgm:t>
    </dgm:pt>
    <dgm:pt modelId="{CB006AA3-75E3-4888-9810-436E5B034B8E}" type="sibTrans" cxnId="{E9CFB958-11E3-4D00-8562-186C538AC671}">
      <dgm:prSet/>
      <dgm:spPr/>
      <dgm:t>
        <a:bodyPr/>
        <a:lstStyle/>
        <a:p>
          <a:endParaRPr lang="en-US"/>
        </a:p>
      </dgm:t>
    </dgm:pt>
    <dgm:pt modelId="{B670BAC8-8FB8-4715-AE54-9EE7E7E0CBEC}">
      <dgm:prSet/>
      <dgm:spPr/>
      <dgm:t>
        <a:bodyPr/>
        <a:lstStyle/>
        <a:p>
          <a:r>
            <a:rPr lang="en-US"/>
            <a:t>4. Characteristic of Provider</a:t>
          </a:r>
        </a:p>
      </dgm:t>
    </dgm:pt>
    <dgm:pt modelId="{B0F0D794-ADC0-48EB-ACC8-89178D436573}" type="parTrans" cxnId="{E6DB9B33-9250-4E72-901E-3FFB6143BE71}">
      <dgm:prSet/>
      <dgm:spPr/>
      <dgm:t>
        <a:bodyPr/>
        <a:lstStyle/>
        <a:p>
          <a:endParaRPr lang="en-US"/>
        </a:p>
      </dgm:t>
    </dgm:pt>
    <dgm:pt modelId="{19891FEF-A772-4C93-B64C-7C90E7DAF224}" type="sibTrans" cxnId="{E6DB9B33-9250-4E72-901E-3FFB6143BE71}">
      <dgm:prSet/>
      <dgm:spPr/>
      <dgm:t>
        <a:bodyPr/>
        <a:lstStyle/>
        <a:p>
          <a:endParaRPr lang="en-US"/>
        </a:p>
      </dgm:t>
    </dgm:pt>
    <dgm:pt modelId="{9876FACA-AEB2-49DC-BB4A-0EE92A29922B}">
      <dgm:prSet/>
      <dgm:spPr/>
      <dgm:t>
        <a:bodyPr/>
        <a:lstStyle/>
        <a:p>
          <a:r>
            <a:rPr lang="en-US"/>
            <a:t>5. The proposal and Evaluation Criteria</a:t>
          </a:r>
        </a:p>
      </dgm:t>
    </dgm:pt>
    <dgm:pt modelId="{59F61389-DC58-45BD-A530-40D63AF6D0BF}" type="parTrans" cxnId="{4E9542DD-CAB2-4993-80CE-781EA1C52A27}">
      <dgm:prSet/>
      <dgm:spPr/>
      <dgm:t>
        <a:bodyPr/>
        <a:lstStyle/>
        <a:p>
          <a:endParaRPr lang="en-US"/>
        </a:p>
      </dgm:t>
    </dgm:pt>
    <dgm:pt modelId="{149FF6D3-6206-4EAE-8C07-5E0F60EAC576}" type="sibTrans" cxnId="{4E9542DD-CAB2-4993-80CE-781EA1C52A27}">
      <dgm:prSet/>
      <dgm:spPr/>
      <dgm:t>
        <a:bodyPr/>
        <a:lstStyle/>
        <a:p>
          <a:endParaRPr lang="en-US"/>
        </a:p>
      </dgm:t>
    </dgm:pt>
    <dgm:pt modelId="{FFD1393E-55EC-4F88-A3C6-D78A4956D04F}">
      <dgm:prSet/>
      <dgm:spPr/>
      <dgm:t>
        <a:bodyPr/>
        <a:lstStyle/>
        <a:p>
          <a:r>
            <a:rPr lang="en-US"/>
            <a:t>6. The Suggestive Budget Detail Template</a:t>
          </a:r>
        </a:p>
      </dgm:t>
    </dgm:pt>
    <dgm:pt modelId="{A8636F4D-1B36-4076-82CF-A2AB7D515CEC}" type="parTrans" cxnId="{4356A7AF-EE60-4895-B14C-4E002EB3A8C3}">
      <dgm:prSet/>
      <dgm:spPr/>
      <dgm:t>
        <a:bodyPr/>
        <a:lstStyle/>
        <a:p>
          <a:endParaRPr lang="en-US"/>
        </a:p>
      </dgm:t>
    </dgm:pt>
    <dgm:pt modelId="{8320A4BA-4D2B-479B-A920-4B332EE9880D}" type="sibTrans" cxnId="{4356A7AF-EE60-4895-B14C-4E002EB3A8C3}">
      <dgm:prSet/>
      <dgm:spPr/>
      <dgm:t>
        <a:bodyPr/>
        <a:lstStyle/>
        <a:p>
          <a:endParaRPr lang="en-US"/>
        </a:p>
      </dgm:t>
    </dgm:pt>
    <dgm:pt modelId="{A59F6434-8F99-6F40-A71C-18EF4C143E93}" type="pres">
      <dgm:prSet presAssocID="{153DC328-D9E0-42EB-A73A-D24BBCB5B54E}" presName="vert0" presStyleCnt="0">
        <dgm:presLayoutVars>
          <dgm:dir/>
          <dgm:animOne val="branch"/>
          <dgm:animLvl val="lvl"/>
        </dgm:presLayoutVars>
      </dgm:prSet>
      <dgm:spPr/>
    </dgm:pt>
    <dgm:pt modelId="{DC9A0A8D-E3C4-114A-828D-C191F73573E5}" type="pres">
      <dgm:prSet presAssocID="{C781F4D7-641F-4F99-B104-A4BD96973A65}" presName="thickLine" presStyleLbl="alignNode1" presStyleIdx="0" presStyleCnt="6"/>
      <dgm:spPr/>
    </dgm:pt>
    <dgm:pt modelId="{1012FFBD-320E-6548-8130-129E1B9973C2}" type="pres">
      <dgm:prSet presAssocID="{C781F4D7-641F-4F99-B104-A4BD96973A65}" presName="horz1" presStyleCnt="0"/>
      <dgm:spPr/>
    </dgm:pt>
    <dgm:pt modelId="{A7BCB4E2-9A14-EA4B-BD52-283E6BF988B2}" type="pres">
      <dgm:prSet presAssocID="{C781F4D7-641F-4F99-B104-A4BD96973A65}" presName="tx1" presStyleLbl="revTx" presStyleIdx="0" presStyleCnt="6"/>
      <dgm:spPr/>
    </dgm:pt>
    <dgm:pt modelId="{EDCDA038-BE84-1D46-B9A1-DB3E404CBB23}" type="pres">
      <dgm:prSet presAssocID="{C781F4D7-641F-4F99-B104-A4BD96973A65}" presName="vert1" presStyleCnt="0"/>
      <dgm:spPr/>
    </dgm:pt>
    <dgm:pt modelId="{4C573C2C-AC96-3744-85E6-28D52D7FFAF7}" type="pres">
      <dgm:prSet presAssocID="{63549F57-00F0-4221-AE4F-58F1F21FA48E}" presName="thickLine" presStyleLbl="alignNode1" presStyleIdx="1" presStyleCnt="6"/>
      <dgm:spPr/>
    </dgm:pt>
    <dgm:pt modelId="{1FF04DEA-6D99-5146-A7C3-3E7BF767788A}" type="pres">
      <dgm:prSet presAssocID="{63549F57-00F0-4221-AE4F-58F1F21FA48E}" presName="horz1" presStyleCnt="0"/>
      <dgm:spPr/>
    </dgm:pt>
    <dgm:pt modelId="{7F21988F-12C4-DA41-8E8D-90705F7327B6}" type="pres">
      <dgm:prSet presAssocID="{63549F57-00F0-4221-AE4F-58F1F21FA48E}" presName="tx1" presStyleLbl="revTx" presStyleIdx="1" presStyleCnt="6"/>
      <dgm:spPr/>
    </dgm:pt>
    <dgm:pt modelId="{588FD9F2-008D-844D-B8F7-621CDBE44AFF}" type="pres">
      <dgm:prSet presAssocID="{63549F57-00F0-4221-AE4F-58F1F21FA48E}" presName="vert1" presStyleCnt="0"/>
      <dgm:spPr/>
    </dgm:pt>
    <dgm:pt modelId="{D0C24E0B-CCF3-6140-B170-51CD5E3D9A31}" type="pres">
      <dgm:prSet presAssocID="{5D7B5A35-A6CB-4DC1-9646-AAA0CC0A33D8}" presName="thickLine" presStyleLbl="alignNode1" presStyleIdx="2" presStyleCnt="6"/>
      <dgm:spPr/>
    </dgm:pt>
    <dgm:pt modelId="{EBBF3412-75CA-2043-A4E0-4FAC13AF1591}" type="pres">
      <dgm:prSet presAssocID="{5D7B5A35-A6CB-4DC1-9646-AAA0CC0A33D8}" presName="horz1" presStyleCnt="0"/>
      <dgm:spPr/>
    </dgm:pt>
    <dgm:pt modelId="{DE333C42-548A-9541-BC7B-48C62903B95D}" type="pres">
      <dgm:prSet presAssocID="{5D7B5A35-A6CB-4DC1-9646-AAA0CC0A33D8}" presName="tx1" presStyleLbl="revTx" presStyleIdx="2" presStyleCnt="6"/>
      <dgm:spPr/>
    </dgm:pt>
    <dgm:pt modelId="{AB1AA533-23A9-444E-A6CA-64D32A866D6C}" type="pres">
      <dgm:prSet presAssocID="{5D7B5A35-A6CB-4DC1-9646-AAA0CC0A33D8}" presName="vert1" presStyleCnt="0"/>
      <dgm:spPr/>
    </dgm:pt>
    <dgm:pt modelId="{40C74A1D-4C27-C148-8C82-56F7595B19F8}" type="pres">
      <dgm:prSet presAssocID="{B670BAC8-8FB8-4715-AE54-9EE7E7E0CBEC}" presName="thickLine" presStyleLbl="alignNode1" presStyleIdx="3" presStyleCnt="6"/>
      <dgm:spPr/>
    </dgm:pt>
    <dgm:pt modelId="{D1BF428E-C0F0-2B4E-9880-7BF1987217DD}" type="pres">
      <dgm:prSet presAssocID="{B670BAC8-8FB8-4715-AE54-9EE7E7E0CBEC}" presName="horz1" presStyleCnt="0"/>
      <dgm:spPr/>
    </dgm:pt>
    <dgm:pt modelId="{3894C949-C29A-E243-8577-814BED4163A8}" type="pres">
      <dgm:prSet presAssocID="{B670BAC8-8FB8-4715-AE54-9EE7E7E0CBEC}" presName="tx1" presStyleLbl="revTx" presStyleIdx="3" presStyleCnt="6"/>
      <dgm:spPr/>
    </dgm:pt>
    <dgm:pt modelId="{2DEE1A4C-7B72-9D49-84F0-76DF1D3BDA04}" type="pres">
      <dgm:prSet presAssocID="{B670BAC8-8FB8-4715-AE54-9EE7E7E0CBEC}" presName="vert1" presStyleCnt="0"/>
      <dgm:spPr/>
    </dgm:pt>
    <dgm:pt modelId="{8A190A75-C07E-AE45-B8D2-E6789CBA15BC}" type="pres">
      <dgm:prSet presAssocID="{9876FACA-AEB2-49DC-BB4A-0EE92A29922B}" presName="thickLine" presStyleLbl="alignNode1" presStyleIdx="4" presStyleCnt="6"/>
      <dgm:spPr/>
    </dgm:pt>
    <dgm:pt modelId="{EA155054-6121-D34B-B020-152D894A16B7}" type="pres">
      <dgm:prSet presAssocID="{9876FACA-AEB2-49DC-BB4A-0EE92A29922B}" presName="horz1" presStyleCnt="0"/>
      <dgm:spPr/>
    </dgm:pt>
    <dgm:pt modelId="{B2371CFD-0C1D-6346-89D4-A6B43D4DB74B}" type="pres">
      <dgm:prSet presAssocID="{9876FACA-AEB2-49DC-BB4A-0EE92A29922B}" presName="tx1" presStyleLbl="revTx" presStyleIdx="4" presStyleCnt="6"/>
      <dgm:spPr/>
    </dgm:pt>
    <dgm:pt modelId="{346CE4ED-02F1-3F4B-9343-9319D9AB353B}" type="pres">
      <dgm:prSet presAssocID="{9876FACA-AEB2-49DC-BB4A-0EE92A29922B}" presName="vert1" presStyleCnt="0"/>
      <dgm:spPr/>
    </dgm:pt>
    <dgm:pt modelId="{2E6C33CC-9902-FE4B-83C6-2B5738340DBB}" type="pres">
      <dgm:prSet presAssocID="{FFD1393E-55EC-4F88-A3C6-D78A4956D04F}" presName="thickLine" presStyleLbl="alignNode1" presStyleIdx="5" presStyleCnt="6"/>
      <dgm:spPr/>
    </dgm:pt>
    <dgm:pt modelId="{9A753776-36F6-1145-B73B-8F1526DCE0CC}" type="pres">
      <dgm:prSet presAssocID="{FFD1393E-55EC-4F88-A3C6-D78A4956D04F}" presName="horz1" presStyleCnt="0"/>
      <dgm:spPr/>
    </dgm:pt>
    <dgm:pt modelId="{0ED0EA49-36EE-BD49-87A2-74203371D4CA}" type="pres">
      <dgm:prSet presAssocID="{FFD1393E-55EC-4F88-A3C6-D78A4956D04F}" presName="tx1" presStyleLbl="revTx" presStyleIdx="5" presStyleCnt="6"/>
      <dgm:spPr/>
    </dgm:pt>
    <dgm:pt modelId="{93681137-55B0-6E40-B63C-255EDACD3B1A}" type="pres">
      <dgm:prSet presAssocID="{FFD1393E-55EC-4F88-A3C6-D78A4956D04F}" presName="vert1" presStyleCnt="0"/>
      <dgm:spPr/>
    </dgm:pt>
  </dgm:ptLst>
  <dgm:cxnLst>
    <dgm:cxn modelId="{4306E610-F795-8442-B015-0CBEA750DF0C}" type="presOf" srcId="{63549F57-00F0-4221-AE4F-58F1F21FA48E}" destId="{7F21988F-12C4-DA41-8E8D-90705F7327B6}" srcOrd="0" destOrd="0" presId="urn:microsoft.com/office/officeart/2008/layout/LinedList"/>
    <dgm:cxn modelId="{E6DB9B33-9250-4E72-901E-3FFB6143BE71}" srcId="{153DC328-D9E0-42EB-A73A-D24BBCB5B54E}" destId="{B670BAC8-8FB8-4715-AE54-9EE7E7E0CBEC}" srcOrd="3" destOrd="0" parTransId="{B0F0D794-ADC0-48EB-ACC8-89178D436573}" sibTransId="{19891FEF-A772-4C93-B64C-7C90E7DAF224}"/>
    <dgm:cxn modelId="{8A934E5B-2895-C647-B70B-02160379FEAB}" type="presOf" srcId="{FFD1393E-55EC-4F88-A3C6-D78A4956D04F}" destId="{0ED0EA49-36EE-BD49-87A2-74203371D4CA}" srcOrd="0" destOrd="0" presId="urn:microsoft.com/office/officeart/2008/layout/LinedList"/>
    <dgm:cxn modelId="{09B58171-65E1-954E-9499-412CD58EB77A}" type="presOf" srcId="{C781F4D7-641F-4F99-B104-A4BD96973A65}" destId="{A7BCB4E2-9A14-EA4B-BD52-283E6BF988B2}" srcOrd="0" destOrd="0" presId="urn:microsoft.com/office/officeart/2008/layout/LinedList"/>
    <dgm:cxn modelId="{7ABEC751-8B82-3F4F-B952-268489A39F44}" type="presOf" srcId="{B670BAC8-8FB8-4715-AE54-9EE7E7E0CBEC}" destId="{3894C949-C29A-E243-8577-814BED4163A8}" srcOrd="0" destOrd="0" presId="urn:microsoft.com/office/officeart/2008/layout/LinedList"/>
    <dgm:cxn modelId="{E9CFB958-11E3-4D00-8562-186C538AC671}" srcId="{153DC328-D9E0-42EB-A73A-D24BBCB5B54E}" destId="{5D7B5A35-A6CB-4DC1-9646-AAA0CC0A33D8}" srcOrd="2" destOrd="0" parTransId="{1C2EA4A4-6B6F-41D1-96CE-269DF5C40390}" sibTransId="{CB006AA3-75E3-4888-9810-436E5B034B8E}"/>
    <dgm:cxn modelId="{88F9037A-1A3D-A048-8A83-680B273435F0}" type="presOf" srcId="{9876FACA-AEB2-49DC-BB4A-0EE92A29922B}" destId="{B2371CFD-0C1D-6346-89D4-A6B43D4DB74B}" srcOrd="0" destOrd="0" presId="urn:microsoft.com/office/officeart/2008/layout/LinedList"/>
    <dgm:cxn modelId="{C039FC86-4D17-1642-8F66-181FEEA5301E}" type="presOf" srcId="{153DC328-D9E0-42EB-A73A-D24BBCB5B54E}" destId="{A59F6434-8F99-6F40-A71C-18EF4C143E93}" srcOrd="0" destOrd="0" presId="urn:microsoft.com/office/officeart/2008/layout/LinedList"/>
    <dgm:cxn modelId="{9378518C-5C8B-4AFD-9EC3-74253BFC2C2E}" srcId="{153DC328-D9E0-42EB-A73A-D24BBCB5B54E}" destId="{63549F57-00F0-4221-AE4F-58F1F21FA48E}" srcOrd="1" destOrd="0" parTransId="{392B8E8F-1E62-4EB0-9D08-B4C46C4E53AE}" sibTransId="{E5249A75-4BAD-444A-8203-D3248AB3B6D2}"/>
    <dgm:cxn modelId="{923BFCAB-7536-4968-AF02-86609604AE36}" srcId="{153DC328-D9E0-42EB-A73A-D24BBCB5B54E}" destId="{C781F4D7-641F-4F99-B104-A4BD96973A65}" srcOrd="0" destOrd="0" parTransId="{63FA3B34-7C2E-400D-BEB9-0732E5D624B6}" sibTransId="{CCB62511-63E5-48A1-9E69-275F9E2BA538}"/>
    <dgm:cxn modelId="{4356A7AF-EE60-4895-B14C-4E002EB3A8C3}" srcId="{153DC328-D9E0-42EB-A73A-D24BBCB5B54E}" destId="{FFD1393E-55EC-4F88-A3C6-D78A4956D04F}" srcOrd="5" destOrd="0" parTransId="{A8636F4D-1B36-4076-82CF-A2AB7D515CEC}" sibTransId="{8320A4BA-4D2B-479B-A920-4B332EE9880D}"/>
    <dgm:cxn modelId="{4E9542DD-CAB2-4993-80CE-781EA1C52A27}" srcId="{153DC328-D9E0-42EB-A73A-D24BBCB5B54E}" destId="{9876FACA-AEB2-49DC-BB4A-0EE92A29922B}" srcOrd="4" destOrd="0" parTransId="{59F61389-DC58-45BD-A530-40D63AF6D0BF}" sibTransId="{149FF6D3-6206-4EAE-8C07-5E0F60EAC576}"/>
    <dgm:cxn modelId="{86A62FEA-9637-7343-AD8F-E08671604E7B}" type="presOf" srcId="{5D7B5A35-A6CB-4DC1-9646-AAA0CC0A33D8}" destId="{DE333C42-548A-9541-BC7B-48C62903B95D}" srcOrd="0" destOrd="0" presId="urn:microsoft.com/office/officeart/2008/layout/LinedList"/>
    <dgm:cxn modelId="{004BC982-6BFD-3441-8850-27B6B7C03993}" type="presParOf" srcId="{A59F6434-8F99-6F40-A71C-18EF4C143E93}" destId="{DC9A0A8D-E3C4-114A-828D-C191F73573E5}" srcOrd="0" destOrd="0" presId="urn:microsoft.com/office/officeart/2008/layout/LinedList"/>
    <dgm:cxn modelId="{FA400BCA-BA29-ED4F-8058-B2F00CBF1DDE}" type="presParOf" srcId="{A59F6434-8F99-6F40-A71C-18EF4C143E93}" destId="{1012FFBD-320E-6548-8130-129E1B9973C2}" srcOrd="1" destOrd="0" presId="urn:microsoft.com/office/officeart/2008/layout/LinedList"/>
    <dgm:cxn modelId="{40F2FA77-4454-5F44-A9DD-B64A1002C6AC}" type="presParOf" srcId="{1012FFBD-320E-6548-8130-129E1B9973C2}" destId="{A7BCB4E2-9A14-EA4B-BD52-283E6BF988B2}" srcOrd="0" destOrd="0" presId="urn:microsoft.com/office/officeart/2008/layout/LinedList"/>
    <dgm:cxn modelId="{8FFFA7E8-E880-614A-9010-46BAD9103551}" type="presParOf" srcId="{1012FFBD-320E-6548-8130-129E1B9973C2}" destId="{EDCDA038-BE84-1D46-B9A1-DB3E404CBB23}" srcOrd="1" destOrd="0" presId="urn:microsoft.com/office/officeart/2008/layout/LinedList"/>
    <dgm:cxn modelId="{78AE796E-B8D7-5042-8D50-4B1267902EC2}" type="presParOf" srcId="{A59F6434-8F99-6F40-A71C-18EF4C143E93}" destId="{4C573C2C-AC96-3744-85E6-28D52D7FFAF7}" srcOrd="2" destOrd="0" presId="urn:microsoft.com/office/officeart/2008/layout/LinedList"/>
    <dgm:cxn modelId="{2437ABBC-AD48-DB4C-83C9-83CCA33F492D}" type="presParOf" srcId="{A59F6434-8F99-6F40-A71C-18EF4C143E93}" destId="{1FF04DEA-6D99-5146-A7C3-3E7BF767788A}" srcOrd="3" destOrd="0" presId="urn:microsoft.com/office/officeart/2008/layout/LinedList"/>
    <dgm:cxn modelId="{0397636A-0027-C946-8BFE-9FB428958156}" type="presParOf" srcId="{1FF04DEA-6D99-5146-A7C3-3E7BF767788A}" destId="{7F21988F-12C4-DA41-8E8D-90705F7327B6}" srcOrd="0" destOrd="0" presId="urn:microsoft.com/office/officeart/2008/layout/LinedList"/>
    <dgm:cxn modelId="{DA4A937E-A725-5241-9758-8E261A8F8724}" type="presParOf" srcId="{1FF04DEA-6D99-5146-A7C3-3E7BF767788A}" destId="{588FD9F2-008D-844D-B8F7-621CDBE44AFF}" srcOrd="1" destOrd="0" presId="urn:microsoft.com/office/officeart/2008/layout/LinedList"/>
    <dgm:cxn modelId="{057CE5A5-C2F4-FC41-B1F8-00CBE42CDB24}" type="presParOf" srcId="{A59F6434-8F99-6F40-A71C-18EF4C143E93}" destId="{D0C24E0B-CCF3-6140-B170-51CD5E3D9A31}" srcOrd="4" destOrd="0" presId="urn:microsoft.com/office/officeart/2008/layout/LinedList"/>
    <dgm:cxn modelId="{6FB932F2-304D-4843-A9F8-8DC190DA4D09}" type="presParOf" srcId="{A59F6434-8F99-6F40-A71C-18EF4C143E93}" destId="{EBBF3412-75CA-2043-A4E0-4FAC13AF1591}" srcOrd="5" destOrd="0" presId="urn:microsoft.com/office/officeart/2008/layout/LinedList"/>
    <dgm:cxn modelId="{502A4328-EFF6-F549-83AA-0160ECBBF29F}" type="presParOf" srcId="{EBBF3412-75CA-2043-A4E0-4FAC13AF1591}" destId="{DE333C42-548A-9541-BC7B-48C62903B95D}" srcOrd="0" destOrd="0" presId="urn:microsoft.com/office/officeart/2008/layout/LinedList"/>
    <dgm:cxn modelId="{A17CA3F3-59EC-A643-B1EA-DC7DD743459F}" type="presParOf" srcId="{EBBF3412-75CA-2043-A4E0-4FAC13AF1591}" destId="{AB1AA533-23A9-444E-A6CA-64D32A866D6C}" srcOrd="1" destOrd="0" presId="urn:microsoft.com/office/officeart/2008/layout/LinedList"/>
    <dgm:cxn modelId="{EC6168D5-9139-A642-934F-CB3D78D107AB}" type="presParOf" srcId="{A59F6434-8F99-6F40-A71C-18EF4C143E93}" destId="{40C74A1D-4C27-C148-8C82-56F7595B19F8}" srcOrd="6" destOrd="0" presId="urn:microsoft.com/office/officeart/2008/layout/LinedList"/>
    <dgm:cxn modelId="{496725DF-BF2D-6C44-8542-39615EAC3543}" type="presParOf" srcId="{A59F6434-8F99-6F40-A71C-18EF4C143E93}" destId="{D1BF428E-C0F0-2B4E-9880-7BF1987217DD}" srcOrd="7" destOrd="0" presId="urn:microsoft.com/office/officeart/2008/layout/LinedList"/>
    <dgm:cxn modelId="{AA394A28-1A89-DC4F-BDA0-2A98F77F4493}" type="presParOf" srcId="{D1BF428E-C0F0-2B4E-9880-7BF1987217DD}" destId="{3894C949-C29A-E243-8577-814BED4163A8}" srcOrd="0" destOrd="0" presId="urn:microsoft.com/office/officeart/2008/layout/LinedList"/>
    <dgm:cxn modelId="{F50521A0-E0CF-EC40-977E-1AA2C928D23A}" type="presParOf" srcId="{D1BF428E-C0F0-2B4E-9880-7BF1987217DD}" destId="{2DEE1A4C-7B72-9D49-84F0-76DF1D3BDA04}" srcOrd="1" destOrd="0" presId="urn:microsoft.com/office/officeart/2008/layout/LinedList"/>
    <dgm:cxn modelId="{C09CF368-021E-0646-8B74-9008C3FFBEBE}" type="presParOf" srcId="{A59F6434-8F99-6F40-A71C-18EF4C143E93}" destId="{8A190A75-C07E-AE45-B8D2-E6789CBA15BC}" srcOrd="8" destOrd="0" presId="urn:microsoft.com/office/officeart/2008/layout/LinedList"/>
    <dgm:cxn modelId="{0A988F25-3014-F043-9FCD-5E6DD4E138CF}" type="presParOf" srcId="{A59F6434-8F99-6F40-A71C-18EF4C143E93}" destId="{EA155054-6121-D34B-B020-152D894A16B7}" srcOrd="9" destOrd="0" presId="urn:microsoft.com/office/officeart/2008/layout/LinedList"/>
    <dgm:cxn modelId="{FCEEE489-921F-9948-8777-3E873175B946}" type="presParOf" srcId="{EA155054-6121-D34B-B020-152D894A16B7}" destId="{B2371CFD-0C1D-6346-89D4-A6B43D4DB74B}" srcOrd="0" destOrd="0" presId="urn:microsoft.com/office/officeart/2008/layout/LinedList"/>
    <dgm:cxn modelId="{5F92C5E2-6C1C-744F-ADD0-D9F33A7DE7EB}" type="presParOf" srcId="{EA155054-6121-D34B-B020-152D894A16B7}" destId="{346CE4ED-02F1-3F4B-9343-9319D9AB353B}" srcOrd="1" destOrd="0" presId="urn:microsoft.com/office/officeart/2008/layout/LinedList"/>
    <dgm:cxn modelId="{F9B063C5-1C7A-174A-9A29-FFD9FC531D8F}" type="presParOf" srcId="{A59F6434-8F99-6F40-A71C-18EF4C143E93}" destId="{2E6C33CC-9902-FE4B-83C6-2B5738340DBB}" srcOrd="10" destOrd="0" presId="urn:microsoft.com/office/officeart/2008/layout/LinedList"/>
    <dgm:cxn modelId="{27C9C9B4-A1C6-244C-A135-9DEAE893D07F}" type="presParOf" srcId="{A59F6434-8F99-6F40-A71C-18EF4C143E93}" destId="{9A753776-36F6-1145-B73B-8F1526DCE0CC}" srcOrd="11" destOrd="0" presId="urn:microsoft.com/office/officeart/2008/layout/LinedList"/>
    <dgm:cxn modelId="{DD150C3B-0E42-DD42-8B20-2D8C2C20B28F}" type="presParOf" srcId="{9A753776-36F6-1145-B73B-8F1526DCE0CC}" destId="{0ED0EA49-36EE-BD49-87A2-74203371D4CA}" srcOrd="0" destOrd="0" presId="urn:microsoft.com/office/officeart/2008/layout/LinedList"/>
    <dgm:cxn modelId="{7ACCCF22-1909-DB4F-BC60-A798CE64DE7A}" type="presParOf" srcId="{9A753776-36F6-1145-B73B-8F1526DCE0CC}" destId="{93681137-55B0-6E40-B63C-255EDACD3B1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553FF8-CAE0-4E99-B227-4B3188161E62}"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8EBC113D-9309-4C4B-A11E-5A6ECB5345F1}">
      <dgm:prSet/>
      <dgm:spPr>
        <a:solidFill>
          <a:schemeClr val="accent1"/>
        </a:solidFill>
      </dgm:spPr>
      <dgm:t>
        <a:bodyPr/>
        <a:lstStyle/>
        <a:p>
          <a:r>
            <a:rPr lang="en-US" b="1" i="0" u="none"/>
            <a:t>What is the current situation and mandate?</a:t>
          </a:r>
          <a:endParaRPr lang="en-US" u="none"/>
        </a:p>
      </dgm:t>
    </dgm:pt>
    <dgm:pt modelId="{FE16E5F4-FC35-4658-BAB5-38C56309BF3D}" type="parTrans" cxnId="{6B72AA5F-B487-4165-BE7B-7760E395B7C5}">
      <dgm:prSet/>
      <dgm:spPr/>
      <dgm:t>
        <a:bodyPr/>
        <a:lstStyle/>
        <a:p>
          <a:endParaRPr lang="en-US"/>
        </a:p>
      </dgm:t>
    </dgm:pt>
    <dgm:pt modelId="{9D100C92-79C0-43FE-8C70-0CB2C66FDAB2}" type="sibTrans" cxnId="{6B72AA5F-B487-4165-BE7B-7760E395B7C5}">
      <dgm:prSet/>
      <dgm:spPr/>
      <dgm:t>
        <a:bodyPr/>
        <a:lstStyle/>
        <a:p>
          <a:endParaRPr lang="en-US"/>
        </a:p>
      </dgm:t>
    </dgm:pt>
    <dgm:pt modelId="{A96DE676-4054-4433-BD8B-802059436C7B}">
      <dgm:prSet custT="1"/>
      <dgm:spPr>
        <a:solidFill>
          <a:srgbClr val="C9DDF3">
            <a:alpha val="90000"/>
          </a:srgbClr>
        </a:solidFill>
      </dgm:spPr>
      <dgm:t>
        <a:bodyPr/>
        <a:lstStyle/>
        <a:p>
          <a:pPr>
            <a:lnSpc>
              <a:spcPct val="100000"/>
            </a:lnSpc>
          </a:pPr>
          <a:r>
            <a:rPr lang="en-US" sz="1600" b="0" i="0"/>
            <a:t>MoH has a mandate to improve quality and equitable distribution of health workforce</a:t>
          </a:r>
          <a:endParaRPr lang="en-US" sz="1600"/>
        </a:p>
      </dgm:t>
    </dgm:pt>
    <dgm:pt modelId="{A0205621-65A2-4E71-8A7F-F0BAB897AD06}" type="parTrans" cxnId="{59C88269-F8DF-4828-B3CA-2CB174A53FD5}">
      <dgm:prSet/>
      <dgm:spPr/>
      <dgm:t>
        <a:bodyPr/>
        <a:lstStyle/>
        <a:p>
          <a:endParaRPr lang="en-US"/>
        </a:p>
      </dgm:t>
    </dgm:pt>
    <dgm:pt modelId="{2823AA09-69E2-4857-9C4B-18BC3B9E31B0}" type="sibTrans" cxnId="{59C88269-F8DF-4828-B3CA-2CB174A53FD5}">
      <dgm:prSet/>
      <dgm:spPr/>
      <dgm:t>
        <a:bodyPr/>
        <a:lstStyle/>
        <a:p>
          <a:endParaRPr lang="en-US"/>
        </a:p>
      </dgm:t>
    </dgm:pt>
    <dgm:pt modelId="{FC9A5939-9D64-4448-B7B2-3C37F4AF8FC8}">
      <dgm:prSet custT="1"/>
      <dgm:spPr>
        <a:solidFill>
          <a:srgbClr val="C9DDF3">
            <a:alpha val="90000"/>
          </a:srgbClr>
        </a:solidFill>
      </dgm:spPr>
      <dgm:t>
        <a:bodyPr/>
        <a:lstStyle/>
        <a:p>
          <a:pPr>
            <a:lnSpc>
              <a:spcPct val="100000"/>
            </a:lnSpc>
          </a:pPr>
          <a:r>
            <a:rPr lang="en-US" sz="1600" b="0" i="0"/>
            <a:t>Fellowship programs are a key mechanism to strengthen subspecialist expertise and referral services</a:t>
          </a:r>
          <a:endParaRPr lang="en-US" sz="1600"/>
        </a:p>
      </dgm:t>
    </dgm:pt>
    <dgm:pt modelId="{0AE204A2-3BEB-40F2-9BDC-2E80E23D27C2}" type="parTrans" cxnId="{8BF3194A-E91C-4C6E-96A0-813CF1B8CB6B}">
      <dgm:prSet/>
      <dgm:spPr/>
      <dgm:t>
        <a:bodyPr/>
        <a:lstStyle/>
        <a:p>
          <a:endParaRPr lang="en-US"/>
        </a:p>
      </dgm:t>
    </dgm:pt>
    <dgm:pt modelId="{B55C75B3-4891-4928-A708-9280B1620EA4}" type="sibTrans" cxnId="{8BF3194A-E91C-4C6E-96A0-813CF1B8CB6B}">
      <dgm:prSet/>
      <dgm:spPr/>
      <dgm:t>
        <a:bodyPr/>
        <a:lstStyle/>
        <a:p>
          <a:endParaRPr lang="en-US"/>
        </a:p>
      </dgm:t>
    </dgm:pt>
    <dgm:pt modelId="{FA4A64B6-EAED-4173-95A7-A527C5C23F54}">
      <dgm:prSet custT="1"/>
      <dgm:spPr>
        <a:solidFill>
          <a:srgbClr val="C9DDF3">
            <a:alpha val="90000"/>
          </a:srgbClr>
        </a:solidFill>
      </dgm:spPr>
      <dgm:t>
        <a:bodyPr/>
        <a:lstStyle/>
        <a:p>
          <a:pPr>
            <a:lnSpc>
              <a:spcPct val="100000"/>
            </a:lnSpc>
          </a:pPr>
          <a:r>
            <a:rPr lang="en-US" sz="1600" b="0" i="0"/>
            <a:t>Improve access to specialist care across regions</a:t>
          </a:r>
          <a:endParaRPr lang="en-US" sz="1600"/>
        </a:p>
      </dgm:t>
    </dgm:pt>
    <dgm:pt modelId="{E37EEEE2-1D62-4202-A193-A4554D01F635}" type="parTrans" cxnId="{358267D5-002A-4428-B4B3-3D8B8E10AD83}">
      <dgm:prSet/>
      <dgm:spPr/>
      <dgm:t>
        <a:bodyPr/>
        <a:lstStyle/>
        <a:p>
          <a:endParaRPr lang="en-US"/>
        </a:p>
      </dgm:t>
    </dgm:pt>
    <dgm:pt modelId="{F1CFBB25-10FC-4BDB-BD3B-38E0F7E7D0AA}" type="sibTrans" cxnId="{358267D5-002A-4428-B4B3-3D8B8E10AD83}">
      <dgm:prSet/>
      <dgm:spPr/>
      <dgm:t>
        <a:bodyPr/>
        <a:lstStyle/>
        <a:p>
          <a:endParaRPr lang="en-US"/>
        </a:p>
      </dgm:t>
    </dgm:pt>
    <dgm:pt modelId="{2801472C-843D-475E-93B7-F38617A2AAEB}">
      <dgm:prSet/>
      <dgm:spPr/>
      <dgm:t>
        <a:bodyPr/>
        <a:lstStyle/>
        <a:p>
          <a:r>
            <a:rPr lang="en-US" b="1" i="0" u="none"/>
            <a:t>What is the gap?</a:t>
          </a:r>
          <a:endParaRPr lang="en-US" u="none"/>
        </a:p>
      </dgm:t>
    </dgm:pt>
    <dgm:pt modelId="{A35112B6-99CC-4F35-A43F-AFA10F9AFCA2}" type="parTrans" cxnId="{A0443E5D-5090-4934-94ED-43FAECCDC320}">
      <dgm:prSet/>
      <dgm:spPr/>
      <dgm:t>
        <a:bodyPr/>
        <a:lstStyle/>
        <a:p>
          <a:endParaRPr lang="en-US"/>
        </a:p>
      </dgm:t>
    </dgm:pt>
    <dgm:pt modelId="{19DA9D5A-4CAE-442A-A7CD-F1471372F2A7}" type="sibTrans" cxnId="{A0443E5D-5090-4934-94ED-43FAECCDC320}">
      <dgm:prSet/>
      <dgm:spPr/>
      <dgm:t>
        <a:bodyPr/>
        <a:lstStyle/>
        <a:p>
          <a:endParaRPr lang="en-US"/>
        </a:p>
      </dgm:t>
    </dgm:pt>
    <dgm:pt modelId="{8A07EA7A-13CF-4A53-A3B4-47F9DE126B3E}">
      <dgm:prSet custT="1"/>
      <dgm:spPr/>
      <dgm:t>
        <a:bodyPr/>
        <a:lstStyle/>
        <a:p>
          <a:pPr>
            <a:lnSpc>
              <a:spcPct val="100000"/>
            </a:lnSpc>
          </a:pPr>
          <a:r>
            <a:rPr lang="en-US" sz="1600" b="0" i="0"/>
            <a:t>1,747 specialists deployed, but ~1,300 more still needed</a:t>
          </a:r>
          <a:endParaRPr lang="en-US" sz="1600"/>
        </a:p>
      </dgm:t>
    </dgm:pt>
    <dgm:pt modelId="{98F48C3C-9E2E-4E53-97B1-A32CF63E31A7}" type="parTrans" cxnId="{88CE7C5A-FC23-40D5-9272-D2F02390F68A}">
      <dgm:prSet/>
      <dgm:spPr/>
      <dgm:t>
        <a:bodyPr/>
        <a:lstStyle/>
        <a:p>
          <a:endParaRPr lang="en-US"/>
        </a:p>
      </dgm:t>
    </dgm:pt>
    <dgm:pt modelId="{BA6231C8-B11A-4EF7-A8E9-60FD7254ABFC}" type="sibTrans" cxnId="{88CE7C5A-FC23-40D5-9272-D2F02390F68A}">
      <dgm:prSet/>
      <dgm:spPr/>
      <dgm:t>
        <a:bodyPr/>
        <a:lstStyle/>
        <a:p>
          <a:endParaRPr lang="en-US"/>
        </a:p>
      </dgm:t>
    </dgm:pt>
    <dgm:pt modelId="{3678693B-D99D-48BA-B166-4D89CC6DA4E7}">
      <dgm:prSet custT="1"/>
      <dgm:spPr/>
      <dgm:t>
        <a:bodyPr/>
        <a:lstStyle/>
        <a:p>
          <a:pPr>
            <a:lnSpc>
              <a:spcPct val="100000"/>
            </a:lnSpc>
          </a:pPr>
          <a:r>
            <a:rPr lang="en-US" sz="1600" b="0" i="0"/>
            <a:t>Fellowship system is fragmented and only partially digitalized</a:t>
          </a:r>
          <a:endParaRPr lang="en-US" sz="1600"/>
        </a:p>
      </dgm:t>
    </dgm:pt>
    <dgm:pt modelId="{AAA966DA-4203-4AEA-819B-2C33E3EDC1D6}" type="parTrans" cxnId="{C627EBDC-F499-4B15-9737-79E3BACD8E1F}">
      <dgm:prSet/>
      <dgm:spPr/>
      <dgm:t>
        <a:bodyPr/>
        <a:lstStyle/>
        <a:p>
          <a:endParaRPr lang="en-US"/>
        </a:p>
      </dgm:t>
    </dgm:pt>
    <dgm:pt modelId="{46B8DB79-9E14-4095-B24D-BC6A912B7B16}" type="sibTrans" cxnId="{C627EBDC-F499-4B15-9737-79E3BACD8E1F}">
      <dgm:prSet/>
      <dgm:spPr/>
      <dgm:t>
        <a:bodyPr/>
        <a:lstStyle/>
        <a:p>
          <a:endParaRPr lang="en-US"/>
        </a:p>
      </dgm:t>
    </dgm:pt>
    <dgm:pt modelId="{4D518A90-B908-4125-9EB6-62D283023551}">
      <dgm:prSet custT="1"/>
      <dgm:spPr/>
      <dgm:t>
        <a:bodyPr/>
        <a:lstStyle/>
        <a:p>
          <a:pPr>
            <a:lnSpc>
              <a:spcPct val="100000"/>
            </a:lnSpc>
          </a:pPr>
          <a:r>
            <a:rPr lang="en-US" sz="1600" b="0" i="0"/>
            <a:t>Registration partially in SATUSEHAT SDMK, while other processes remain manual</a:t>
          </a:r>
          <a:endParaRPr lang="en-US" sz="1600"/>
        </a:p>
      </dgm:t>
    </dgm:pt>
    <dgm:pt modelId="{EE6C9CE9-7877-49BF-B330-10A65125B0CE}" type="parTrans" cxnId="{981324B3-9952-4FBD-ABCF-CE1870096CE0}">
      <dgm:prSet/>
      <dgm:spPr/>
      <dgm:t>
        <a:bodyPr/>
        <a:lstStyle/>
        <a:p>
          <a:endParaRPr lang="en-US"/>
        </a:p>
      </dgm:t>
    </dgm:pt>
    <dgm:pt modelId="{1215E4EF-CE9F-48AE-A489-6F58EDD26B1E}" type="sibTrans" cxnId="{981324B3-9952-4FBD-ABCF-CE1870096CE0}">
      <dgm:prSet/>
      <dgm:spPr/>
      <dgm:t>
        <a:bodyPr/>
        <a:lstStyle/>
        <a:p>
          <a:endParaRPr lang="en-US"/>
        </a:p>
      </dgm:t>
    </dgm:pt>
    <dgm:pt modelId="{EBFF05B5-2B64-4FDE-8F18-48C86064DF03}">
      <dgm:prSet custT="1"/>
      <dgm:spPr/>
      <dgm:t>
        <a:bodyPr/>
        <a:lstStyle/>
        <a:p>
          <a:pPr>
            <a:lnSpc>
              <a:spcPct val="100000"/>
            </a:lnSpc>
          </a:pPr>
          <a:r>
            <a:rPr lang="en-US" sz="1600" b="0" i="0"/>
            <a:t>Results in inefficiency, limited transparency, and data inconsistency</a:t>
          </a:r>
          <a:endParaRPr lang="en-US" sz="1600"/>
        </a:p>
      </dgm:t>
    </dgm:pt>
    <dgm:pt modelId="{87C1A0FE-8738-4757-A946-D85976698BD7}" type="parTrans" cxnId="{16736F7D-7917-4E71-AA1D-007E056055A5}">
      <dgm:prSet/>
      <dgm:spPr/>
      <dgm:t>
        <a:bodyPr/>
        <a:lstStyle/>
        <a:p>
          <a:endParaRPr lang="en-US"/>
        </a:p>
      </dgm:t>
    </dgm:pt>
    <dgm:pt modelId="{1B8606C3-1558-4560-AD93-4B10454C035D}" type="sibTrans" cxnId="{16736F7D-7917-4E71-AA1D-007E056055A5}">
      <dgm:prSet/>
      <dgm:spPr/>
      <dgm:t>
        <a:bodyPr/>
        <a:lstStyle/>
        <a:p>
          <a:endParaRPr lang="en-US"/>
        </a:p>
      </dgm:t>
    </dgm:pt>
    <dgm:pt modelId="{C359146A-8EED-EC43-A0D8-77AB06409F79}" type="pres">
      <dgm:prSet presAssocID="{44553FF8-CAE0-4E99-B227-4B3188161E62}" presName="Name0" presStyleCnt="0">
        <dgm:presLayoutVars>
          <dgm:dir/>
          <dgm:animLvl val="lvl"/>
          <dgm:resizeHandles val="exact"/>
        </dgm:presLayoutVars>
      </dgm:prSet>
      <dgm:spPr/>
    </dgm:pt>
    <dgm:pt modelId="{A58A9F77-EB3F-C14C-84DC-36C58DD1012C}" type="pres">
      <dgm:prSet presAssocID="{8EBC113D-9309-4C4B-A11E-5A6ECB5345F1}" presName="linNode" presStyleCnt="0"/>
      <dgm:spPr/>
    </dgm:pt>
    <dgm:pt modelId="{FF7EB0D2-514F-5F40-B668-79FFF55BD5A0}" type="pres">
      <dgm:prSet presAssocID="{8EBC113D-9309-4C4B-A11E-5A6ECB5345F1}" presName="parentText" presStyleLbl="node1" presStyleIdx="0" presStyleCnt="2">
        <dgm:presLayoutVars>
          <dgm:chMax val="1"/>
          <dgm:bulletEnabled val="1"/>
        </dgm:presLayoutVars>
      </dgm:prSet>
      <dgm:spPr/>
    </dgm:pt>
    <dgm:pt modelId="{8EEA882E-2EB2-C647-AC4E-8BB3CDE1C67C}" type="pres">
      <dgm:prSet presAssocID="{8EBC113D-9309-4C4B-A11E-5A6ECB5345F1}" presName="descendantText" presStyleLbl="alignAccFollowNode1" presStyleIdx="0" presStyleCnt="2">
        <dgm:presLayoutVars>
          <dgm:bulletEnabled val="1"/>
        </dgm:presLayoutVars>
      </dgm:prSet>
      <dgm:spPr/>
    </dgm:pt>
    <dgm:pt modelId="{CCAF1FBF-E619-304D-8F51-201C8CBEB4A9}" type="pres">
      <dgm:prSet presAssocID="{9D100C92-79C0-43FE-8C70-0CB2C66FDAB2}" presName="sp" presStyleCnt="0"/>
      <dgm:spPr/>
    </dgm:pt>
    <dgm:pt modelId="{0D7911A0-B265-9641-8AD6-9F1198053C27}" type="pres">
      <dgm:prSet presAssocID="{2801472C-843D-475E-93B7-F38617A2AAEB}" presName="linNode" presStyleCnt="0"/>
      <dgm:spPr/>
    </dgm:pt>
    <dgm:pt modelId="{A8F9DA7E-EA05-904A-A69B-BE36155AFDDB}" type="pres">
      <dgm:prSet presAssocID="{2801472C-843D-475E-93B7-F38617A2AAEB}" presName="parentText" presStyleLbl="node1" presStyleIdx="1" presStyleCnt="2">
        <dgm:presLayoutVars>
          <dgm:chMax val="1"/>
          <dgm:bulletEnabled val="1"/>
        </dgm:presLayoutVars>
      </dgm:prSet>
      <dgm:spPr/>
    </dgm:pt>
    <dgm:pt modelId="{4349DD0A-5F14-F547-9CBD-1D1D8A63F744}" type="pres">
      <dgm:prSet presAssocID="{2801472C-843D-475E-93B7-F38617A2AAEB}" presName="descendantText" presStyleLbl="alignAccFollowNode1" presStyleIdx="1" presStyleCnt="2">
        <dgm:presLayoutVars>
          <dgm:bulletEnabled val="1"/>
        </dgm:presLayoutVars>
      </dgm:prSet>
      <dgm:spPr/>
    </dgm:pt>
  </dgm:ptLst>
  <dgm:cxnLst>
    <dgm:cxn modelId="{7A30992F-0A59-3D46-9419-DCDF6E846D11}" type="presOf" srcId="{FC9A5939-9D64-4448-B7B2-3C37F4AF8FC8}" destId="{8EEA882E-2EB2-C647-AC4E-8BB3CDE1C67C}" srcOrd="0" destOrd="1" presId="urn:microsoft.com/office/officeart/2005/8/layout/vList5"/>
    <dgm:cxn modelId="{DA279533-86D1-ED4B-AE6A-CF14B5EA105D}" type="presOf" srcId="{8EBC113D-9309-4C4B-A11E-5A6ECB5345F1}" destId="{FF7EB0D2-514F-5F40-B668-79FFF55BD5A0}" srcOrd="0" destOrd="0" presId="urn:microsoft.com/office/officeart/2005/8/layout/vList5"/>
    <dgm:cxn modelId="{A0443E5D-5090-4934-94ED-43FAECCDC320}" srcId="{44553FF8-CAE0-4E99-B227-4B3188161E62}" destId="{2801472C-843D-475E-93B7-F38617A2AAEB}" srcOrd="1" destOrd="0" parTransId="{A35112B6-99CC-4F35-A43F-AFA10F9AFCA2}" sibTransId="{19DA9D5A-4CAE-442A-A7CD-F1471372F2A7}"/>
    <dgm:cxn modelId="{00C90F5E-37B2-A24A-AC1F-E071610CEF34}" type="presOf" srcId="{EBFF05B5-2B64-4FDE-8F18-48C86064DF03}" destId="{4349DD0A-5F14-F547-9CBD-1D1D8A63F744}" srcOrd="0" destOrd="3" presId="urn:microsoft.com/office/officeart/2005/8/layout/vList5"/>
    <dgm:cxn modelId="{6B72AA5F-B487-4165-BE7B-7760E395B7C5}" srcId="{44553FF8-CAE0-4E99-B227-4B3188161E62}" destId="{8EBC113D-9309-4C4B-A11E-5A6ECB5345F1}" srcOrd="0" destOrd="0" parTransId="{FE16E5F4-FC35-4658-BAB5-38C56309BF3D}" sibTransId="{9D100C92-79C0-43FE-8C70-0CB2C66FDAB2}"/>
    <dgm:cxn modelId="{15F9FC41-CE56-7B46-A838-ED59C12C9187}" type="presOf" srcId="{8A07EA7A-13CF-4A53-A3B4-47F9DE126B3E}" destId="{4349DD0A-5F14-F547-9CBD-1D1D8A63F744}" srcOrd="0" destOrd="0" presId="urn:microsoft.com/office/officeart/2005/8/layout/vList5"/>
    <dgm:cxn modelId="{2090BA45-CE1D-D445-B19C-106EC2A6DC57}" type="presOf" srcId="{FA4A64B6-EAED-4173-95A7-A527C5C23F54}" destId="{8EEA882E-2EB2-C647-AC4E-8BB3CDE1C67C}" srcOrd="0" destOrd="2" presId="urn:microsoft.com/office/officeart/2005/8/layout/vList5"/>
    <dgm:cxn modelId="{4C647868-5AF8-B34E-A590-B98D18F1C57B}" type="presOf" srcId="{2801472C-843D-475E-93B7-F38617A2AAEB}" destId="{A8F9DA7E-EA05-904A-A69B-BE36155AFDDB}" srcOrd="0" destOrd="0" presId="urn:microsoft.com/office/officeart/2005/8/layout/vList5"/>
    <dgm:cxn modelId="{59C88269-F8DF-4828-B3CA-2CB174A53FD5}" srcId="{8EBC113D-9309-4C4B-A11E-5A6ECB5345F1}" destId="{A96DE676-4054-4433-BD8B-802059436C7B}" srcOrd="0" destOrd="0" parTransId="{A0205621-65A2-4E71-8A7F-F0BAB897AD06}" sibTransId="{2823AA09-69E2-4857-9C4B-18BC3B9E31B0}"/>
    <dgm:cxn modelId="{8BF3194A-E91C-4C6E-96A0-813CF1B8CB6B}" srcId="{8EBC113D-9309-4C4B-A11E-5A6ECB5345F1}" destId="{FC9A5939-9D64-4448-B7B2-3C37F4AF8FC8}" srcOrd="1" destOrd="0" parTransId="{0AE204A2-3BEB-40F2-9BDC-2E80E23D27C2}" sibTransId="{B55C75B3-4891-4928-A708-9280B1620EA4}"/>
    <dgm:cxn modelId="{88CE7C5A-FC23-40D5-9272-D2F02390F68A}" srcId="{2801472C-843D-475E-93B7-F38617A2AAEB}" destId="{8A07EA7A-13CF-4A53-A3B4-47F9DE126B3E}" srcOrd="0" destOrd="0" parTransId="{98F48C3C-9E2E-4E53-97B1-A32CF63E31A7}" sibTransId="{BA6231C8-B11A-4EF7-A8E9-60FD7254ABFC}"/>
    <dgm:cxn modelId="{16736F7D-7917-4E71-AA1D-007E056055A5}" srcId="{2801472C-843D-475E-93B7-F38617A2AAEB}" destId="{EBFF05B5-2B64-4FDE-8F18-48C86064DF03}" srcOrd="3" destOrd="0" parTransId="{87C1A0FE-8738-4757-A946-D85976698BD7}" sibTransId="{1B8606C3-1558-4560-AD93-4B10454C035D}"/>
    <dgm:cxn modelId="{51DC758B-AEBF-3A4D-A40F-9140041D58A5}" type="presOf" srcId="{3678693B-D99D-48BA-B166-4D89CC6DA4E7}" destId="{4349DD0A-5F14-F547-9CBD-1D1D8A63F744}" srcOrd="0" destOrd="1" presId="urn:microsoft.com/office/officeart/2005/8/layout/vList5"/>
    <dgm:cxn modelId="{CAE9F397-0B9C-1648-BF06-E75A81B4B253}" type="presOf" srcId="{44553FF8-CAE0-4E99-B227-4B3188161E62}" destId="{C359146A-8EED-EC43-A0D8-77AB06409F79}" srcOrd="0" destOrd="0" presId="urn:microsoft.com/office/officeart/2005/8/layout/vList5"/>
    <dgm:cxn modelId="{981324B3-9952-4FBD-ABCF-CE1870096CE0}" srcId="{2801472C-843D-475E-93B7-F38617A2AAEB}" destId="{4D518A90-B908-4125-9EB6-62D283023551}" srcOrd="2" destOrd="0" parTransId="{EE6C9CE9-7877-49BF-B330-10A65125B0CE}" sibTransId="{1215E4EF-CE9F-48AE-A489-6F58EDD26B1E}"/>
    <dgm:cxn modelId="{07459FCA-A536-634E-A2A3-0B761387CE8A}" type="presOf" srcId="{A96DE676-4054-4433-BD8B-802059436C7B}" destId="{8EEA882E-2EB2-C647-AC4E-8BB3CDE1C67C}" srcOrd="0" destOrd="0" presId="urn:microsoft.com/office/officeart/2005/8/layout/vList5"/>
    <dgm:cxn modelId="{358267D5-002A-4428-B4B3-3D8B8E10AD83}" srcId="{8EBC113D-9309-4C4B-A11E-5A6ECB5345F1}" destId="{FA4A64B6-EAED-4173-95A7-A527C5C23F54}" srcOrd="2" destOrd="0" parTransId="{E37EEEE2-1D62-4202-A193-A4554D01F635}" sibTransId="{F1CFBB25-10FC-4BDB-BD3B-38E0F7E7D0AA}"/>
    <dgm:cxn modelId="{33BD33D7-76E2-064B-94F4-69A79B21BB7F}" type="presOf" srcId="{4D518A90-B908-4125-9EB6-62D283023551}" destId="{4349DD0A-5F14-F547-9CBD-1D1D8A63F744}" srcOrd="0" destOrd="2" presId="urn:microsoft.com/office/officeart/2005/8/layout/vList5"/>
    <dgm:cxn modelId="{C627EBDC-F499-4B15-9737-79E3BACD8E1F}" srcId="{2801472C-843D-475E-93B7-F38617A2AAEB}" destId="{3678693B-D99D-48BA-B166-4D89CC6DA4E7}" srcOrd="1" destOrd="0" parTransId="{AAA966DA-4203-4AEA-819B-2C33E3EDC1D6}" sibTransId="{46B8DB79-9E14-4095-B24D-BC6A912B7B16}"/>
    <dgm:cxn modelId="{6AF509B8-F87E-B143-B2ED-BD8B3FB12B8D}" type="presParOf" srcId="{C359146A-8EED-EC43-A0D8-77AB06409F79}" destId="{A58A9F77-EB3F-C14C-84DC-36C58DD1012C}" srcOrd="0" destOrd="0" presId="urn:microsoft.com/office/officeart/2005/8/layout/vList5"/>
    <dgm:cxn modelId="{C9D0A705-CE1D-404B-B2BC-51D75DED6FA7}" type="presParOf" srcId="{A58A9F77-EB3F-C14C-84DC-36C58DD1012C}" destId="{FF7EB0D2-514F-5F40-B668-79FFF55BD5A0}" srcOrd="0" destOrd="0" presId="urn:microsoft.com/office/officeart/2005/8/layout/vList5"/>
    <dgm:cxn modelId="{6822B114-5E64-FA45-B5CF-07F09F853297}" type="presParOf" srcId="{A58A9F77-EB3F-C14C-84DC-36C58DD1012C}" destId="{8EEA882E-2EB2-C647-AC4E-8BB3CDE1C67C}" srcOrd="1" destOrd="0" presId="urn:microsoft.com/office/officeart/2005/8/layout/vList5"/>
    <dgm:cxn modelId="{98E1642A-553C-B442-A162-12723A12C719}" type="presParOf" srcId="{C359146A-8EED-EC43-A0D8-77AB06409F79}" destId="{CCAF1FBF-E619-304D-8F51-201C8CBEB4A9}" srcOrd="1" destOrd="0" presId="urn:microsoft.com/office/officeart/2005/8/layout/vList5"/>
    <dgm:cxn modelId="{116D769C-3019-014B-BF9E-BC6AB2C807A7}" type="presParOf" srcId="{C359146A-8EED-EC43-A0D8-77AB06409F79}" destId="{0D7911A0-B265-9641-8AD6-9F1198053C27}" srcOrd="2" destOrd="0" presId="urn:microsoft.com/office/officeart/2005/8/layout/vList5"/>
    <dgm:cxn modelId="{04A92EF2-F7A0-464C-9F30-1E9475FF165C}" type="presParOf" srcId="{0D7911A0-B265-9641-8AD6-9F1198053C27}" destId="{A8F9DA7E-EA05-904A-A69B-BE36155AFDDB}" srcOrd="0" destOrd="0" presId="urn:microsoft.com/office/officeart/2005/8/layout/vList5"/>
    <dgm:cxn modelId="{8DF43C5D-E08B-9849-8778-5D964F207B41}" type="presParOf" srcId="{0D7911A0-B265-9641-8AD6-9F1198053C27}" destId="{4349DD0A-5F14-F547-9CBD-1D1D8A63F7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F5DD86-BEA2-4F17-BC54-2E411CAC89A1}"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en-US"/>
        </a:p>
      </dgm:t>
    </dgm:pt>
    <dgm:pt modelId="{716A4756-D004-460C-A29C-957956283BDA}">
      <dgm:prSet custT="1"/>
      <dgm:spPr/>
      <dgm:t>
        <a:bodyPr/>
        <a:lstStyle/>
        <a:p>
          <a:r>
            <a:rPr lang="en-ID" sz="3600" b="1"/>
            <a:t>What is the solution?</a:t>
          </a:r>
          <a:endParaRPr lang="en-US" sz="3600"/>
        </a:p>
      </dgm:t>
    </dgm:pt>
    <dgm:pt modelId="{A55F5D87-99F7-4A45-94F0-2544CC6044E5}" type="parTrans" cxnId="{3F43739C-4593-42A0-8E60-8CAFD1590D13}">
      <dgm:prSet/>
      <dgm:spPr/>
      <dgm:t>
        <a:bodyPr/>
        <a:lstStyle/>
        <a:p>
          <a:endParaRPr lang="en-US"/>
        </a:p>
      </dgm:t>
    </dgm:pt>
    <dgm:pt modelId="{BDEB6810-91EB-4903-B3D7-86157AB9A6F2}" type="sibTrans" cxnId="{3F43739C-4593-42A0-8E60-8CAFD1590D13}">
      <dgm:prSet/>
      <dgm:spPr/>
      <dgm:t>
        <a:bodyPr/>
        <a:lstStyle/>
        <a:p>
          <a:endParaRPr lang="en-US"/>
        </a:p>
      </dgm:t>
    </dgm:pt>
    <dgm:pt modelId="{480D8712-5A1A-4A9F-8A30-C523D32C9588}">
      <dgm:prSet custT="1"/>
      <dgm:spPr/>
      <dgm:t>
        <a:bodyPr/>
        <a:lstStyle/>
        <a:p>
          <a:r>
            <a:rPr lang="en-ID" sz="1600"/>
            <a:t>Strengthening an integrated Fellowship Information System within SATUSEHAT SDMK ecosystem</a:t>
          </a:r>
          <a:endParaRPr lang="en-US" sz="1600"/>
        </a:p>
      </dgm:t>
    </dgm:pt>
    <dgm:pt modelId="{C259509D-91AB-45A1-8AF0-808B2BB08CA3}" type="parTrans" cxnId="{5F0AD560-CE07-4106-BF21-D1E529DF89C2}">
      <dgm:prSet/>
      <dgm:spPr/>
      <dgm:t>
        <a:bodyPr/>
        <a:lstStyle/>
        <a:p>
          <a:endParaRPr lang="en-US"/>
        </a:p>
      </dgm:t>
    </dgm:pt>
    <dgm:pt modelId="{4C2D0E97-55A5-4902-9D7A-AEEC4FA77BDB}" type="sibTrans" cxnId="{5F0AD560-CE07-4106-BF21-D1E529DF89C2}">
      <dgm:prSet/>
      <dgm:spPr/>
      <dgm:t>
        <a:bodyPr/>
        <a:lstStyle/>
        <a:p>
          <a:endParaRPr lang="en-US"/>
        </a:p>
      </dgm:t>
    </dgm:pt>
    <dgm:pt modelId="{9E2AD699-26B5-49B6-B707-6D403B81CC6F}">
      <dgm:prSet custT="1"/>
      <dgm:spPr/>
      <dgm:t>
        <a:bodyPr/>
        <a:lstStyle/>
        <a:p>
          <a:r>
            <a:rPr lang="en-ID" sz="1600"/>
            <a:t>Functions as a digital gateway for end-to-end fellowship management</a:t>
          </a:r>
          <a:endParaRPr lang="en-US" sz="1600"/>
        </a:p>
      </dgm:t>
    </dgm:pt>
    <dgm:pt modelId="{6DA5D931-8DA6-4FB0-97EF-A67D767DC73F}" type="parTrans" cxnId="{1E1223DF-E18C-4E18-A55A-222D97FBA512}">
      <dgm:prSet/>
      <dgm:spPr/>
      <dgm:t>
        <a:bodyPr/>
        <a:lstStyle/>
        <a:p>
          <a:endParaRPr lang="en-US"/>
        </a:p>
      </dgm:t>
    </dgm:pt>
    <dgm:pt modelId="{66DEFE2E-9B40-4EA8-850C-8506FCA949FB}" type="sibTrans" cxnId="{1E1223DF-E18C-4E18-A55A-222D97FBA512}">
      <dgm:prSet/>
      <dgm:spPr/>
      <dgm:t>
        <a:bodyPr/>
        <a:lstStyle/>
        <a:p>
          <a:endParaRPr lang="en-US"/>
        </a:p>
      </dgm:t>
    </dgm:pt>
    <dgm:pt modelId="{2FE29D12-D22B-48A7-B36D-762F646E043D}">
      <dgm:prSet custT="1"/>
      <dgm:spPr/>
      <dgm:t>
        <a:bodyPr/>
        <a:lstStyle/>
        <a:p>
          <a:r>
            <a:rPr lang="en-ID" sz="1600"/>
            <a:t>Enables structured, transparent, and auditable processes</a:t>
          </a:r>
          <a:endParaRPr lang="en-US" sz="1600"/>
        </a:p>
      </dgm:t>
    </dgm:pt>
    <dgm:pt modelId="{91DE4906-A525-40B2-A7CC-41D0B5AE8D2C}" type="parTrans" cxnId="{B4C4F5D4-1BAB-4959-B2CC-F1C82D64F18D}">
      <dgm:prSet/>
      <dgm:spPr/>
      <dgm:t>
        <a:bodyPr/>
        <a:lstStyle/>
        <a:p>
          <a:endParaRPr lang="en-US"/>
        </a:p>
      </dgm:t>
    </dgm:pt>
    <dgm:pt modelId="{062A45DF-79B8-4AD8-9E17-B2D6B4633B58}" type="sibTrans" cxnId="{B4C4F5D4-1BAB-4959-B2CC-F1C82D64F18D}">
      <dgm:prSet/>
      <dgm:spPr/>
      <dgm:t>
        <a:bodyPr/>
        <a:lstStyle/>
        <a:p>
          <a:endParaRPr lang="en-US"/>
        </a:p>
      </dgm:t>
    </dgm:pt>
    <dgm:pt modelId="{F843C22D-E502-4F3D-AB4A-1AA7D4E3161E}">
      <dgm:prSet custT="1"/>
      <dgm:spPr/>
      <dgm:t>
        <a:bodyPr/>
        <a:lstStyle/>
        <a:p>
          <a:r>
            <a:rPr lang="en-ID" sz="3600" b="1"/>
            <a:t>What are the expected benefits?</a:t>
          </a:r>
          <a:endParaRPr lang="en-US" sz="3600"/>
        </a:p>
      </dgm:t>
    </dgm:pt>
    <dgm:pt modelId="{1FD12D8D-5AE0-435E-859F-71319AF381A7}" type="parTrans" cxnId="{272B580F-D65B-41AA-BA40-3A332D33065A}">
      <dgm:prSet/>
      <dgm:spPr/>
      <dgm:t>
        <a:bodyPr/>
        <a:lstStyle/>
        <a:p>
          <a:endParaRPr lang="en-US"/>
        </a:p>
      </dgm:t>
    </dgm:pt>
    <dgm:pt modelId="{E66CD1D3-1F84-417D-983C-A38584D2C220}" type="sibTrans" cxnId="{272B580F-D65B-41AA-BA40-3A332D33065A}">
      <dgm:prSet/>
      <dgm:spPr/>
      <dgm:t>
        <a:bodyPr/>
        <a:lstStyle/>
        <a:p>
          <a:endParaRPr lang="en-US"/>
        </a:p>
      </dgm:t>
    </dgm:pt>
    <dgm:pt modelId="{C7FF428C-7552-4812-8F19-60DADEDC3B21}">
      <dgm:prSet custT="1"/>
      <dgm:spPr/>
      <dgm:t>
        <a:bodyPr/>
        <a:lstStyle/>
        <a:p>
          <a:r>
            <a:rPr lang="en-ID" sz="1600"/>
            <a:t>Provides reliable data on candidates, training capacity, placement, and outcomes</a:t>
          </a:r>
          <a:endParaRPr lang="en-US" sz="1600"/>
        </a:p>
      </dgm:t>
    </dgm:pt>
    <dgm:pt modelId="{7B5D2063-DD07-47C4-A9EC-F412ED340A92}" type="parTrans" cxnId="{D94FA001-42AF-4297-92E6-3DAEDB17C493}">
      <dgm:prSet/>
      <dgm:spPr/>
      <dgm:t>
        <a:bodyPr/>
        <a:lstStyle/>
        <a:p>
          <a:endParaRPr lang="en-US"/>
        </a:p>
      </dgm:t>
    </dgm:pt>
    <dgm:pt modelId="{AA7AE8C1-62B3-48C4-85EB-5FFA24891262}" type="sibTrans" cxnId="{D94FA001-42AF-4297-92E6-3DAEDB17C493}">
      <dgm:prSet/>
      <dgm:spPr/>
      <dgm:t>
        <a:bodyPr/>
        <a:lstStyle/>
        <a:p>
          <a:endParaRPr lang="en-US"/>
        </a:p>
      </dgm:t>
    </dgm:pt>
    <dgm:pt modelId="{333BBEAA-C7E0-452C-A538-1CF7FE7331A2}">
      <dgm:prSet custT="1"/>
      <dgm:spPr/>
      <dgm:t>
        <a:bodyPr/>
        <a:lstStyle/>
        <a:p>
          <a:r>
            <a:rPr lang="en-ID" sz="1600"/>
            <a:t>Supports monitoring of specialist competency development</a:t>
          </a:r>
          <a:endParaRPr lang="en-US" sz="1600"/>
        </a:p>
      </dgm:t>
    </dgm:pt>
    <dgm:pt modelId="{8DC91144-F227-420F-9AF5-371C4DAC1CC7}" type="parTrans" cxnId="{6E2DA971-F24B-4A43-AC86-167225BEC0E0}">
      <dgm:prSet/>
      <dgm:spPr/>
      <dgm:t>
        <a:bodyPr/>
        <a:lstStyle/>
        <a:p>
          <a:endParaRPr lang="en-US"/>
        </a:p>
      </dgm:t>
    </dgm:pt>
    <dgm:pt modelId="{B4701FED-929D-4544-A923-56EC0D4AEFBA}" type="sibTrans" cxnId="{6E2DA971-F24B-4A43-AC86-167225BEC0E0}">
      <dgm:prSet/>
      <dgm:spPr/>
      <dgm:t>
        <a:bodyPr/>
        <a:lstStyle/>
        <a:p>
          <a:endParaRPr lang="en-US"/>
        </a:p>
      </dgm:t>
    </dgm:pt>
    <dgm:pt modelId="{0B58393A-3E42-4D28-B3EE-6FD3EBE9F5B1}">
      <dgm:prSet custT="1"/>
      <dgm:spPr/>
      <dgm:t>
        <a:bodyPr/>
        <a:lstStyle/>
        <a:p>
          <a:r>
            <a:rPr lang="en-ID" sz="1600"/>
            <a:t>Enables evidence-based health workforce planning</a:t>
          </a:r>
          <a:endParaRPr lang="en-US" sz="1600"/>
        </a:p>
      </dgm:t>
    </dgm:pt>
    <dgm:pt modelId="{886F567A-1C4A-4258-BE38-9D0189F38462}" type="parTrans" cxnId="{92A560AA-235F-445F-A775-7EFD238F6848}">
      <dgm:prSet/>
      <dgm:spPr/>
      <dgm:t>
        <a:bodyPr/>
        <a:lstStyle/>
        <a:p>
          <a:endParaRPr lang="en-US"/>
        </a:p>
      </dgm:t>
    </dgm:pt>
    <dgm:pt modelId="{F8672512-0CAF-4BD2-800B-98B6AFFCA62E}" type="sibTrans" cxnId="{92A560AA-235F-445F-A775-7EFD238F6848}">
      <dgm:prSet/>
      <dgm:spPr/>
      <dgm:t>
        <a:bodyPr/>
        <a:lstStyle/>
        <a:p>
          <a:endParaRPr lang="en-US"/>
        </a:p>
      </dgm:t>
    </dgm:pt>
    <dgm:pt modelId="{CE79063C-FA89-449A-BC58-B8BCA880C403}">
      <dgm:prSet custT="1"/>
      <dgm:spPr/>
      <dgm:t>
        <a:bodyPr/>
        <a:lstStyle/>
        <a:p>
          <a:r>
            <a:rPr lang="en-ID" sz="1600"/>
            <a:t>Helps identify gaps and align training with national needs</a:t>
          </a:r>
          <a:endParaRPr lang="en-US" sz="1600"/>
        </a:p>
      </dgm:t>
    </dgm:pt>
    <dgm:pt modelId="{7BBBFEEB-DFE4-4201-A587-4DAFC7949579}" type="parTrans" cxnId="{5F354816-1EFF-452E-B3CF-E1781F901431}">
      <dgm:prSet/>
      <dgm:spPr/>
      <dgm:t>
        <a:bodyPr/>
        <a:lstStyle/>
        <a:p>
          <a:endParaRPr lang="en-US"/>
        </a:p>
      </dgm:t>
    </dgm:pt>
    <dgm:pt modelId="{0563679F-AF68-4649-B2D4-7BCEB4CFCD03}" type="sibTrans" cxnId="{5F354816-1EFF-452E-B3CF-E1781F901431}">
      <dgm:prSet/>
      <dgm:spPr/>
      <dgm:t>
        <a:bodyPr/>
        <a:lstStyle/>
        <a:p>
          <a:endParaRPr lang="en-US"/>
        </a:p>
      </dgm:t>
    </dgm:pt>
    <dgm:pt modelId="{05A753D3-41B1-4548-A86F-4AD97563294F}">
      <dgm:prSet custT="1"/>
      <dgm:spPr/>
      <dgm:t>
        <a:bodyPr/>
        <a:lstStyle/>
        <a:p>
          <a:r>
            <a:rPr lang="en-ID" sz="1600"/>
            <a:t>Strengthens referral services and expands access, especially in underserved  and remote areas</a:t>
          </a:r>
          <a:endParaRPr lang="en-US" sz="1600"/>
        </a:p>
      </dgm:t>
    </dgm:pt>
    <dgm:pt modelId="{FB5860EB-B514-418C-8B3F-D96811FEC65A}" type="parTrans" cxnId="{77A132D0-70B6-42E5-949B-A31C7D499C1F}">
      <dgm:prSet/>
      <dgm:spPr/>
      <dgm:t>
        <a:bodyPr/>
        <a:lstStyle/>
        <a:p>
          <a:endParaRPr lang="en-US"/>
        </a:p>
      </dgm:t>
    </dgm:pt>
    <dgm:pt modelId="{BBAC19BB-DB34-49C1-8B83-5BBAA6187DC0}" type="sibTrans" cxnId="{77A132D0-70B6-42E5-949B-A31C7D499C1F}">
      <dgm:prSet/>
      <dgm:spPr/>
      <dgm:t>
        <a:bodyPr/>
        <a:lstStyle/>
        <a:p>
          <a:endParaRPr lang="en-US"/>
        </a:p>
      </dgm:t>
    </dgm:pt>
    <dgm:pt modelId="{6878A14F-BAD3-5542-954F-2477D3AFAA5D}" type="pres">
      <dgm:prSet presAssocID="{45F5DD86-BEA2-4F17-BC54-2E411CAC89A1}" presName="Name0" presStyleCnt="0">
        <dgm:presLayoutVars>
          <dgm:dir/>
          <dgm:animLvl val="lvl"/>
          <dgm:resizeHandles val="exact"/>
        </dgm:presLayoutVars>
      </dgm:prSet>
      <dgm:spPr/>
    </dgm:pt>
    <dgm:pt modelId="{75DFEAF0-9E9F-8949-B449-4DB46CB34C90}" type="pres">
      <dgm:prSet presAssocID="{716A4756-D004-460C-A29C-957956283BDA}" presName="linNode" presStyleCnt="0"/>
      <dgm:spPr/>
    </dgm:pt>
    <dgm:pt modelId="{8E99F980-681E-114D-B986-BC299F9147DF}" type="pres">
      <dgm:prSet presAssocID="{716A4756-D004-460C-A29C-957956283BDA}" presName="parentText" presStyleLbl="node1" presStyleIdx="0" presStyleCnt="2">
        <dgm:presLayoutVars>
          <dgm:chMax val="1"/>
          <dgm:bulletEnabled val="1"/>
        </dgm:presLayoutVars>
      </dgm:prSet>
      <dgm:spPr/>
    </dgm:pt>
    <dgm:pt modelId="{832F577B-8E04-8E48-A0A3-00448A7B17BE}" type="pres">
      <dgm:prSet presAssocID="{716A4756-D004-460C-A29C-957956283BDA}" presName="descendantText" presStyleLbl="alignAccFollowNode1" presStyleIdx="0" presStyleCnt="2">
        <dgm:presLayoutVars>
          <dgm:bulletEnabled val="1"/>
        </dgm:presLayoutVars>
      </dgm:prSet>
      <dgm:spPr/>
    </dgm:pt>
    <dgm:pt modelId="{72277082-F904-7D4E-99E9-2863DA3879DA}" type="pres">
      <dgm:prSet presAssocID="{BDEB6810-91EB-4903-B3D7-86157AB9A6F2}" presName="sp" presStyleCnt="0"/>
      <dgm:spPr/>
    </dgm:pt>
    <dgm:pt modelId="{64908169-2B0B-7945-84BD-0E2D223AF9F7}" type="pres">
      <dgm:prSet presAssocID="{F843C22D-E502-4F3D-AB4A-1AA7D4E3161E}" presName="linNode" presStyleCnt="0"/>
      <dgm:spPr/>
    </dgm:pt>
    <dgm:pt modelId="{8308A64E-58C0-E84F-981E-FE9AC718E988}" type="pres">
      <dgm:prSet presAssocID="{F843C22D-E502-4F3D-AB4A-1AA7D4E3161E}" presName="parentText" presStyleLbl="node1" presStyleIdx="1" presStyleCnt="2">
        <dgm:presLayoutVars>
          <dgm:chMax val="1"/>
          <dgm:bulletEnabled val="1"/>
        </dgm:presLayoutVars>
      </dgm:prSet>
      <dgm:spPr/>
    </dgm:pt>
    <dgm:pt modelId="{65E7C681-102A-BD4F-978C-F187AF270A5F}" type="pres">
      <dgm:prSet presAssocID="{F843C22D-E502-4F3D-AB4A-1AA7D4E3161E}" presName="descendantText" presStyleLbl="alignAccFollowNode1" presStyleIdx="1" presStyleCnt="2">
        <dgm:presLayoutVars>
          <dgm:bulletEnabled val="1"/>
        </dgm:presLayoutVars>
      </dgm:prSet>
      <dgm:spPr/>
    </dgm:pt>
  </dgm:ptLst>
  <dgm:cxnLst>
    <dgm:cxn modelId="{D94FA001-42AF-4297-92E6-3DAEDB17C493}" srcId="{F843C22D-E502-4F3D-AB4A-1AA7D4E3161E}" destId="{C7FF428C-7552-4812-8F19-60DADEDC3B21}" srcOrd="0" destOrd="0" parTransId="{7B5D2063-DD07-47C4-A9EC-F412ED340A92}" sibTransId="{AA7AE8C1-62B3-48C4-85EB-5FFA24891262}"/>
    <dgm:cxn modelId="{272B580F-D65B-41AA-BA40-3A332D33065A}" srcId="{45F5DD86-BEA2-4F17-BC54-2E411CAC89A1}" destId="{F843C22D-E502-4F3D-AB4A-1AA7D4E3161E}" srcOrd="1" destOrd="0" parTransId="{1FD12D8D-5AE0-435E-859F-71319AF381A7}" sibTransId="{E66CD1D3-1F84-417D-983C-A38584D2C220}"/>
    <dgm:cxn modelId="{5F354816-1EFF-452E-B3CF-E1781F901431}" srcId="{F843C22D-E502-4F3D-AB4A-1AA7D4E3161E}" destId="{CE79063C-FA89-449A-BC58-B8BCA880C403}" srcOrd="3" destOrd="0" parTransId="{7BBBFEEB-DFE4-4201-A587-4DAFC7949579}" sibTransId="{0563679F-AF68-4649-B2D4-7BCEB4CFCD03}"/>
    <dgm:cxn modelId="{FB85C817-2F8F-8E45-9391-94FF113DE9D1}" type="presOf" srcId="{0B58393A-3E42-4D28-B3EE-6FD3EBE9F5B1}" destId="{65E7C681-102A-BD4F-978C-F187AF270A5F}" srcOrd="0" destOrd="2" presId="urn:microsoft.com/office/officeart/2005/8/layout/vList5"/>
    <dgm:cxn modelId="{86660C3C-8C31-A945-818E-D2C1BEEE6D26}" type="presOf" srcId="{05A753D3-41B1-4548-A86F-4AD97563294F}" destId="{65E7C681-102A-BD4F-978C-F187AF270A5F}" srcOrd="0" destOrd="4" presId="urn:microsoft.com/office/officeart/2005/8/layout/vList5"/>
    <dgm:cxn modelId="{5F0AD560-CE07-4106-BF21-D1E529DF89C2}" srcId="{716A4756-D004-460C-A29C-957956283BDA}" destId="{480D8712-5A1A-4A9F-8A30-C523D32C9588}" srcOrd="0" destOrd="0" parTransId="{C259509D-91AB-45A1-8AF0-808B2BB08CA3}" sibTransId="{4C2D0E97-55A5-4902-9D7A-AEEC4FA77BDB}"/>
    <dgm:cxn modelId="{1C389A6D-2D8A-DB49-95F6-77C5E2927BDF}" type="presOf" srcId="{F843C22D-E502-4F3D-AB4A-1AA7D4E3161E}" destId="{8308A64E-58C0-E84F-981E-FE9AC718E988}" srcOrd="0" destOrd="0" presId="urn:microsoft.com/office/officeart/2005/8/layout/vList5"/>
    <dgm:cxn modelId="{6E2DA971-F24B-4A43-AC86-167225BEC0E0}" srcId="{F843C22D-E502-4F3D-AB4A-1AA7D4E3161E}" destId="{333BBEAA-C7E0-452C-A538-1CF7FE7331A2}" srcOrd="1" destOrd="0" parTransId="{8DC91144-F227-420F-9AF5-371C4DAC1CC7}" sibTransId="{B4701FED-929D-4544-A923-56EC0D4AEFBA}"/>
    <dgm:cxn modelId="{9D4A078C-BA5C-4A4A-A0FA-B6DA98A46195}" type="presOf" srcId="{2FE29D12-D22B-48A7-B36D-762F646E043D}" destId="{832F577B-8E04-8E48-A0A3-00448A7B17BE}" srcOrd="0" destOrd="2" presId="urn:microsoft.com/office/officeart/2005/8/layout/vList5"/>
    <dgm:cxn modelId="{B106918C-69CD-9B43-93C9-32777C715F27}" type="presOf" srcId="{C7FF428C-7552-4812-8F19-60DADEDC3B21}" destId="{65E7C681-102A-BD4F-978C-F187AF270A5F}" srcOrd="0" destOrd="0" presId="urn:microsoft.com/office/officeart/2005/8/layout/vList5"/>
    <dgm:cxn modelId="{E5112E91-E00F-524C-9520-733BE7BAAC83}" type="presOf" srcId="{CE79063C-FA89-449A-BC58-B8BCA880C403}" destId="{65E7C681-102A-BD4F-978C-F187AF270A5F}" srcOrd="0" destOrd="3" presId="urn:microsoft.com/office/officeart/2005/8/layout/vList5"/>
    <dgm:cxn modelId="{3F43739C-4593-42A0-8E60-8CAFD1590D13}" srcId="{45F5DD86-BEA2-4F17-BC54-2E411CAC89A1}" destId="{716A4756-D004-460C-A29C-957956283BDA}" srcOrd="0" destOrd="0" parTransId="{A55F5D87-99F7-4A45-94F0-2544CC6044E5}" sibTransId="{BDEB6810-91EB-4903-B3D7-86157AB9A6F2}"/>
    <dgm:cxn modelId="{92A560AA-235F-445F-A775-7EFD238F6848}" srcId="{F843C22D-E502-4F3D-AB4A-1AA7D4E3161E}" destId="{0B58393A-3E42-4D28-B3EE-6FD3EBE9F5B1}" srcOrd="2" destOrd="0" parTransId="{886F567A-1C4A-4258-BE38-9D0189F38462}" sibTransId="{F8672512-0CAF-4BD2-800B-98B6AFFCA62E}"/>
    <dgm:cxn modelId="{77A132D0-70B6-42E5-949B-A31C7D499C1F}" srcId="{F843C22D-E502-4F3D-AB4A-1AA7D4E3161E}" destId="{05A753D3-41B1-4548-A86F-4AD97563294F}" srcOrd="4" destOrd="0" parTransId="{FB5860EB-B514-418C-8B3F-D96811FEC65A}" sibTransId="{BBAC19BB-DB34-49C1-8B83-5BBAA6187DC0}"/>
    <dgm:cxn modelId="{C588C3D0-204C-934B-B527-FCC0F008F6AD}" type="presOf" srcId="{716A4756-D004-460C-A29C-957956283BDA}" destId="{8E99F980-681E-114D-B986-BC299F9147DF}" srcOrd="0" destOrd="0" presId="urn:microsoft.com/office/officeart/2005/8/layout/vList5"/>
    <dgm:cxn modelId="{702FA0D3-9D9E-A247-BADA-5E3B5B712F20}" type="presOf" srcId="{45F5DD86-BEA2-4F17-BC54-2E411CAC89A1}" destId="{6878A14F-BAD3-5542-954F-2477D3AFAA5D}" srcOrd="0" destOrd="0" presId="urn:microsoft.com/office/officeart/2005/8/layout/vList5"/>
    <dgm:cxn modelId="{B4C4F5D4-1BAB-4959-B2CC-F1C82D64F18D}" srcId="{716A4756-D004-460C-A29C-957956283BDA}" destId="{2FE29D12-D22B-48A7-B36D-762F646E043D}" srcOrd="2" destOrd="0" parTransId="{91DE4906-A525-40B2-A7CC-41D0B5AE8D2C}" sibTransId="{062A45DF-79B8-4AD8-9E17-B2D6B4633B58}"/>
    <dgm:cxn modelId="{1E1223DF-E18C-4E18-A55A-222D97FBA512}" srcId="{716A4756-D004-460C-A29C-957956283BDA}" destId="{9E2AD699-26B5-49B6-B707-6D403B81CC6F}" srcOrd="1" destOrd="0" parTransId="{6DA5D931-8DA6-4FB0-97EF-A67D767DC73F}" sibTransId="{66DEFE2E-9B40-4EA8-850C-8506FCA949FB}"/>
    <dgm:cxn modelId="{746133E9-BC0E-D943-B487-92A901BA1556}" type="presOf" srcId="{480D8712-5A1A-4A9F-8A30-C523D32C9588}" destId="{832F577B-8E04-8E48-A0A3-00448A7B17BE}" srcOrd="0" destOrd="0" presId="urn:microsoft.com/office/officeart/2005/8/layout/vList5"/>
    <dgm:cxn modelId="{75EAC0EF-CE32-7144-8115-44DAF2FAA8E2}" type="presOf" srcId="{9E2AD699-26B5-49B6-B707-6D403B81CC6F}" destId="{832F577B-8E04-8E48-A0A3-00448A7B17BE}" srcOrd="0" destOrd="1" presId="urn:microsoft.com/office/officeart/2005/8/layout/vList5"/>
    <dgm:cxn modelId="{5C2758F4-3332-5C4D-8BDB-5A85DCF3A508}" type="presOf" srcId="{333BBEAA-C7E0-452C-A538-1CF7FE7331A2}" destId="{65E7C681-102A-BD4F-978C-F187AF270A5F}" srcOrd="0" destOrd="1" presId="urn:microsoft.com/office/officeart/2005/8/layout/vList5"/>
    <dgm:cxn modelId="{49243D30-9A5D-D044-BA06-F15E2D67FBD9}" type="presParOf" srcId="{6878A14F-BAD3-5542-954F-2477D3AFAA5D}" destId="{75DFEAF0-9E9F-8949-B449-4DB46CB34C90}" srcOrd="0" destOrd="0" presId="urn:microsoft.com/office/officeart/2005/8/layout/vList5"/>
    <dgm:cxn modelId="{94C522A8-1918-D743-B41F-3BF01CF43F5E}" type="presParOf" srcId="{75DFEAF0-9E9F-8949-B449-4DB46CB34C90}" destId="{8E99F980-681E-114D-B986-BC299F9147DF}" srcOrd="0" destOrd="0" presId="urn:microsoft.com/office/officeart/2005/8/layout/vList5"/>
    <dgm:cxn modelId="{C8E59917-845D-EA45-8487-B4B7D40D309E}" type="presParOf" srcId="{75DFEAF0-9E9F-8949-B449-4DB46CB34C90}" destId="{832F577B-8E04-8E48-A0A3-00448A7B17BE}" srcOrd="1" destOrd="0" presId="urn:microsoft.com/office/officeart/2005/8/layout/vList5"/>
    <dgm:cxn modelId="{1700BD1C-C99E-BF41-B01E-24A6671AD077}" type="presParOf" srcId="{6878A14F-BAD3-5542-954F-2477D3AFAA5D}" destId="{72277082-F904-7D4E-99E9-2863DA3879DA}" srcOrd="1" destOrd="0" presId="urn:microsoft.com/office/officeart/2005/8/layout/vList5"/>
    <dgm:cxn modelId="{F1F0BC59-DF13-5148-8968-2210B31AA739}" type="presParOf" srcId="{6878A14F-BAD3-5542-954F-2477D3AFAA5D}" destId="{64908169-2B0B-7945-84BD-0E2D223AF9F7}" srcOrd="2" destOrd="0" presId="urn:microsoft.com/office/officeart/2005/8/layout/vList5"/>
    <dgm:cxn modelId="{7B262D5F-0C9B-BD43-8989-DFDA8EF2D8BB}" type="presParOf" srcId="{64908169-2B0B-7945-84BD-0E2D223AF9F7}" destId="{8308A64E-58C0-E84F-981E-FE9AC718E988}" srcOrd="0" destOrd="0" presId="urn:microsoft.com/office/officeart/2005/8/layout/vList5"/>
    <dgm:cxn modelId="{BB855315-6972-0040-B9C3-1F51274BAAD2}" type="presParOf" srcId="{64908169-2B0B-7945-84BD-0E2D223AF9F7}" destId="{65E7C681-102A-BD4F-978C-F187AF270A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249CCB-C458-4F40-A601-211E35BAACE0}" type="doc">
      <dgm:prSet loTypeId="urn:microsoft.com/office/officeart/2009/3/layout/StepUpProcess" loCatId="list" qsTypeId="urn:microsoft.com/office/officeart/2005/8/quickstyle/simple1" qsCatId="simple" csTypeId="urn:microsoft.com/office/officeart/2005/8/colors/colorful1" csCatId="colorful" phldr="1"/>
      <dgm:spPr/>
    </dgm:pt>
    <dgm:pt modelId="{C7C8C43A-AB9A-2644-A709-4FF849A273C5}">
      <dgm:prSet phldrT="[Text]" custT="1"/>
      <dgm:spPr/>
      <dgm:t>
        <a:bodyPr/>
        <a:lstStyle/>
        <a:p>
          <a:r>
            <a:rPr lang="en-US" sz="1800"/>
            <a:t>WHO Indonesia seeks to engage a vendor to support Directorate of Health Workforce Quality, Ministry of Health in the design, development, integration, and implementation of the Fellowship Information System as part of the SATUSEHAT SDMK ecosystem.</a:t>
          </a:r>
        </a:p>
      </dgm:t>
    </dgm:pt>
    <dgm:pt modelId="{CCEC03B8-D211-BD48-BAC2-3CCE7FCDACC5}" type="parTrans" cxnId="{9C50DC37-F5D1-6A41-8661-F427F486CE69}">
      <dgm:prSet/>
      <dgm:spPr/>
      <dgm:t>
        <a:bodyPr/>
        <a:lstStyle/>
        <a:p>
          <a:endParaRPr lang="en-US"/>
        </a:p>
      </dgm:t>
    </dgm:pt>
    <dgm:pt modelId="{D80B0808-5857-AE48-8229-26D112198334}" type="sibTrans" cxnId="{9C50DC37-F5D1-6A41-8661-F427F486CE69}">
      <dgm:prSet/>
      <dgm:spPr/>
      <dgm:t>
        <a:bodyPr/>
        <a:lstStyle/>
        <a:p>
          <a:endParaRPr lang="en-US"/>
        </a:p>
      </dgm:t>
    </dgm:pt>
    <dgm:pt modelId="{47A76AC5-6862-B547-96AE-E55C21090504}">
      <dgm:prSet custT="1"/>
      <dgm:spPr/>
      <dgm:t>
        <a:bodyPr/>
        <a:lstStyle/>
        <a:p>
          <a:r>
            <a:rPr lang="en-ID" sz="2000" b="0" u="none"/>
            <a:t>The key objectives include:</a:t>
          </a:r>
        </a:p>
      </dgm:t>
    </dgm:pt>
    <dgm:pt modelId="{7C8E249A-1E4B-4344-AB15-E9210C12EC26}" type="parTrans" cxnId="{B4A3CBE9-39EA-5449-BB12-F1E29FFD01DA}">
      <dgm:prSet/>
      <dgm:spPr/>
      <dgm:t>
        <a:bodyPr/>
        <a:lstStyle/>
        <a:p>
          <a:endParaRPr lang="en-US"/>
        </a:p>
      </dgm:t>
    </dgm:pt>
    <dgm:pt modelId="{412ABF16-9EB7-0745-934C-B74E28C24C30}" type="sibTrans" cxnId="{B4A3CBE9-39EA-5449-BB12-F1E29FFD01DA}">
      <dgm:prSet/>
      <dgm:spPr/>
      <dgm:t>
        <a:bodyPr/>
        <a:lstStyle/>
        <a:p>
          <a:endParaRPr lang="en-US"/>
        </a:p>
      </dgm:t>
    </dgm:pt>
    <dgm:pt modelId="{6FEFEC4F-5B81-414F-B73A-3B02D81D07A6}">
      <dgm:prSet custT="1"/>
      <dgm:spPr/>
      <dgm:t>
        <a:bodyPr/>
        <a:lstStyle/>
        <a:p>
          <a:r>
            <a:rPr lang="en-US" sz="1500" b="0" u="none"/>
            <a:t>Develop fellowship information system that support the </a:t>
          </a:r>
          <a:r>
            <a:rPr lang="en-US" sz="1500" b="1" u="none"/>
            <a:t>end-to-end implementation of medical specialist fellowship programs, </a:t>
          </a:r>
          <a:r>
            <a:rPr lang="en-US" sz="1500" b="0" u="none"/>
            <a:t>including registration, selection process, monitoring, and management of fellowship seats.</a:t>
          </a:r>
          <a:endParaRPr lang="en-ID" sz="1500" b="0" u="none"/>
        </a:p>
      </dgm:t>
    </dgm:pt>
    <dgm:pt modelId="{14A09760-60D9-2644-983F-19EDDC4C9C44}" type="parTrans" cxnId="{3A4A6D14-85C2-FC44-9FFA-08410EB6284C}">
      <dgm:prSet/>
      <dgm:spPr/>
      <dgm:t>
        <a:bodyPr/>
        <a:lstStyle/>
        <a:p>
          <a:endParaRPr lang="en-US" sz="1400"/>
        </a:p>
      </dgm:t>
    </dgm:pt>
    <dgm:pt modelId="{959E2CB2-2D99-464B-908A-8E851A8CABAE}" type="sibTrans" cxnId="{3A4A6D14-85C2-FC44-9FFA-08410EB6284C}">
      <dgm:prSet/>
      <dgm:spPr/>
      <dgm:t>
        <a:bodyPr/>
        <a:lstStyle/>
        <a:p>
          <a:endParaRPr lang="en-US"/>
        </a:p>
      </dgm:t>
    </dgm:pt>
    <dgm:pt modelId="{DFABAB55-BC8E-E347-9B55-E1508ADBB62F}">
      <dgm:prSet custT="1"/>
      <dgm:spPr/>
      <dgm:t>
        <a:bodyPr/>
        <a:lstStyle/>
        <a:p>
          <a:r>
            <a:rPr lang="en-US" sz="1500" b="0" u="none"/>
            <a:t>Ensure </a:t>
          </a:r>
          <a:r>
            <a:rPr lang="en-US" sz="1500" b="1" u="none"/>
            <a:t>interoperability of the Fellowship Information System </a:t>
          </a:r>
          <a:r>
            <a:rPr lang="en-US" sz="1500" b="0" u="none"/>
            <a:t>with national digital health and health workforce platforms, including SATUSEHAT SDMK and related systems.</a:t>
          </a:r>
          <a:endParaRPr lang="en-ID" sz="1500" b="0" u="none"/>
        </a:p>
      </dgm:t>
    </dgm:pt>
    <dgm:pt modelId="{4F68DD5C-1713-6A45-9F61-9731E69046E1}" type="parTrans" cxnId="{6225886F-C6B3-0B4F-B43F-141C9FF561EB}">
      <dgm:prSet/>
      <dgm:spPr/>
      <dgm:t>
        <a:bodyPr/>
        <a:lstStyle/>
        <a:p>
          <a:endParaRPr lang="en-US" sz="1400"/>
        </a:p>
      </dgm:t>
    </dgm:pt>
    <dgm:pt modelId="{EAD0FD9E-4E74-674B-BFA2-9A1FC3AD8071}" type="sibTrans" cxnId="{6225886F-C6B3-0B4F-B43F-141C9FF561EB}">
      <dgm:prSet/>
      <dgm:spPr/>
      <dgm:t>
        <a:bodyPr/>
        <a:lstStyle/>
        <a:p>
          <a:endParaRPr lang="en-US"/>
        </a:p>
      </dgm:t>
    </dgm:pt>
    <dgm:pt modelId="{C0E6D5D3-8264-0446-8CA5-76B5C2D20CCD}">
      <dgm:prSet custT="1"/>
      <dgm:spPr/>
      <dgm:t>
        <a:bodyPr/>
        <a:lstStyle/>
        <a:p>
          <a:r>
            <a:rPr lang="en-US" sz="2000"/>
            <a:t>Deliverables</a:t>
          </a:r>
        </a:p>
        <a:p>
          <a:endParaRPr lang="en-US" sz="2000"/>
        </a:p>
      </dgm:t>
    </dgm:pt>
    <dgm:pt modelId="{B24DE0F4-DFD8-5241-AFE8-47DEFE7743F2}" type="parTrans" cxnId="{831CA6D6-F73B-F244-AF67-90B00D3B14D6}">
      <dgm:prSet/>
      <dgm:spPr/>
      <dgm:t>
        <a:bodyPr/>
        <a:lstStyle/>
        <a:p>
          <a:endParaRPr lang="en-US"/>
        </a:p>
      </dgm:t>
    </dgm:pt>
    <dgm:pt modelId="{F8C4C090-515B-E142-8DF5-6EA6E9089C01}" type="sibTrans" cxnId="{831CA6D6-F73B-F244-AF67-90B00D3B14D6}">
      <dgm:prSet/>
      <dgm:spPr/>
      <dgm:t>
        <a:bodyPr/>
        <a:lstStyle/>
        <a:p>
          <a:endParaRPr lang="en-US"/>
        </a:p>
      </dgm:t>
    </dgm:pt>
    <dgm:pt modelId="{ED0F99EC-2371-424C-A341-ADE953892C5E}" type="pres">
      <dgm:prSet presAssocID="{4B249CCB-C458-4F40-A601-211E35BAACE0}" presName="rootnode" presStyleCnt="0">
        <dgm:presLayoutVars>
          <dgm:chMax/>
          <dgm:chPref/>
          <dgm:dir/>
          <dgm:animLvl val="lvl"/>
        </dgm:presLayoutVars>
      </dgm:prSet>
      <dgm:spPr/>
    </dgm:pt>
    <dgm:pt modelId="{6141BB55-96F1-E14A-9943-35C231E57F81}" type="pres">
      <dgm:prSet presAssocID="{C7C8C43A-AB9A-2644-A709-4FF849A273C5}" presName="composite" presStyleCnt="0"/>
      <dgm:spPr/>
    </dgm:pt>
    <dgm:pt modelId="{93C19E4A-B621-AE45-AB72-2FDCBBC04331}" type="pres">
      <dgm:prSet presAssocID="{C7C8C43A-AB9A-2644-A709-4FF849A273C5}" presName="LShape" presStyleLbl="alignNode1" presStyleIdx="0" presStyleCnt="5"/>
      <dgm:spPr/>
    </dgm:pt>
    <dgm:pt modelId="{2C017CEE-F5B0-0649-A6B6-81388A2974C4}" type="pres">
      <dgm:prSet presAssocID="{C7C8C43A-AB9A-2644-A709-4FF849A273C5}" presName="ParentText" presStyleLbl="revTx" presStyleIdx="0" presStyleCnt="3">
        <dgm:presLayoutVars>
          <dgm:chMax val="0"/>
          <dgm:chPref val="0"/>
          <dgm:bulletEnabled val="1"/>
        </dgm:presLayoutVars>
      </dgm:prSet>
      <dgm:spPr/>
    </dgm:pt>
    <dgm:pt modelId="{25038391-8716-FE4F-B068-31A65BD9FD7D}" type="pres">
      <dgm:prSet presAssocID="{C7C8C43A-AB9A-2644-A709-4FF849A273C5}" presName="Triangle" presStyleLbl="alignNode1" presStyleIdx="1" presStyleCnt="5"/>
      <dgm:spPr/>
    </dgm:pt>
    <dgm:pt modelId="{6BB1F4CD-3A64-8B45-8633-0F358A15E28C}" type="pres">
      <dgm:prSet presAssocID="{D80B0808-5857-AE48-8229-26D112198334}" presName="sibTrans" presStyleCnt="0"/>
      <dgm:spPr/>
    </dgm:pt>
    <dgm:pt modelId="{968EE017-06DA-5E4A-BFDB-EB8071C4C71F}" type="pres">
      <dgm:prSet presAssocID="{D80B0808-5857-AE48-8229-26D112198334}" presName="space" presStyleCnt="0"/>
      <dgm:spPr/>
    </dgm:pt>
    <dgm:pt modelId="{94A641DF-D4B7-4A49-84B5-ECEA6E0DC5A3}" type="pres">
      <dgm:prSet presAssocID="{47A76AC5-6862-B547-96AE-E55C21090504}" presName="composite" presStyleCnt="0"/>
      <dgm:spPr/>
    </dgm:pt>
    <dgm:pt modelId="{0CC849F2-1406-4E40-8D05-3664E22F0269}" type="pres">
      <dgm:prSet presAssocID="{47A76AC5-6862-B547-96AE-E55C21090504}" presName="LShape" presStyleLbl="alignNode1" presStyleIdx="2" presStyleCnt="5"/>
      <dgm:spPr/>
    </dgm:pt>
    <dgm:pt modelId="{E74D5F4D-7F9C-1345-B0DB-B3EAEDE8DCBD}" type="pres">
      <dgm:prSet presAssocID="{47A76AC5-6862-B547-96AE-E55C21090504}" presName="ParentText" presStyleLbl="revTx" presStyleIdx="1" presStyleCnt="3">
        <dgm:presLayoutVars>
          <dgm:chMax val="0"/>
          <dgm:chPref val="0"/>
          <dgm:bulletEnabled val="1"/>
        </dgm:presLayoutVars>
      </dgm:prSet>
      <dgm:spPr/>
    </dgm:pt>
    <dgm:pt modelId="{ED9304D1-813A-B045-AD6B-2CB74F71C3BC}" type="pres">
      <dgm:prSet presAssocID="{47A76AC5-6862-B547-96AE-E55C21090504}" presName="Triangle" presStyleLbl="alignNode1" presStyleIdx="3" presStyleCnt="5"/>
      <dgm:spPr/>
    </dgm:pt>
    <dgm:pt modelId="{39BC8ECE-E912-8945-BB46-3AB84753F9C3}" type="pres">
      <dgm:prSet presAssocID="{412ABF16-9EB7-0745-934C-B74E28C24C30}" presName="sibTrans" presStyleCnt="0"/>
      <dgm:spPr/>
    </dgm:pt>
    <dgm:pt modelId="{85B7260C-0205-4446-9A7F-EF6554ACF7BF}" type="pres">
      <dgm:prSet presAssocID="{412ABF16-9EB7-0745-934C-B74E28C24C30}" presName="space" presStyleCnt="0"/>
      <dgm:spPr/>
    </dgm:pt>
    <dgm:pt modelId="{A80F89D8-08A7-574F-84B5-6E33871AEE5C}" type="pres">
      <dgm:prSet presAssocID="{C0E6D5D3-8264-0446-8CA5-76B5C2D20CCD}" presName="composite" presStyleCnt="0"/>
      <dgm:spPr/>
    </dgm:pt>
    <dgm:pt modelId="{243B741E-1DC8-C14D-9CC0-D3F180274D22}" type="pres">
      <dgm:prSet presAssocID="{C0E6D5D3-8264-0446-8CA5-76B5C2D20CCD}" presName="LShape" presStyleLbl="alignNode1" presStyleIdx="4" presStyleCnt="5"/>
      <dgm:spPr/>
    </dgm:pt>
    <dgm:pt modelId="{5FC2D714-BF05-2145-BFF7-D0F6206BFEAB}" type="pres">
      <dgm:prSet presAssocID="{C0E6D5D3-8264-0446-8CA5-76B5C2D20CCD}" presName="ParentText" presStyleLbl="revTx" presStyleIdx="2" presStyleCnt="3">
        <dgm:presLayoutVars>
          <dgm:chMax val="0"/>
          <dgm:chPref val="0"/>
          <dgm:bulletEnabled val="1"/>
        </dgm:presLayoutVars>
      </dgm:prSet>
      <dgm:spPr/>
    </dgm:pt>
  </dgm:ptLst>
  <dgm:cxnLst>
    <dgm:cxn modelId="{3A4A6D14-85C2-FC44-9FFA-08410EB6284C}" srcId="{47A76AC5-6862-B547-96AE-E55C21090504}" destId="{6FEFEC4F-5B81-414F-B73A-3B02D81D07A6}" srcOrd="0" destOrd="0" parTransId="{14A09760-60D9-2644-983F-19EDDC4C9C44}" sibTransId="{959E2CB2-2D99-464B-908A-8E851A8CABAE}"/>
    <dgm:cxn modelId="{4416F32E-CEAC-BA4A-8C97-FD6ED2B7610A}" type="presOf" srcId="{47A76AC5-6862-B547-96AE-E55C21090504}" destId="{E74D5F4D-7F9C-1345-B0DB-B3EAEDE8DCBD}" srcOrd="0" destOrd="0" presId="urn:microsoft.com/office/officeart/2009/3/layout/StepUpProcess"/>
    <dgm:cxn modelId="{9C50DC37-F5D1-6A41-8661-F427F486CE69}" srcId="{4B249CCB-C458-4F40-A601-211E35BAACE0}" destId="{C7C8C43A-AB9A-2644-A709-4FF849A273C5}" srcOrd="0" destOrd="0" parTransId="{CCEC03B8-D211-BD48-BAC2-3CCE7FCDACC5}" sibTransId="{D80B0808-5857-AE48-8229-26D112198334}"/>
    <dgm:cxn modelId="{6225886F-C6B3-0B4F-B43F-141C9FF561EB}" srcId="{47A76AC5-6862-B547-96AE-E55C21090504}" destId="{DFABAB55-BC8E-E347-9B55-E1508ADBB62F}" srcOrd="1" destOrd="0" parTransId="{4F68DD5C-1713-6A45-9F61-9731E69046E1}" sibTransId="{EAD0FD9E-4E74-674B-BFA2-9A1FC3AD8071}"/>
    <dgm:cxn modelId="{D5ED9FB7-55D9-A64E-8E3A-233043EE1091}" type="presOf" srcId="{C0E6D5D3-8264-0446-8CA5-76B5C2D20CCD}" destId="{5FC2D714-BF05-2145-BFF7-D0F6206BFEAB}" srcOrd="0" destOrd="0" presId="urn:microsoft.com/office/officeart/2009/3/layout/StepUpProcess"/>
    <dgm:cxn modelId="{AFEDFBC5-D936-7649-9517-FCE18AA7BF1C}" type="presOf" srcId="{DFABAB55-BC8E-E347-9B55-E1508ADBB62F}" destId="{E74D5F4D-7F9C-1345-B0DB-B3EAEDE8DCBD}" srcOrd="0" destOrd="2" presId="urn:microsoft.com/office/officeart/2009/3/layout/StepUpProcess"/>
    <dgm:cxn modelId="{831CA6D6-F73B-F244-AF67-90B00D3B14D6}" srcId="{4B249CCB-C458-4F40-A601-211E35BAACE0}" destId="{C0E6D5D3-8264-0446-8CA5-76B5C2D20CCD}" srcOrd="2" destOrd="0" parTransId="{B24DE0F4-DFD8-5241-AFE8-47DEFE7743F2}" sibTransId="{F8C4C090-515B-E142-8DF5-6EA6E9089C01}"/>
    <dgm:cxn modelId="{C096A6E4-4DCB-A04F-8481-122B37B118A3}" type="presOf" srcId="{4B249CCB-C458-4F40-A601-211E35BAACE0}" destId="{ED0F99EC-2371-424C-A341-ADE953892C5E}" srcOrd="0" destOrd="0" presId="urn:microsoft.com/office/officeart/2009/3/layout/StepUpProcess"/>
    <dgm:cxn modelId="{B4A3CBE9-39EA-5449-BB12-F1E29FFD01DA}" srcId="{4B249CCB-C458-4F40-A601-211E35BAACE0}" destId="{47A76AC5-6862-B547-96AE-E55C21090504}" srcOrd="1" destOrd="0" parTransId="{7C8E249A-1E4B-4344-AB15-E9210C12EC26}" sibTransId="{412ABF16-9EB7-0745-934C-B74E28C24C30}"/>
    <dgm:cxn modelId="{26BC7FFB-1989-7F4D-8D5C-FFD023B0CD41}" type="presOf" srcId="{C7C8C43A-AB9A-2644-A709-4FF849A273C5}" destId="{2C017CEE-F5B0-0649-A6B6-81388A2974C4}" srcOrd="0" destOrd="0" presId="urn:microsoft.com/office/officeart/2009/3/layout/StepUpProcess"/>
    <dgm:cxn modelId="{67A080FC-5630-114C-B6EC-150D645597C1}" type="presOf" srcId="{6FEFEC4F-5B81-414F-B73A-3B02D81D07A6}" destId="{E74D5F4D-7F9C-1345-B0DB-B3EAEDE8DCBD}" srcOrd="0" destOrd="1" presId="urn:microsoft.com/office/officeart/2009/3/layout/StepUpProcess"/>
    <dgm:cxn modelId="{F538B830-8334-C54B-A291-CF7C52EEDBC7}" type="presParOf" srcId="{ED0F99EC-2371-424C-A341-ADE953892C5E}" destId="{6141BB55-96F1-E14A-9943-35C231E57F81}" srcOrd="0" destOrd="0" presId="urn:microsoft.com/office/officeart/2009/3/layout/StepUpProcess"/>
    <dgm:cxn modelId="{FD859C56-CEBF-E342-BC8D-2FD036163DEF}" type="presParOf" srcId="{6141BB55-96F1-E14A-9943-35C231E57F81}" destId="{93C19E4A-B621-AE45-AB72-2FDCBBC04331}" srcOrd="0" destOrd="0" presId="urn:microsoft.com/office/officeart/2009/3/layout/StepUpProcess"/>
    <dgm:cxn modelId="{5C6EAD4D-1B2B-394E-9EE5-C0C1587C9DB0}" type="presParOf" srcId="{6141BB55-96F1-E14A-9943-35C231E57F81}" destId="{2C017CEE-F5B0-0649-A6B6-81388A2974C4}" srcOrd="1" destOrd="0" presId="urn:microsoft.com/office/officeart/2009/3/layout/StepUpProcess"/>
    <dgm:cxn modelId="{8AD681C3-D13C-744C-A910-4CD251CB583B}" type="presParOf" srcId="{6141BB55-96F1-E14A-9943-35C231E57F81}" destId="{25038391-8716-FE4F-B068-31A65BD9FD7D}" srcOrd="2" destOrd="0" presId="urn:microsoft.com/office/officeart/2009/3/layout/StepUpProcess"/>
    <dgm:cxn modelId="{6743F2E9-6F0C-1746-9CBA-6D8580DF4106}" type="presParOf" srcId="{ED0F99EC-2371-424C-A341-ADE953892C5E}" destId="{6BB1F4CD-3A64-8B45-8633-0F358A15E28C}" srcOrd="1" destOrd="0" presId="urn:microsoft.com/office/officeart/2009/3/layout/StepUpProcess"/>
    <dgm:cxn modelId="{1004915D-0565-FA42-94D5-20DA42FFED2E}" type="presParOf" srcId="{6BB1F4CD-3A64-8B45-8633-0F358A15E28C}" destId="{968EE017-06DA-5E4A-BFDB-EB8071C4C71F}" srcOrd="0" destOrd="0" presId="urn:microsoft.com/office/officeart/2009/3/layout/StepUpProcess"/>
    <dgm:cxn modelId="{EBCCF1B2-82D4-2D41-8F68-F15015535525}" type="presParOf" srcId="{ED0F99EC-2371-424C-A341-ADE953892C5E}" destId="{94A641DF-D4B7-4A49-84B5-ECEA6E0DC5A3}" srcOrd="2" destOrd="0" presId="urn:microsoft.com/office/officeart/2009/3/layout/StepUpProcess"/>
    <dgm:cxn modelId="{C312C8AA-949D-C545-8BBD-23E3375D1685}" type="presParOf" srcId="{94A641DF-D4B7-4A49-84B5-ECEA6E0DC5A3}" destId="{0CC849F2-1406-4E40-8D05-3664E22F0269}" srcOrd="0" destOrd="0" presId="urn:microsoft.com/office/officeart/2009/3/layout/StepUpProcess"/>
    <dgm:cxn modelId="{2BB66C4B-4378-944E-AB55-6A73C58C26AD}" type="presParOf" srcId="{94A641DF-D4B7-4A49-84B5-ECEA6E0DC5A3}" destId="{E74D5F4D-7F9C-1345-B0DB-B3EAEDE8DCBD}" srcOrd="1" destOrd="0" presId="urn:microsoft.com/office/officeart/2009/3/layout/StepUpProcess"/>
    <dgm:cxn modelId="{C04724C8-D0F9-094D-9D1C-5A0EC9313AAE}" type="presParOf" srcId="{94A641DF-D4B7-4A49-84B5-ECEA6E0DC5A3}" destId="{ED9304D1-813A-B045-AD6B-2CB74F71C3BC}" srcOrd="2" destOrd="0" presId="urn:microsoft.com/office/officeart/2009/3/layout/StepUpProcess"/>
    <dgm:cxn modelId="{22B02CD4-76FD-8546-B68F-991D3BFED0D9}" type="presParOf" srcId="{ED0F99EC-2371-424C-A341-ADE953892C5E}" destId="{39BC8ECE-E912-8945-BB46-3AB84753F9C3}" srcOrd="3" destOrd="0" presId="urn:microsoft.com/office/officeart/2009/3/layout/StepUpProcess"/>
    <dgm:cxn modelId="{093DA8D2-BFDC-484D-98FF-F94E7166903B}" type="presParOf" srcId="{39BC8ECE-E912-8945-BB46-3AB84753F9C3}" destId="{85B7260C-0205-4446-9A7F-EF6554ACF7BF}" srcOrd="0" destOrd="0" presId="urn:microsoft.com/office/officeart/2009/3/layout/StepUpProcess"/>
    <dgm:cxn modelId="{90AB509C-CB06-FA42-A731-2DBE1EE01A43}" type="presParOf" srcId="{ED0F99EC-2371-424C-A341-ADE953892C5E}" destId="{A80F89D8-08A7-574F-84B5-6E33871AEE5C}" srcOrd="4" destOrd="0" presId="urn:microsoft.com/office/officeart/2009/3/layout/StepUpProcess"/>
    <dgm:cxn modelId="{B2998B79-A650-504D-9D22-E562E4A3AEE6}" type="presParOf" srcId="{A80F89D8-08A7-574F-84B5-6E33871AEE5C}" destId="{243B741E-1DC8-C14D-9CC0-D3F180274D22}" srcOrd="0" destOrd="0" presId="urn:microsoft.com/office/officeart/2009/3/layout/StepUpProcess"/>
    <dgm:cxn modelId="{FF462CCE-E5AE-4A48-9C85-FABAD8752831}" type="presParOf" srcId="{A80F89D8-08A7-574F-84B5-6E33871AEE5C}" destId="{5FC2D714-BF05-2145-BFF7-D0F6206BFEA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5A5824-55DD-463B-BD85-C4173939D6C7}"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en-US"/>
        </a:p>
      </dgm:t>
    </dgm:pt>
    <dgm:pt modelId="{91B141E3-93E4-41DD-BBD4-64431A84D43E}">
      <dgm:prSet/>
      <dgm:spPr/>
      <dgm:t>
        <a:bodyPr/>
        <a:lstStyle/>
        <a:p>
          <a:r>
            <a:rPr lang="en-US" b="1" i="0" baseline="0"/>
            <a:t>Mandatory:</a:t>
          </a:r>
          <a:endParaRPr lang="en-US"/>
        </a:p>
      </dgm:t>
    </dgm:pt>
    <dgm:pt modelId="{A701F74D-EA2D-4EAC-910B-45705D472B5F}" type="parTrans" cxnId="{02F9D821-9A31-46BE-8E00-98584D781504}">
      <dgm:prSet/>
      <dgm:spPr/>
      <dgm:t>
        <a:bodyPr/>
        <a:lstStyle/>
        <a:p>
          <a:endParaRPr lang="en-US"/>
        </a:p>
      </dgm:t>
    </dgm:pt>
    <dgm:pt modelId="{916C7BC1-5274-4A99-AC5C-B59DE9AF6641}" type="sibTrans" cxnId="{02F9D821-9A31-46BE-8E00-98584D781504}">
      <dgm:prSet/>
      <dgm:spPr/>
      <dgm:t>
        <a:bodyPr/>
        <a:lstStyle/>
        <a:p>
          <a:endParaRPr lang="en-US"/>
        </a:p>
      </dgm:t>
    </dgm:pt>
    <dgm:pt modelId="{C8A2F37D-145E-4784-8BBB-42FEA1B7DB14}">
      <dgm:prSet/>
      <dgm:spPr/>
      <dgm:t>
        <a:bodyPr/>
        <a:lstStyle/>
        <a:p>
          <a:r>
            <a:rPr lang="en-GB"/>
            <a:t>Familiarity with health workforce regulations, management systems, or program related to fellowship, scholarship or professional training of health workers.</a:t>
          </a:r>
          <a:endParaRPr lang="en-US"/>
        </a:p>
      </dgm:t>
    </dgm:pt>
    <dgm:pt modelId="{4A641448-ED4E-4942-8EA6-A34CF73D1D1C}" type="parTrans" cxnId="{4F23A040-012D-45F4-8390-C93833CBC31C}">
      <dgm:prSet/>
      <dgm:spPr/>
      <dgm:t>
        <a:bodyPr/>
        <a:lstStyle/>
        <a:p>
          <a:endParaRPr lang="en-US"/>
        </a:p>
      </dgm:t>
    </dgm:pt>
    <dgm:pt modelId="{D91029D8-59AF-429B-A98E-250630C195FA}" type="sibTrans" cxnId="{4F23A040-012D-45F4-8390-C93833CBC31C}">
      <dgm:prSet/>
      <dgm:spPr/>
      <dgm:t>
        <a:bodyPr/>
        <a:lstStyle/>
        <a:p>
          <a:endParaRPr lang="en-US"/>
        </a:p>
      </dgm:t>
    </dgm:pt>
    <dgm:pt modelId="{FCE54D1A-81CA-4326-B619-45811858CEF7}">
      <dgm:prSet/>
      <dgm:spPr/>
      <dgm:t>
        <a:bodyPr/>
        <a:lstStyle/>
        <a:p>
          <a:r>
            <a:rPr lang="en-ID"/>
            <a:t>Proven experience in the design and implementation of government-scale web-based information systems, preferably in the health sector.</a:t>
          </a:r>
          <a:endParaRPr lang="en-US"/>
        </a:p>
      </dgm:t>
    </dgm:pt>
    <dgm:pt modelId="{65071EA9-A327-428E-BDD8-5C3CE1BF5346}" type="parTrans" cxnId="{202020A2-9399-46F7-AC03-AC3D679CA76A}">
      <dgm:prSet/>
      <dgm:spPr/>
      <dgm:t>
        <a:bodyPr/>
        <a:lstStyle/>
        <a:p>
          <a:endParaRPr lang="en-US"/>
        </a:p>
      </dgm:t>
    </dgm:pt>
    <dgm:pt modelId="{B11A97F6-EB2A-4301-ABE0-F8A6B491044E}" type="sibTrans" cxnId="{202020A2-9399-46F7-AC03-AC3D679CA76A}">
      <dgm:prSet/>
      <dgm:spPr/>
      <dgm:t>
        <a:bodyPr/>
        <a:lstStyle/>
        <a:p>
          <a:endParaRPr lang="en-US"/>
        </a:p>
      </dgm:t>
    </dgm:pt>
    <dgm:pt modelId="{E8568D3B-DF45-46EB-913B-64BC5048F2C5}">
      <dgm:prSet/>
      <dgm:spPr/>
      <dgm:t>
        <a:bodyPr/>
        <a:lstStyle/>
        <a:p>
          <a:r>
            <a:rPr lang="en-ID"/>
            <a:t>Demonstrated experience in developing integrated digital platforms covering end-to-end workflows such as registration, selection, monitoring, reporting, and financial management.</a:t>
          </a:r>
          <a:endParaRPr lang="en-US"/>
        </a:p>
      </dgm:t>
    </dgm:pt>
    <dgm:pt modelId="{96D9BB3E-0227-4510-BC2A-6309A2827612}" type="parTrans" cxnId="{444A0F2F-93C5-42B3-98C8-66E58485D937}">
      <dgm:prSet/>
      <dgm:spPr/>
      <dgm:t>
        <a:bodyPr/>
        <a:lstStyle/>
        <a:p>
          <a:endParaRPr lang="en-US"/>
        </a:p>
      </dgm:t>
    </dgm:pt>
    <dgm:pt modelId="{D47E83D9-D978-4E74-A1DD-F94DD2FFAE1F}" type="sibTrans" cxnId="{444A0F2F-93C5-42B3-98C8-66E58485D937}">
      <dgm:prSet/>
      <dgm:spPr/>
      <dgm:t>
        <a:bodyPr/>
        <a:lstStyle/>
        <a:p>
          <a:endParaRPr lang="en-US"/>
        </a:p>
      </dgm:t>
    </dgm:pt>
    <dgm:pt modelId="{65FE10E8-8FB9-41FD-B656-FE3A477049DC}">
      <dgm:prSet/>
      <dgm:spPr/>
      <dgm:t>
        <a:bodyPr/>
        <a:lstStyle/>
        <a:p>
          <a:r>
            <a:rPr lang="en-ID"/>
            <a:t>Proven experience in system integration and interoperability, preferably with national digital health platforms such as SATUSEHAT or comparable systems.</a:t>
          </a:r>
          <a:endParaRPr lang="en-US"/>
        </a:p>
      </dgm:t>
    </dgm:pt>
    <dgm:pt modelId="{87F0D1F6-E16D-439D-8BD8-C5ED7E405980}" type="parTrans" cxnId="{B86A3B79-A91C-4DF5-B65D-A0336335FFA2}">
      <dgm:prSet/>
      <dgm:spPr/>
      <dgm:t>
        <a:bodyPr/>
        <a:lstStyle/>
        <a:p>
          <a:endParaRPr lang="en-US"/>
        </a:p>
      </dgm:t>
    </dgm:pt>
    <dgm:pt modelId="{9244A88A-3359-448B-8E59-3690593328EF}" type="sibTrans" cxnId="{B86A3B79-A91C-4DF5-B65D-A0336335FFA2}">
      <dgm:prSet/>
      <dgm:spPr/>
      <dgm:t>
        <a:bodyPr/>
        <a:lstStyle/>
        <a:p>
          <a:endParaRPr lang="en-US"/>
        </a:p>
      </dgm:t>
    </dgm:pt>
    <dgm:pt modelId="{9C898AEC-E633-4AEB-A0B3-15FF8C14AF9D}">
      <dgm:prSet/>
      <dgm:spPr/>
      <dgm:t>
        <a:bodyPr/>
        <a:lstStyle/>
        <a:p>
          <a:r>
            <a:rPr lang="en-ID"/>
            <a:t>Demonstrated understanding of digital governance, data protection, audit trail mechanisms, and compliance with SPBE or relevant regulatory standards. </a:t>
          </a:r>
          <a:endParaRPr lang="en-US"/>
        </a:p>
      </dgm:t>
    </dgm:pt>
    <dgm:pt modelId="{0C9E1BF8-1F06-49D0-80D8-58024CBD7B58}" type="parTrans" cxnId="{0F3DAC5D-2B9B-430F-9E73-61B5C34B680E}">
      <dgm:prSet/>
      <dgm:spPr/>
      <dgm:t>
        <a:bodyPr/>
        <a:lstStyle/>
        <a:p>
          <a:endParaRPr lang="en-US"/>
        </a:p>
      </dgm:t>
    </dgm:pt>
    <dgm:pt modelId="{ADB5FE89-7887-4FDD-AD2F-098DBBD03559}" type="sibTrans" cxnId="{0F3DAC5D-2B9B-430F-9E73-61B5C34B680E}">
      <dgm:prSet/>
      <dgm:spPr/>
      <dgm:t>
        <a:bodyPr/>
        <a:lstStyle/>
        <a:p>
          <a:endParaRPr lang="en-US"/>
        </a:p>
      </dgm:t>
    </dgm:pt>
    <dgm:pt modelId="{679BB30A-3F7D-42F6-A3D5-02DF20A9C672}">
      <dgm:prSet/>
      <dgm:spPr/>
      <dgm:t>
        <a:bodyPr/>
        <a:lstStyle/>
        <a:p>
          <a:r>
            <a:rPr lang="en-GB" b="1"/>
            <a:t>Desirable:</a:t>
          </a:r>
          <a:endParaRPr lang="en-US"/>
        </a:p>
      </dgm:t>
    </dgm:pt>
    <dgm:pt modelId="{7FCF2BDA-0CA6-4796-9CA4-13B0CBA0055E}" type="parTrans" cxnId="{BF71BFEA-F8A7-4D9C-A720-D7B5F89015AC}">
      <dgm:prSet/>
      <dgm:spPr/>
      <dgm:t>
        <a:bodyPr/>
        <a:lstStyle/>
        <a:p>
          <a:endParaRPr lang="en-US"/>
        </a:p>
      </dgm:t>
    </dgm:pt>
    <dgm:pt modelId="{BCC7A552-C6A2-43E7-A256-5BD9DDD08750}" type="sibTrans" cxnId="{BF71BFEA-F8A7-4D9C-A720-D7B5F89015AC}">
      <dgm:prSet/>
      <dgm:spPr/>
      <dgm:t>
        <a:bodyPr/>
        <a:lstStyle/>
        <a:p>
          <a:endParaRPr lang="en-US"/>
        </a:p>
      </dgm:t>
    </dgm:pt>
    <dgm:pt modelId="{14AD217F-789B-42E4-BF62-9D64F4E83E85}">
      <dgm:prSet/>
      <dgm:spPr/>
      <dgm:t>
        <a:bodyPr/>
        <a:lstStyle/>
        <a:p>
          <a:r>
            <a:rPr lang="en-GB"/>
            <a:t>Prior experience working with the Ministry of Health, other government institutions, or international organizations.</a:t>
          </a:r>
          <a:endParaRPr lang="en-US"/>
        </a:p>
      </dgm:t>
    </dgm:pt>
    <dgm:pt modelId="{90E5076D-D5FB-481A-B1E1-560B627CFA59}" type="parTrans" cxnId="{A1111479-7224-4823-861A-A79F3723B504}">
      <dgm:prSet/>
      <dgm:spPr/>
      <dgm:t>
        <a:bodyPr/>
        <a:lstStyle/>
        <a:p>
          <a:endParaRPr lang="en-US"/>
        </a:p>
      </dgm:t>
    </dgm:pt>
    <dgm:pt modelId="{731A4A5C-7A99-488C-A1F8-E36F22812D6A}" type="sibTrans" cxnId="{A1111479-7224-4823-861A-A79F3723B504}">
      <dgm:prSet/>
      <dgm:spPr/>
      <dgm:t>
        <a:bodyPr/>
        <a:lstStyle/>
        <a:p>
          <a:endParaRPr lang="en-US"/>
        </a:p>
      </dgm:t>
    </dgm:pt>
    <dgm:pt modelId="{6A1FFC29-E791-44C9-BFBF-3D7F2F247635}">
      <dgm:prSet/>
      <dgm:spPr/>
      <dgm:t>
        <a:bodyPr/>
        <a:lstStyle/>
        <a:p>
          <a:r>
            <a:rPr lang="en-GB"/>
            <a:t>Experience facilitating stakeholder consultations, system validation workshops, or multi-institutional coordination processes.</a:t>
          </a:r>
          <a:endParaRPr lang="en-US"/>
        </a:p>
      </dgm:t>
    </dgm:pt>
    <dgm:pt modelId="{353E0555-EEBE-4EE6-AC97-6375B6BC454A}" type="parTrans" cxnId="{55DF7939-20E9-4A82-93FF-88D80A606D17}">
      <dgm:prSet/>
      <dgm:spPr/>
      <dgm:t>
        <a:bodyPr/>
        <a:lstStyle/>
        <a:p>
          <a:endParaRPr lang="en-US"/>
        </a:p>
      </dgm:t>
    </dgm:pt>
    <dgm:pt modelId="{E2B9A647-4416-4FAC-8F97-3211E1818150}" type="sibTrans" cxnId="{55DF7939-20E9-4A82-93FF-88D80A606D17}">
      <dgm:prSet/>
      <dgm:spPr/>
      <dgm:t>
        <a:bodyPr/>
        <a:lstStyle/>
        <a:p>
          <a:endParaRPr lang="en-US"/>
        </a:p>
      </dgm:t>
    </dgm:pt>
    <dgm:pt modelId="{F2F83D9E-7606-44C2-B9F1-87ECA775D7B5}">
      <dgm:prSet/>
      <dgm:spPr/>
      <dgm:t>
        <a:bodyPr/>
        <a:lstStyle/>
        <a:p>
          <a:r>
            <a:rPr lang="en-GB"/>
            <a:t>Ability to work with multidisciplinary teams combining digital health, information systems, and public health or health workforce expertise.</a:t>
          </a:r>
          <a:r>
            <a:rPr lang="en-ID"/>
            <a:t> </a:t>
          </a:r>
          <a:endParaRPr lang="en-US"/>
        </a:p>
      </dgm:t>
    </dgm:pt>
    <dgm:pt modelId="{851B4BF7-A892-45D4-9DE8-A37CF15C96F3}" type="parTrans" cxnId="{E608B830-AADB-401A-A555-C13EE58B0DE4}">
      <dgm:prSet/>
      <dgm:spPr/>
      <dgm:t>
        <a:bodyPr/>
        <a:lstStyle/>
        <a:p>
          <a:endParaRPr lang="en-US"/>
        </a:p>
      </dgm:t>
    </dgm:pt>
    <dgm:pt modelId="{6A3763C9-3FF7-4BB0-98C8-1B4F0FAE77F5}" type="sibTrans" cxnId="{E608B830-AADB-401A-A555-C13EE58B0DE4}">
      <dgm:prSet/>
      <dgm:spPr/>
      <dgm:t>
        <a:bodyPr/>
        <a:lstStyle/>
        <a:p>
          <a:endParaRPr lang="en-US"/>
        </a:p>
      </dgm:t>
    </dgm:pt>
    <dgm:pt modelId="{3B362D57-3880-E34B-8953-EAB0D1C26AEC}" type="pres">
      <dgm:prSet presAssocID="{5D5A5824-55DD-463B-BD85-C4173939D6C7}" presName="linear" presStyleCnt="0">
        <dgm:presLayoutVars>
          <dgm:dir/>
          <dgm:animLvl val="lvl"/>
          <dgm:resizeHandles val="exact"/>
        </dgm:presLayoutVars>
      </dgm:prSet>
      <dgm:spPr/>
    </dgm:pt>
    <dgm:pt modelId="{5EA9AD8A-74CC-5E4C-89B2-1678A4DBED9F}" type="pres">
      <dgm:prSet presAssocID="{91B141E3-93E4-41DD-BBD4-64431A84D43E}" presName="parentLin" presStyleCnt="0"/>
      <dgm:spPr/>
    </dgm:pt>
    <dgm:pt modelId="{B402A13B-3635-3B4A-BCA1-B06B7A7ACA07}" type="pres">
      <dgm:prSet presAssocID="{91B141E3-93E4-41DD-BBD4-64431A84D43E}" presName="parentLeftMargin" presStyleLbl="node1" presStyleIdx="0" presStyleCnt="2"/>
      <dgm:spPr/>
    </dgm:pt>
    <dgm:pt modelId="{E5BD9C12-DEFD-7C4D-8C49-2123012B19DA}" type="pres">
      <dgm:prSet presAssocID="{91B141E3-93E4-41DD-BBD4-64431A84D43E}" presName="parentText" presStyleLbl="node1" presStyleIdx="0" presStyleCnt="2">
        <dgm:presLayoutVars>
          <dgm:chMax val="0"/>
          <dgm:bulletEnabled val="1"/>
        </dgm:presLayoutVars>
      </dgm:prSet>
      <dgm:spPr/>
    </dgm:pt>
    <dgm:pt modelId="{A93D20A5-EDDD-6E49-B06B-1CD4F28EFC1D}" type="pres">
      <dgm:prSet presAssocID="{91B141E3-93E4-41DD-BBD4-64431A84D43E}" presName="negativeSpace" presStyleCnt="0"/>
      <dgm:spPr/>
    </dgm:pt>
    <dgm:pt modelId="{F0175CDC-BBD5-5949-9470-EC3F45A03E5D}" type="pres">
      <dgm:prSet presAssocID="{91B141E3-93E4-41DD-BBD4-64431A84D43E}" presName="childText" presStyleLbl="conFgAcc1" presStyleIdx="0" presStyleCnt="2">
        <dgm:presLayoutVars>
          <dgm:bulletEnabled val="1"/>
        </dgm:presLayoutVars>
      </dgm:prSet>
      <dgm:spPr/>
    </dgm:pt>
    <dgm:pt modelId="{D58C20D9-C7E8-984F-9533-C420DCE6772F}" type="pres">
      <dgm:prSet presAssocID="{916C7BC1-5274-4A99-AC5C-B59DE9AF6641}" presName="spaceBetweenRectangles" presStyleCnt="0"/>
      <dgm:spPr/>
    </dgm:pt>
    <dgm:pt modelId="{A023010F-76EF-5849-A018-0D17AFEEA446}" type="pres">
      <dgm:prSet presAssocID="{679BB30A-3F7D-42F6-A3D5-02DF20A9C672}" presName="parentLin" presStyleCnt="0"/>
      <dgm:spPr/>
    </dgm:pt>
    <dgm:pt modelId="{8D39E741-0036-8B45-AB7A-2DB90B92EA39}" type="pres">
      <dgm:prSet presAssocID="{679BB30A-3F7D-42F6-A3D5-02DF20A9C672}" presName="parentLeftMargin" presStyleLbl="node1" presStyleIdx="0" presStyleCnt="2"/>
      <dgm:spPr/>
    </dgm:pt>
    <dgm:pt modelId="{E05A7148-044E-9445-AFA0-BDE9EA04B42C}" type="pres">
      <dgm:prSet presAssocID="{679BB30A-3F7D-42F6-A3D5-02DF20A9C672}" presName="parentText" presStyleLbl="node1" presStyleIdx="1" presStyleCnt="2">
        <dgm:presLayoutVars>
          <dgm:chMax val="0"/>
          <dgm:bulletEnabled val="1"/>
        </dgm:presLayoutVars>
      </dgm:prSet>
      <dgm:spPr/>
    </dgm:pt>
    <dgm:pt modelId="{A01E55CD-8DB0-DD42-B46D-C5B9A8EF911A}" type="pres">
      <dgm:prSet presAssocID="{679BB30A-3F7D-42F6-A3D5-02DF20A9C672}" presName="negativeSpace" presStyleCnt="0"/>
      <dgm:spPr/>
    </dgm:pt>
    <dgm:pt modelId="{B06C9973-B15F-B248-8D3E-0178F153221B}" type="pres">
      <dgm:prSet presAssocID="{679BB30A-3F7D-42F6-A3D5-02DF20A9C672}" presName="childText" presStyleLbl="conFgAcc1" presStyleIdx="1" presStyleCnt="2">
        <dgm:presLayoutVars>
          <dgm:bulletEnabled val="1"/>
        </dgm:presLayoutVars>
      </dgm:prSet>
      <dgm:spPr/>
    </dgm:pt>
  </dgm:ptLst>
  <dgm:cxnLst>
    <dgm:cxn modelId="{3788EC03-4950-5549-9AB0-7CECCFF4DE14}" type="presOf" srcId="{6A1FFC29-E791-44C9-BFBF-3D7F2F247635}" destId="{B06C9973-B15F-B248-8D3E-0178F153221B}" srcOrd="0" destOrd="1" presId="urn:microsoft.com/office/officeart/2005/8/layout/list1"/>
    <dgm:cxn modelId="{A4D6EF0E-4B41-FA44-8FDE-D507BC5BC097}" type="presOf" srcId="{65FE10E8-8FB9-41FD-B656-FE3A477049DC}" destId="{F0175CDC-BBD5-5949-9470-EC3F45A03E5D}" srcOrd="0" destOrd="3" presId="urn:microsoft.com/office/officeart/2005/8/layout/list1"/>
    <dgm:cxn modelId="{02F9D821-9A31-46BE-8E00-98584D781504}" srcId="{5D5A5824-55DD-463B-BD85-C4173939D6C7}" destId="{91B141E3-93E4-41DD-BBD4-64431A84D43E}" srcOrd="0" destOrd="0" parTransId="{A701F74D-EA2D-4EAC-910B-45705D472B5F}" sibTransId="{916C7BC1-5274-4A99-AC5C-B59DE9AF6641}"/>
    <dgm:cxn modelId="{444A0F2F-93C5-42B3-98C8-66E58485D937}" srcId="{91B141E3-93E4-41DD-BBD4-64431A84D43E}" destId="{E8568D3B-DF45-46EB-913B-64BC5048F2C5}" srcOrd="2" destOrd="0" parTransId="{96D9BB3E-0227-4510-BC2A-6309A2827612}" sibTransId="{D47E83D9-D978-4E74-A1DD-F94DD2FFAE1F}"/>
    <dgm:cxn modelId="{E608B830-AADB-401A-A555-C13EE58B0DE4}" srcId="{679BB30A-3F7D-42F6-A3D5-02DF20A9C672}" destId="{F2F83D9E-7606-44C2-B9F1-87ECA775D7B5}" srcOrd="2" destOrd="0" parTransId="{851B4BF7-A892-45D4-9DE8-A37CF15C96F3}" sibTransId="{6A3763C9-3FF7-4BB0-98C8-1B4F0FAE77F5}"/>
    <dgm:cxn modelId="{55DF7939-20E9-4A82-93FF-88D80A606D17}" srcId="{679BB30A-3F7D-42F6-A3D5-02DF20A9C672}" destId="{6A1FFC29-E791-44C9-BFBF-3D7F2F247635}" srcOrd="1" destOrd="0" parTransId="{353E0555-EEBE-4EE6-AC97-6375B6BC454A}" sibTransId="{E2B9A647-4416-4FAC-8F97-3211E1818150}"/>
    <dgm:cxn modelId="{4F23A040-012D-45F4-8390-C93833CBC31C}" srcId="{91B141E3-93E4-41DD-BBD4-64431A84D43E}" destId="{C8A2F37D-145E-4784-8BBB-42FEA1B7DB14}" srcOrd="0" destOrd="0" parTransId="{4A641448-ED4E-4942-8EA6-A34CF73D1D1C}" sibTransId="{D91029D8-59AF-429B-A98E-250630C195FA}"/>
    <dgm:cxn modelId="{0F3DAC5D-2B9B-430F-9E73-61B5C34B680E}" srcId="{91B141E3-93E4-41DD-BBD4-64431A84D43E}" destId="{9C898AEC-E633-4AEB-A0B3-15FF8C14AF9D}" srcOrd="4" destOrd="0" parTransId="{0C9E1BF8-1F06-49D0-80D8-58024CBD7B58}" sibTransId="{ADB5FE89-7887-4FDD-AD2F-098DBBD03559}"/>
    <dgm:cxn modelId="{610B8943-0928-7940-8923-38797222E253}" type="presOf" srcId="{14AD217F-789B-42E4-BF62-9D64F4E83E85}" destId="{B06C9973-B15F-B248-8D3E-0178F153221B}" srcOrd="0" destOrd="0" presId="urn:microsoft.com/office/officeart/2005/8/layout/list1"/>
    <dgm:cxn modelId="{7317404F-4EA8-C144-942F-4A8A299C6B8F}" type="presOf" srcId="{91B141E3-93E4-41DD-BBD4-64431A84D43E}" destId="{E5BD9C12-DEFD-7C4D-8C49-2123012B19DA}" srcOrd="1" destOrd="0" presId="urn:microsoft.com/office/officeart/2005/8/layout/list1"/>
    <dgm:cxn modelId="{82EE7D53-C6F8-F849-A5DB-89B3B3DE285E}" type="presOf" srcId="{679BB30A-3F7D-42F6-A3D5-02DF20A9C672}" destId="{E05A7148-044E-9445-AFA0-BDE9EA04B42C}" srcOrd="1" destOrd="0" presId="urn:microsoft.com/office/officeart/2005/8/layout/list1"/>
    <dgm:cxn modelId="{A1111479-7224-4823-861A-A79F3723B504}" srcId="{679BB30A-3F7D-42F6-A3D5-02DF20A9C672}" destId="{14AD217F-789B-42E4-BF62-9D64F4E83E85}" srcOrd="0" destOrd="0" parTransId="{90E5076D-D5FB-481A-B1E1-560B627CFA59}" sibTransId="{731A4A5C-7A99-488C-A1F8-E36F22812D6A}"/>
    <dgm:cxn modelId="{B86A3B79-A91C-4DF5-B65D-A0336335FFA2}" srcId="{91B141E3-93E4-41DD-BBD4-64431A84D43E}" destId="{65FE10E8-8FB9-41FD-B656-FE3A477049DC}" srcOrd="3" destOrd="0" parTransId="{87F0D1F6-E16D-439D-8BD8-C5ED7E405980}" sibTransId="{9244A88A-3359-448B-8E59-3690593328EF}"/>
    <dgm:cxn modelId="{0F3D7B7E-D2F9-8C47-B264-58F7C65DC8C3}" type="presOf" srcId="{9C898AEC-E633-4AEB-A0B3-15FF8C14AF9D}" destId="{F0175CDC-BBD5-5949-9470-EC3F45A03E5D}" srcOrd="0" destOrd="4" presId="urn:microsoft.com/office/officeart/2005/8/layout/list1"/>
    <dgm:cxn modelId="{7879AC87-D30D-2946-A2E5-5D535C2F2C15}" type="presOf" srcId="{C8A2F37D-145E-4784-8BBB-42FEA1B7DB14}" destId="{F0175CDC-BBD5-5949-9470-EC3F45A03E5D}" srcOrd="0" destOrd="0" presId="urn:microsoft.com/office/officeart/2005/8/layout/list1"/>
    <dgm:cxn modelId="{D5124892-5933-3649-96D1-96C25C3711A1}" type="presOf" srcId="{F2F83D9E-7606-44C2-B9F1-87ECA775D7B5}" destId="{B06C9973-B15F-B248-8D3E-0178F153221B}" srcOrd="0" destOrd="2" presId="urn:microsoft.com/office/officeart/2005/8/layout/list1"/>
    <dgm:cxn modelId="{202020A2-9399-46F7-AC03-AC3D679CA76A}" srcId="{91B141E3-93E4-41DD-BBD4-64431A84D43E}" destId="{FCE54D1A-81CA-4326-B619-45811858CEF7}" srcOrd="1" destOrd="0" parTransId="{65071EA9-A327-428E-BDD8-5C3CE1BF5346}" sibTransId="{B11A97F6-EB2A-4301-ABE0-F8A6B491044E}"/>
    <dgm:cxn modelId="{07B3F9D0-1D35-3C49-8509-AF1F3F12A165}" type="presOf" srcId="{E8568D3B-DF45-46EB-913B-64BC5048F2C5}" destId="{F0175CDC-BBD5-5949-9470-EC3F45A03E5D}" srcOrd="0" destOrd="2" presId="urn:microsoft.com/office/officeart/2005/8/layout/list1"/>
    <dgm:cxn modelId="{D35AFED7-2408-DA4E-AC71-92F7364B1A12}" type="presOf" srcId="{91B141E3-93E4-41DD-BBD4-64431A84D43E}" destId="{B402A13B-3635-3B4A-BCA1-B06B7A7ACA07}" srcOrd="0" destOrd="0" presId="urn:microsoft.com/office/officeart/2005/8/layout/list1"/>
    <dgm:cxn modelId="{4A0404E6-DFB0-C044-BF3B-93C043A32B22}" type="presOf" srcId="{679BB30A-3F7D-42F6-A3D5-02DF20A9C672}" destId="{8D39E741-0036-8B45-AB7A-2DB90B92EA39}" srcOrd="0" destOrd="0" presId="urn:microsoft.com/office/officeart/2005/8/layout/list1"/>
    <dgm:cxn modelId="{BF71BFEA-F8A7-4D9C-A720-D7B5F89015AC}" srcId="{5D5A5824-55DD-463B-BD85-C4173939D6C7}" destId="{679BB30A-3F7D-42F6-A3D5-02DF20A9C672}" srcOrd="1" destOrd="0" parTransId="{7FCF2BDA-0CA6-4796-9CA4-13B0CBA0055E}" sibTransId="{BCC7A552-C6A2-43E7-A256-5BD9DDD08750}"/>
    <dgm:cxn modelId="{B4A304EB-ED91-6F46-A761-A95E53F07B46}" type="presOf" srcId="{FCE54D1A-81CA-4326-B619-45811858CEF7}" destId="{F0175CDC-BBD5-5949-9470-EC3F45A03E5D}" srcOrd="0" destOrd="1" presId="urn:microsoft.com/office/officeart/2005/8/layout/list1"/>
    <dgm:cxn modelId="{EBD57FF8-4415-2540-A684-B303FF458167}" type="presOf" srcId="{5D5A5824-55DD-463B-BD85-C4173939D6C7}" destId="{3B362D57-3880-E34B-8953-EAB0D1C26AEC}" srcOrd="0" destOrd="0" presId="urn:microsoft.com/office/officeart/2005/8/layout/list1"/>
    <dgm:cxn modelId="{72908C2A-5D72-A742-B223-551283618A5E}" type="presParOf" srcId="{3B362D57-3880-E34B-8953-EAB0D1C26AEC}" destId="{5EA9AD8A-74CC-5E4C-89B2-1678A4DBED9F}" srcOrd="0" destOrd="0" presId="urn:microsoft.com/office/officeart/2005/8/layout/list1"/>
    <dgm:cxn modelId="{BC9F40E5-ABA7-3D44-BE80-2348D5FDC530}" type="presParOf" srcId="{5EA9AD8A-74CC-5E4C-89B2-1678A4DBED9F}" destId="{B402A13B-3635-3B4A-BCA1-B06B7A7ACA07}" srcOrd="0" destOrd="0" presId="urn:microsoft.com/office/officeart/2005/8/layout/list1"/>
    <dgm:cxn modelId="{1DF002F3-FAB0-FD42-9707-236656E882DE}" type="presParOf" srcId="{5EA9AD8A-74CC-5E4C-89B2-1678A4DBED9F}" destId="{E5BD9C12-DEFD-7C4D-8C49-2123012B19DA}" srcOrd="1" destOrd="0" presId="urn:microsoft.com/office/officeart/2005/8/layout/list1"/>
    <dgm:cxn modelId="{7ED4D587-6F54-BC4F-BE10-15BE322025DD}" type="presParOf" srcId="{3B362D57-3880-E34B-8953-EAB0D1C26AEC}" destId="{A93D20A5-EDDD-6E49-B06B-1CD4F28EFC1D}" srcOrd="1" destOrd="0" presId="urn:microsoft.com/office/officeart/2005/8/layout/list1"/>
    <dgm:cxn modelId="{C6587E4A-C90B-AB4D-9319-1798F479C1A2}" type="presParOf" srcId="{3B362D57-3880-E34B-8953-EAB0D1C26AEC}" destId="{F0175CDC-BBD5-5949-9470-EC3F45A03E5D}" srcOrd="2" destOrd="0" presId="urn:microsoft.com/office/officeart/2005/8/layout/list1"/>
    <dgm:cxn modelId="{AA8813F7-342E-EB44-9E19-5659826E57AF}" type="presParOf" srcId="{3B362D57-3880-E34B-8953-EAB0D1C26AEC}" destId="{D58C20D9-C7E8-984F-9533-C420DCE6772F}" srcOrd="3" destOrd="0" presId="urn:microsoft.com/office/officeart/2005/8/layout/list1"/>
    <dgm:cxn modelId="{6EE140CE-4B29-074A-8357-2BA557320581}" type="presParOf" srcId="{3B362D57-3880-E34B-8953-EAB0D1C26AEC}" destId="{A023010F-76EF-5849-A018-0D17AFEEA446}" srcOrd="4" destOrd="0" presId="urn:microsoft.com/office/officeart/2005/8/layout/list1"/>
    <dgm:cxn modelId="{5372AE50-AC37-3D41-A13D-106A3576632B}" type="presParOf" srcId="{A023010F-76EF-5849-A018-0D17AFEEA446}" destId="{8D39E741-0036-8B45-AB7A-2DB90B92EA39}" srcOrd="0" destOrd="0" presId="urn:microsoft.com/office/officeart/2005/8/layout/list1"/>
    <dgm:cxn modelId="{71E538E6-6680-D849-8F86-73FE4789E2C9}" type="presParOf" srcId="{A023010F-76EF-5849-A018-0D17AFEEA446}" destId="{E05A7148-044E-9445-AFA0-BDE9EA04B42C}" srcOrd="1" destOrd="0" presId="urn:microsoft.com/office/officeart/2005/8/layout/list1"/>
    <dgm:cxn modelId="{EDBC20B1-5E60-E241-B9A2-1DA18B037516}" type="presParOf" srcId="{3B362D57-3880-E34B-8953-EAB0D1C26AEC}" destId="{A01E55CD-8DB0-DD42-B46D-C5B9A8EF911A}" srcOrd="5" destOrd="0" presId="urn:microsoft.com/office/officeart/2005/8/layout/list1"/>
    <dgm:cxn modelId="{8B6E01DE-BE9A-1F42-B34D-5C25A4441762}" type="presParOf" srcId="{3B362D57-3880-E34B-8953-EAB0D1C26AEC}" destId="{B06C9973-B15F-B248-8D3E-0178F153221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E3C238-6511-4E0B-8B7D-6B6684E4C62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90C6741E-6378-49BB-895C-E526C3C8017A}">
      <dgm:prSet phldrT="[Text]" custT="1"/>
      <dgm:spPr/>
      <dgm:t>
        <a:bodyPr/>
        <a:lstStyle/>
        <a:p>
          <a:r>
            <a:rPr lang="en-US" sz="1600" b="1"/>
            <a:t>Organizational</a:t>
          </a:r>
          <a:r>
            <a:rPr lang="en-US" sz="1600"/>
            <a:t> </a:t>
          </a:r>
          <a:r>
            <a:rPr lang="en-US" sz="1600" b="1"/>
            <a:t>Capacity</a:t>
          </a:r>
        </a:p>
      </dgm:t>
    </dgm:pt>
    <dgm:pt modelId="{395C8CAE-0FA7-4BAC-8BB4-223BE53D6856}" type="parTrans" cxnId="{D0384F06-4640-4C25-8FE3-4937D26DF25F}">
      <dgm:prSet/>
      <dgm:spPr/>
      <dgm:t>
        <a:bodyPr/>
        <a:lstStyle/>
        <a:p>
          <a:endParaRPr lang="en-US" sz="1400"/>
        </a:p>
      </dgm:t>
    </dgm:pt>
    <dgm:pt modelId="{0A44EDD2-E5D4-4DA3-8FBA-B135D29E789A}" type="sibTrans" cxnId="{D0384F06-4640-4C25-8FE3-4937D26DF25F}">
      <dgm:prSet/>
      <dgm:spPr/>
      <dgm:t>
        <a:bodyPr/>
        <a:lstStyle/>
        <a:p>
          <a:endParaRPr lang="en-US" sz="1400"/>
        </a:p>
      </dgm:t>
    </dgm:pt>
    <dgm:pt modelId="{FBA4FAC6-04E7-4261-8322-B98D2BC254BD}">
      <dgm:prSet phldrT="[Text]" custT="1"/>
      <dgm:spPr/>
      <dgm:t>
        <a:bodyPr/>
        <a:lstStyle/>
        <a:p>
          <a:r>
            <a:rPr lang="en-US" sz="1600" b="1"/>
            <a:t>Quality of the Technical Proposal</a:t>
          </a:r>
        </a:p>
      </dgm:t>
    </dgm:pt>
    <dgm:pt modelId="{B42875A6-DC41-4ED7-9D44-556F458E9341}" type="parTrans" cxnId="{CAC9350B-5322-4806-8BD1-E1544B82B4D4}">
      <dgm:prSet/>
      <dgm:spPr/>
      <dgm:t>
        <a:bodyPr/>
        <a:lstStyle/>
        <a:p>
          <a:endParaRPr lang="en-US" sz="1400"/>
        </a:p>
      </dgm:t>
    </dgm:pt>
    <dgm:pt modelId="{B29B0F62-EAC3-4109-8DED-106CB11955FF}" type="sibTrans" cxnId="{CAC9350B-5322-4806-8BD1-E1544B82B4D4}">
      <dgm:prSet/>
      <dgm:spPr/>
      <dgm:t>
        <a:bodyPr/>
        <a:lstStyle/>
        <a:p>
          <a:endParaRPr lang="en-US" sz="1400"/>
        </a:p>
      </dgm:t>
    </dgm:pt>
    <dgm:pt modelId="{ADFD1E23-4885-45C2-822C-0BE37BE0866A}">
      <dgm:prSet phldrT="[Text]" custT="1"/>
      <dgm:spPr/>
      <dgm:t>
        <a:bodyPr/>
        <a:lstStyle/>
        <a:p>
          <a:r>
            <a:rPr lang="en-US" sz="1400" b="1"/>
            <a:t>Resources and Key Personnel</a:t>
          </a:r>
        </a:p>
      </dgm:t>
    </dgm:pt>
    <dgm:pt modelId="{371E9FE9-007C-4F92-8775-D0451919F953}" type="parTrans" cxnId="{FBB32674-980D-4C6D-85F7-07498C3F4AC6}">
      <dgm:prSet/>
      <dgm:spPr/>
      <dgm:t>
        <a:bodyPr/>
        <a:lstStyle/>
        <a:p>
          <a:endParaRPr lang="en-US" sz="1400"/>
        </a:p>
      </dgm:t>
    </dgm:pt>
    <dgm:pt modelId="{68A4BA35-E5DD-448F-BD65-871BCBF0FD6A}" type="sibTrans" cxnId="{FBB32674-980D-4C6D-85F7-07498C3F4AC6}">
      <dgm:prSet/>
      <dgm:spPr/>
      <dgm:t>
        <a:bodyPr/>
        <a:lstStyle/>
        <a:p>
          <a:endParaRPr lang="en-US" sz="1400"/>
        </a:p>
      </dgm:t>
    </dgm:pt>
    <dgm:pt modelId="{8E64C525-DB9B-44C2-B5B1-2EE6ACFB44B1}">
      <dgm:prSet custT="1"/>
      <dgm:spPr/>
      <dgm:t>
        <a:bodyPr/>
        <a:lstStyle/>
        <a:p>
          <a:pPr algn="l"/>
          <a:r>
            <a:rPr lang="en-US" sz="1400" b="1">
              <a:effectLst/>
              <a:latin typeface="Calibri" panose="020F0502020204030204" pitchFamily="34" charset="0"/>
              <a:ea typeface="Calibri" panose="020F0502020204030204" pitchFamily="34" charset="0"/>
              <a:cs typeface="Times New Roman" panose="02020603050405020304" pitchFamily="18" charset="0"/>
            </a:rPr>
            <a:t>Institutional profile</a:t>
          </a:r>
          <a:r>
            <a:rPr lang="en-US" sz="1400">
              <a:effectLst/>
              <a:latin typeface="Calibri" panose="020F0502020204030204" pitchFamily="34" charset="0"/>
              <a:ea typeface="Calibri" panose="020F0502020204030204" pitchFamily="34" charset="0"/>
              <a:cs typeface="Times New Roman" panose="02020603050405020304" pitchFamily="18" charset="0"/>
            </a:rPr>
            <a:t> demonstrating relevant experience </a:t>
          </a:r>
          <a:r>
            <a:rPr lang="en-US" sz="1400">
              <a:effectLst/>
              <a:latin typeface="Calibri" panose="020F0502020204030204" pitchFamily="34" charset="0"/>
              <a:cs typeface="Times New Roman" panose="02020603050405020304" pitchFamily="18" charset="0"/>
            </a:rPr>
            <a:t>related to digital health system development, health workforce information systems, fellowship or scholarship management systems, or comparable government-scale information systems in Indonesia, including a list of relevant previous assignments. </a:t>
          </a:r>
          <a:endParaRPr lang="en-US" sz="1400">
            <a:latin typeface="+mn-lt"/>
          </a:endParaRPr>
        </a:p>
      </dgm:t>
    </dgm:pt>
    <dgm:pt modelId="{2CAAA8F4-B77A-48B9-A75C-84BE5388F6CE}" type="parTrans" cxnId="{8FDF6F39-9E9B-45EB-89E2-AF65B00D9DAF}">
      <dgm:prSet/>
      <dgm:spPr/>
      <dgm:t>
        <a:bodyPr/>
        <a:lstStyle/>
        <a:p>
          <a:endParaRPr lang="en-US" sz="1400"/>
        </a:p>
      </dgm:t>
    </dgm:pt>
    <dgm:pt modelId="{31796EA1-3E6A-494B-B95F-0812F0994729}" type="sibTrans" cxnId="{8FDF6F39-9E9B-45EB-89E2-AF65B00D9DAF}">
      <dgm:prSet/>
      <dgm:spPr/>
      <dgm:t>
        <a:bodyPr/>
        <a:lstStyle/>
        <a:p>
          <a:endParaRPr lang="en-US" sz="1400"/>
        </a:p>
      </dgm:t>
    </dgm:pt>
    <dgm:pt modelId="{48AC22DF-BBD0-4852-9B16-554FC1BCF302}">
      <dgm:prSet custT="1"/>
      <dgm:spPr/>
      <dgm:t>
        <a:bodyPr/>
        <a:lstStyle/>
        <a:p>
          <a:pPr algn="l"/>
          <a:r>
            <a:rPr lang="en-US" sz="1400" b="1">
              <a:effectLst/>
              <a:latin typeface="+mn-lt"/>
              <a:cs typeface="Calibri" panose="020F0502020204030204" pitchFamily="34" charset="0"/>
            </a:rPr>
            <a:t>Clarity of the institution’s rationale </a:t>
          </a:r>
          <a:r>
            <a:rPr lang="en-US" sz="1400">
              <a:effectLst/>
              <a:latin typeface="+mn-lt"/>
              <a:cs typeface="Calibri" panose="020F0502020204030204" pitchFamily="34" charset="0"/>
            </a:rPr>
            <a:t>for rationale for undertaking this assignment and alignment of its background with the objectives of developing the Fellowship Information System.</a:t>
          </a:r>
          <a:endParaRPr lang="en-US" sz="1400">
            <a:latin typeface="+mn-lt"/>
          </a:endParaRPr>
        </a:p>
      </dgm:t>
    </dgm:pt>
    <dgm:pt modelId="{2551EBB3-5416-4F3E-AD8B-13A7D2F4B92F}" type="parTrans" cxnId="{42877931-45D4-41C8-BF19-1F90DA0939C7}">
      <dgm:prSet/>
      <dgm:spPr/>
      <dgm:t>
        <a:bodyPr/>
        <a:lstStyle/>
        <a:p>
          <a:endParaRPr lang="en-US" sz="1400"/>
        </a:p>
      </dgm:t>
    </dgm:pt>
    <dgm:pt modelId="{93C0A905-E9D1-4A36-9D7E-F61E1DB8CCA7}" type="sibTrans" cxnId="{42877931-45D4-41C8-BF19-1F90DA0939C7}">
      <dgm:prSet/>
      <dgm:spPr/>
      <dgm:t>
        <a:bodyPr/>
        <a:lstStyle/>
        <a:p>
          <a:endParaRPr lang="en-US" sz="1400"/>
        </a:p>
      </dgm:t>
    </dgm:pt>
    <dgm:pt modelId="{0440FD16-A73A-48D3-936B-51EDA13FCE23}">
      <dgm:prSet custT="1"/>
      <dgm:spPr/>
      <dgm:t>
        <a:bodyPr/>
        <a:lstStyle/>
        <a:p>
          <a:r>
            <a:rPr lang="en-US" sz="1400" b="1"/>
            <a:t>Understanding of the objectives, scope, and expected outputs of the assignment</a:t>
          </a:r>
          <a:r>
            <a:rPr lang="en-US" sz="1400"/>
            <a:t>, including the purpose of developing Fellowship information system</a:t>
          </a:r>
          <a:endParaRPr lang="en-US" sz="1400">
            <a:latin typeface="+mn-lt"/>
          </a:endParaRPr>
        </a:p>
      </dgm:t>
    </dgm:pt>
    <dgm:pt modelId="{FF6AA19D-5043-4D9D-990E-FAA67296504D}" type="parTrans" cxnId="{A658AA09-1D9C-4387-9863-DBEBDEC4FFDA}">
      <dgm:prSet/>
      <dgm:spPr/>
      <dgm:t>
        <a:bodyPr/>
        <a:lstStyle/>
        <a:p>
          <a:endParaRPr lang="en-US" sz="1400"/>
        </a:p>
      </dgm:t>
    </dgm:pt>
    <dgm:pt modelId="{6B0F701F-6286-4CDB-90D6-1FF2ECF1F51E}" type="sibTrans" cxnId="{A658AA09-1D9C-4387-9863-DBEBDEC4FFDA}">
      <dgm:prSet/>
      <dgm:spPr/>
      <dgm:t>
        <a:bodyPr/>
        <a:lstStyle/>
        <a:p>
          <a:endParaRPr lang="en-US" sz="1400"/>
        </a:p>
      </dgm:t>
    </dgm:pt>
    <dgm:pt modelId="{89D191C9-81BC-485B-97DE-BEBA4786C60D}">
      <dgm:prSet custT="1"/>
      <dgm:spPr/>
      <dgm:t>
        <a:bodyPr/>
        <a:lstStyle/>
        <a:p>
          <a:r>
            <a:rPr lang="en-US" sz="1400">
              <a:effectLst/>
              <a:latin typeface="+mn-lt"/>
              <a:ea typeface="Calibri" panose="020F0502020204030204" pitchFamily="34" charset="0"/>
            </a:rPr>
            <a:t>Project </a:t>
          </a:r>
          <a:r>
            <a:rPr lang="en-US" sz="1400" b="1">
              <a:effectLst/>
              <a:latin typeface="+mn-lt"/>
              <a:ea typeface="Calibri" panose="020F0502020204030204" pitchFamily="34" charset="0"/>
            </a:rPr>
            <a:t>risks and mitigation measures and quality assurance</a:t>
          </a:r>
          <a:endParaRPr lang="en-US" sz="1400" b="1">
            <a:latin typeface="+mn-lt"/>
          </a:endParaRPr>
        </a:p>
      </dgm:t>
    </dgm:pt>
    <dgm:pt modelId="{77B9B1A4-15A4-4C1E-A0BB-494C214F5038}" type="parTrans" cxnId="{18B67201-CB39-4084-A500-89D875147D82}">
      <dgm:prSet/>
      <dgm:spPr/>
      <dgm:t>
        <a:bodyPr/>
        <a:lstStyle/>
        <a:p>
          <a:endParaRPr lang="en-US" sz="1400"/>
        </a:p>
      </dgm:t>
    </dgm:pt>
    <dgm:pt modelId="{48254626-4195-4E04-9201-F518AED7902A}" type="sibTrans" cxnId="{18B67201-CB39-4084-A500-89D875147D82}">
      <dgm:prSet/>
      <dgm:spPr/>
      <dgm:t>
        <a:bodyPr/>
        <a:lstStyle/>
        <a:p>
          <a:endParaRPr lang="en-US" sz="1400"/>
        </a:p>
      </dgm:t>
    </dgm:pt>
    <dgm:pt modelId="{4471E818-602F-4CA3-81F4-4F741C29944C}">
      <dgm:prSet custT="1"/>
      <dgm:spPr/>
      <dgm:t>
        <a:bodyPr/>
        <a:lstStyle/>
        <a:p>
          <a:pPr>
            <a:buFont typeface="Arial" panose="020B0604020202020204" pitchFamily="34" charset="0"/>
            <a:buChar char="•"/>
          </a:pPr>
          <a:r>
            <a:rPr lang="en-US" sz="1400">
              <a:effectLst/>
              <a:latin typeface="+mn-lt"/>
              <a:ea typeface="Times New Roman" panose="02020603050405020304" pitchFamily="18" charset="0"/>
              <a:cs typeface="Times New Roman" panose="02020603050405020304" pitchFamily="18" charset="0"/>
            </a:rPr>
            <a:t>Full </a:t>
          </a:r>
          <a:r>
            <a:rPr lang="en-US" sz="1400" err="1">
              <a:effectLst/>
              <a:latin typeface="+mn-lt"/>
              <a:ea typeface="Times New Roman" panose="02020603050405020304" pitchFamily="18" charset="0"/>
              <a:cs typeface="Times New Roman" panose="02020603050405020304" pitchFamily="18" charset="0"/>
            </a:rPr>
            <a:t>Cvs</a:t>
          </a:r>
          <a:r>
            <a:rPr lang="en-US" sz="1400">
              <a:effectLst/>
              <a:latin typeface="+mn-lt"/>
              <a:ea typeface="Times New Roman" panose="02020603050405020304" pitchFamily="18" charset="0"/>
              <a:cs typeface="Times New Roman" panose="02020603050405020304" pitchFamily="18" charset="0"/>
            </a:rPr>
            <a:t> of proposed </a:t>
          </a:r>
          <a:r>
            <a:rPr lang="en-US" sz="1400">
              <a:effectLst/>
              <a:latin typeface="+mn-lt"/>
              <a:cs typeface="Times New Roman" panose="02020603050405020304" pitchFamily="18" charset="0"/>
            </a:rPr>
            <a:t>team members’ qualifications and experience directly relevant to this assignment, including the team organogram and delegation tasks/responsibilities according to timeline as described at Gantt chart</a:t>
          </a:r>
          <a:endParaRPr lang="en-US" sz="1400">
            <a:latin typeface="+mn-lt"/>
          </a:endParaRPr>
        </a:p>
      </dgm:t>
    </dgm:pt>
    <dgm:pt modelId="{22C29C89-7EBA-4121-83ED-6D3CB0435C30}" type="parTrans" cxnId="{F0FA179B-B02C-4630-BEDE-E2A78E2B9989}">
      <dgm:prSet/>
      <dgm:spPr/>
      <dgm:t>
        <a:bodyPr/>
        <a:lstStyle/>
        <a:p>
          <a:endParaRPr lang="en-US" sz="1400"/>
        </a:p>
      </dgm:t>
    </dgm:pt>
    <dgm:pt modelId="{BBAB40CE-E27E-4158-9298-0D2289F2111B}" type="sibTrans" cxnId="{F0FA179B-B02C-4630-BEDE-E2A78E2B9989}">
      <dgm:prSet/>
      <dgm:spPr/>
      <dgm:t>
        <a:bodyPr/>
        <a:lstStyle/>
        <a:p>
          <a:endParaRPr lang="en-US" sz="1400"/>
        </a:p>
      </dgm:t>
    </dgm:pt>
    <dgm:pt modelId="{462017E3-800E-4B09-B451-9E765999E30C}">
      <dgm:prSet custT="1"/>
      <dgm:spPr/>
      <dgm:t>
        <a:bodyPr/>
        <a:lstStyle/>
        <a:p>
          <a:pPr>
            <a:buFont typeface="Arial" panose="020B0604020202020204" pitchFamily="34" charset="0"/>
            <a:buChar char="•"/>
          </a:pPr>
          <a:r>
            <a:rPr lang="en-US" sz="1400">
              <a:effectLst/>
              <a:latin typeface="+mn-lt"/>
              <a:ea typeface="Times New Roman" panose="02020603050405020304" pitchFamily="18" charset="0"/>
              <a:cs typeface="Times New Roman" panose="02020603050405020304" pitchFamily="18" charset="0"/>
            </a:rPr>
            <a:t>Institutional existing resources (that can be utilized for this project </a:t>
          </a:r>
        </a:p>
      </dgm:t>
    </dgm:pt>
    <dgm:pt modelId="{F7314AA4-D14B-48C0-BE91-517850B5B6ED}" type="parTrans" cxnId="{158813A7-6226-4EC9-ADB4-BC54C63DD3C8}">
      <dgm:prSet/>
      <dgm:spPr/>
      <dgm:t>
        <a:bodyPr/>
        <a:lstStyle/>
        <a:p>
          <a:endParaRPr lang="en-US"/>
        </a:p>
      </dgm:t>
    </dgm:pt>
    <dgm:pt modelId="{6EF6D0D4-7F02-4BCA-9C3A-8CAD6404B039}" type="sibTrans" cxnId="{158813A7-6226-4EC9-ADB4-BC54C63DD3C8}">
      <dgm:prSet/>
      <dgm:spPr/>
      <dgm:t>
        <a:bodyPr/>
        <a:lstStyle/>
        <a:p>
          <a:endParaRPr lang="en-US"/>
        </a:p>
      </dgm:t>
    </dgm:pt>
    <dgm:pt modelId="{47684601-D847-4246-A302-01CA16B8DF52}">
      <dgm:prSet custT="1"/>
      <dgm:spPr/>
      <dgm:t>
        <a:bodyPr/>
        <a:lstStyle/>
        <a:p>
          <a:pPr algn="l"/>
          <a:r>
            <a:rPr lang="en-US" sz="1400" b="1">
              <a:effectLst/>
              <a:latin typeface="Calibri" panose="020F0502020204030204" pitchFamily="34" charset="0"/>
              <a:cs typeface="Times New Roman" panose="02020603050405020304" pitchFamily="18" charset="0"/>
            </a:rPr>
            <a:t>Previous experience </a:t>
          </a:r>
          <a:r>
            <a:rPr lang="en-US" sz="1400">
              <a:effectLst/>
              <a:latin typeface="Calibri" panose="020F0502020204030204" pitchFamily="34" charset="0"/>
              <a:cs typeface="Times New Roman" panose="02020603050405020304" pitchFamily="18" charset="0"/>
            </a:rPr>
            <a:t>working with UN agency or other international organizations is preferable.</a:t>
          </a:r>
          <a:endParaRPr lang="en-US" sz="1400">
            <a:latin typeface="+mn-lt"/>
          </a:endParaRPr>
        </a:p>
      </dgm:t>
    </dgm:pt>
    <dgm:pt modelId="{ACFD22B0-AE87-884F-8D78-741C2083FE05}" type="parTrans" cxnId="{53D0835B-079F-F14F-AE0B-FF23FB187430}">
      <dgm:prSet/>
      <dgm:spPr/>
      <dgm:t>
        <a:bodyPr/>
        <a:lstStyle/>
        <a:p>
          <a:endParaRPr lang="en-US"/>
        </a:p>
      </dgm:t>
    </dgm:pt>
    <dgm:pt modelId="{2E2CD2F8-FAD5-CD4E-9D3F-3FE27226915F}" type="sibTrans" cxnId="{53D0835B-079F-F14F-AE0B-FF23FB187430}">
      <dgm:prSet/>
      <dgm:spPr/>
      <dgm:t>
        <a:bodyPr/>
        <a:lstStyle/>
        <a:p>
          <a:endParaRPr lang="en-US"/>
        </a:p>
      </dgm:t>
    </dgm:pt>
    <dgm:pt modelId="{268297E2-1D30-BE44-AE2D-9A7B9E0BB91C}">
      <dgm:prSet custT="1"/>
      <dgm:spPr/>
      <dgm:t>
        <a:bodyPr/>
        <a:lstStyle/>
        <a:p>
          <a:r>
            <a:rPr lang="en-US" sz="1400" b="1"/>
            <a:t>Approach and methodology </a:t>
          </a:r>
          <a:r>
            <a:rPr lang="en-US" sz="1400"/>
            <a:t>for implementing the assignment across all components</a:t>
          </a:r>
        </a:p>
      </dgm:t>
    </dgm:pt>
    <dgm:pt modelId="{54843649-199C-1049-87C3-0F1BA36932B4}" type="parTrans" cxnId="{B6855A59-F95A-7D4A-B1AC-DFA4F3C1EA7D}">
      <dgm:prSet/>
      <dgm:spPr/>
      <dgm:t>
        <a:bodyPr/>
        <a:lstStyle/>
        <a:p>
          <a:endParaRPr lang="en-US"/>
        </a:p>
      </dgm:t>
    </dgm:pt>
    <dgm:pt modelId="{043F6D6A-E0D5-7F4C-8429-1CE589642992}" type="sibTrans" cxnId="{B6855A59-F95A-7D4A-B1AC-DFA4F3C1EA7D}">
      <dgm:prSet/>
      <dgm:spPr/>
      <dgm:t>
        <a:bodyPr/>
        <a:lstStyle/>
        <a:p>
          <a:endParaRPr lang="en-US"/>
        </a:p>
      </dgm:t>
    </dgm:pt>
    <dgm:pt modelId="{96D6B5D6-64F2-0341-8F59-47861C893413}">
      <dgm:prSet custT="1"/>
      <dgm:spPr/>
      <dgm:t>
        <a:bodyPr/>
        <a:lstStyle/>
        <a:p>
          <a:r>
            <a:rPr lang="en-US" sz="1400" b="1"/>
            <a:t>Implementation timeline</a:t>
          </a:r>
          <a:r>
            <a:rPr lang="en-US" sz="1400"/>
            <a:t>, including alignment with the indicative sequencing outlined in this ToR, key task and specific allocation of human resources for each phase. Consider the feasibility and practicality of the proposed timeline and activities</a:t>
          </a:r>
        </a:p>
      </dgm:t>
    </dgm:pt>
    <dgm:pt modelId="{D075528B-67D0-7F46-B062-EE5A242FD70D}" type="parTrans" cxnId="{0BC35D62-8295-B34D-8135-6CBEC69B2AAB}">
      <dgm:prSet/>
      <dgm:spPr/>
      <dgm:t>
        <a:bodyPr/>
        <a:lstStyle/>
        <a:p>
          <a:endParaRPr lang="en-US"/>
        </a:p>
      </dgm:t>
    </dgm:pt>
    <dgm:pt modelId="{AA55C736-CA7B-8340-9726-BC34877ED425}" type="sibTrans" cxnId="{0BC35D62-8295-B34D-8135-6CBEC69B2AAB}">
      <dgm:prSet/>
      <dgm:spPr/>
      <dgm:t>
        <a:bodyPr/>
        <a:lstStyle/>
        <a:p>
          <a:endParaRPr lang="en-US"/>
        </a:p>
      </dgm:t>
    </dgm:pt>
    <dgm:pt modelId="{DA22222A-7DD3-164A-A4F6-5C11CB078527}">
      <dgm:prSet custT="1"/>
      <dgm:spPr/>
      <dgm:t>
        <a:bodyPr/>
        <a:lstStyle/>
        <a:p>
          <a:r>
            <a:rPr lang="en-US" sz="1400" b="1"/>
            <a:t>Approach for engaging relevant stakeholders</a:t>
          </a:r>
          <a:r>
            <a:rPr lang="en-US" sz="1400"/>
            <a:t>, including government units and other key actors, through meetings, FGDs, and workshops, and for ensuring meaningful inputs into the information system development process.</a:t>
          </a:r>
        </a:p>
      </dgm:t>
    </dgm:pt>
    <dgm:pt modelId="{89BBFCB4-4ADB-A54B-80D5-ED96B838E73F}" type="parTrans" cxnId="{8803D51F-804E-544B-8F60-0FD87580F9E6}">
      <dgm:prSet/>
      <dgm:spPr/>
    </dgm:pt>
    <dgm:pt modelId="{7A46ACC7-C5FA-E643-AA1D-890D276D5708}" type="sibTrans" cxnId="{8803D51F-804E-544B-8F60-0FD87580F9E6}">
      <dgm:prSet/>
      <dgm:spPr/>
    </dgm:pt>
    <dgm:pt modelId="{BF2D7099-C45A-43B6-843E-DD45DC1995DD}" type="pres">
      <dgm:prSet presAssocID="{0CE3C238-6511-4E0B-8B7D-6B6684E4C627}" presName="diagram" presStyleCnt="0">
        <dgm:presLayoutVars>
          <dgm:dir/>
          <dgm:animLvl val="lvl"/>
          <dgm:resizeHandles val="exact"/>
        </dgm:presLayoutVars>
      </dgm:prSet>
      <dgm:spPr/>
    </dgm:pt>
    <dgm:pt modelId="{D9A82AEB-02A4-4408-8BEC-63E7EACC14AF}" type="pres">
      <dgm:prSet presAssocID="{90C6741E-6378-49BB-895C-E526C3C8017A}" presName="compNode" presStyleCnt="0"/>
      <dgm:spPr/>
    </dgm:pt>
    <dgm:pt modelId="{8E8A4F3F-A982-46C4-8404-0EF7AF22D415}" type="pres">
      <dgm:prSet presAssocID="{90C6741E-6378-49BB-895C-E526C3C8017A}" presName="childRect" presStyleLbl="bgAcc1" presStyleIdx="0" presStyleCnt="3" custScaleX="100676" custScaleY="231714" custLinFactNeighborX="-1852" custLinFactNeighborY="-29995">
        <dgm:presLayoutVars>
          <dgm:bulletEnabled val="1"/>
        </dgm:presLayoutVars>
      </dgm:prSet>
      <dgm:spPr/>
    </dgm:pt>
    <dgm:pt modelId="{7C7F58DA-E43E-42E1-8A05-7C272DB8AD3C}" type="pres">
      <dgm:prSet presAssocID="{90C6741E-6378-49BB-895C-E526C3C8017A}" presName="parentText" presStyleLbl="node1" presStyleIdx="0" presStyleCnt="0">
        <dgm:presLayoutVars>
          <dgm:chMax val="0"/>
          <dgm:bulletEnabled val="1"/>
        </dgm:presLayoutVars>
      </dgm:prSet>
      <dgm:spPr/>
    </dgm:pt>
    <dgm:pt modelId="{6E539A45-5ABD-4EB4-B826-3739A435A353}" type="pres">
      <dgm:prSet presAssocID="{90C6741E-6378-49BB-895C-E526C3C8017A}" presName="parentRect" presStyleLbl="alignNode1" presStyleIdx="0" presStyleCnt="3" custScaleY="73761" custLinFactNeighborX="1365" custLinFactNeighborY="65747"/>
      <dgm:spPr/>
    </dgm:pt>
    <dgm:pt modelId="{A707108B-C782-436B-81BF-46CA6FEA039A}" type="pres">
      <dgm:prSet presAssocID="{90C6741E-6378-49BB-895C-E526C3C8017A}" presName="adorn" presStyleLbl="fgAccFollowNode1" presStyleIdx="0" presStyleCnt="3" custLinFactNeighborX="-1301" custLinFactNeighborY="16744"/>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solidFill>
            <a:schemeClr val="bg1">
              <a:alpha val="90000"/>
            </a:schemeClr>
          </a:solidFill>
        </a:ln>
      </dgm:spPr>
      <dgm:extLst>
        <a:ext uri="{E40237B7-FDA0-4F09-8148-C483321AD2D9}">
          <dgm14:cNvPr xmlns:dgm14="http://schemas.microsoft.com/office/drawing/2010/diagram" id="0" name="" descr="City with solid fill"/>
        </a:ext>
      </dgm:extLst>
    </dgm:pt>
    <dgm:pt modelId="{8F116C2A-219E-4A9F-9F5C-5703E7EF18A9}" type="pres">
      <dgm:prSet presAssocID="{0A44EDD2-E5D4-4DA3-8FBA-B135D29E789A}" presName="sibTrans" presStyleLbl="sibTrans2D1" presStyleIdx="0" presStyleCnt="0"/>
      <dgm:spPr/>
    </dgm:pt>
    <dgm:pt modelId="{ECEE0BB1-D4F5-48B1-ABD8-8DEE8C185183}" type="pres">
      <dgm:prSet presAssocID="{FBA4FAC6-04E7-4261-8322-B98D2BC254BD}" presName="compNode" presStyleCnt="0"/>
      <dgm:spPr/>
    </dgm:pt>
    <dgm:pt modelId="{7A2A5A21-018D-4A29-820C-418561BF51AB}" type="pres">
      <dgm:prSet presAssocID="{FBA4FAC6-04E7-4261-8322-B98D2BC254BD}" presName="childRect" presStyleLbl="bgAcc1" presStyleIdx="1" presStyleCnt="3" custScaleX="161645" custScaleY="207017" custLinFactNeighborX="-774" custLinFactNeighborY="-16755">
        <dgm:presLayoutVars>
          <dgm:bulletEnabled val="1"/>
        </dgm:presLayoutVars>
      </dgm:prSet>
      <dgm:spPr/>
    </dgm:pt>
    <dgm:pt modelId="{48083B84-8F01-4D61-AADE-24DE4D801923}" type="pres">
      <dgm:prSet presAssocID="{FBA4FAC6-04E7-4261-8322-B98D2BC254BD}" presName="parentText" presStyleLbl="node1" presStyleIdx="0" presStyleCnt="0">
        <dgm:presLayoutVars>
          <dgm:chMax val="0"/>
          <dgm:bulletEnabled val="1"/>
        </dgm:presLayoutVars>
      </dgm:prSet>
      <dgm:spPr/>
    </dgm:pt>
    <dgm:pt modelId="{2D6EC5B8-FB18-4394-A700-CC9B9347FE5F}" type="pres">
      <dgm:prSet presAssocID="{FBA4FAC6-04E7-4261-8322-B98D2BC254BD}" presName="parentRect" presStyleLbl="alignNode1" presStyleIdx="1" presStyleCnt="3" custScaleX="163057" custScaleY="64622" custLinFactNeighborX="-428" custLinFactNeighborY="60424"/>
      <dgm:spPr/>
    </dgm:pt>
    <dgm:pt modelId="{85BD4C32-FE91-40E9-8FC4-5F813F9D4BFE}" type="pres">
      <dgm:prSet presAssocID="{FBA4FAC6-04E7-4261-8322-B98D2BC254BD}" presName="adorn" presStyleLbl="fgAccFollowNode1" presStyleIdx="1" presStyleCnt="3" custLinFactNeighborX="62282" custLinFactNeighborY="2661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lueprint outline"/>
        </a:ext>
      </dgm:extLst>
    </dgm:pt>
    <dgm:pt modelId="{5EFE2A23-19B4-4FE6-9ABF-7CF1FC555BE5}" type="pres">
      <dgm:prSet presAssocID="{B29B0F62-EAC3-4109-8DED-106CB11955FF}" presName="sibTrans" presStyleLbl="sibTrans2D1" presStyleIdx="0" presStyleCnt="0"/>
      <dgm:spPr/>
    </dgm:pt>
    <dgm:pt modelId="{5C7C92DC-DD90-45A0-B495-C3EFAA7953C9}" type="pres">
      <dgm:prSet presAssocID="{ADFD1E23-4885-45C2-822C-0BE37BE0866A}" presName="compNode" presStyleCnt="0"/>
      <dgm:spPr/>
    </dgm:pt>
    <dgm:pt modelId="{94ABF8DD-FEB0-4D6B-8581-2C4B46358822}" type="pres">
      <dgm:prSet presAssocID="{ADFD1E23-4885-45C2-822C-0BE37BE0866A}" presName="childRect" presStyleLbl="bgAcc1" presStyleIdx="2" presStyleCnt="3" custScaleX="100610" custScaleY="151276">
        <dgm:presLayoutVars>
          <dgm:bulletEnabled val="1"/>
        </dgm:presLayoutVars>
      </dgm:prSet>
      <dgm:spPr/>
    </dgm:pt>
    <dgm:pt modelId="{C2187638-C263-46E0-B409-035F849B866B}" type="pres">
      <dgm:prSet presAssocID="{ADFD1E23-4885-45C2-822C-0BE37BE0866A}" presName="parentText" presStyleLbl="node1" presStyleIdx="0" presStyleCnt="0">
        <dgm:presLayoutVars>
          <dgm:chMax val="0"/>
          <dgm:bulletEnabled val="1"/>
        </dgm:presLayoutVars>
      </dgm:prSet>
      <dgm:spPr/>
    </dgm:pt>
    <dgm:pt modelId="{39B62B3E-9A1F-4BCB-9FCC-B7287B0B2283}" type="pres">
      <dgm:prSet presAssocID="{ADFD1E23-4885-45C2-822C-0BE37BE0866A}" presName="parentRect" presStyleLbl="alignNode1" presStyleIdx="2" presStyleCnt="3" custScaleY="76597" custLinFactNeighborX="908" custLinFactNeighborY="-692"/>
      <dgm:spPr/>
    </dgm:pt>
    <dgm:pt modelId="{309BA15A-8687-4135-A946-CE82AB9661F1}" type="pres">
      <dgm:prSet presAssocID="{ADFD1E23-4885-45C2-822C-0BE37BE0866A}" presName="adorn" presStyleLbl="fgAccFollow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ierarchy with solid fill"/>
        </a:ext>
      </dgm:extLst>
    </dgm:pt>
  </dgm:ptLst>
  <dgm:cxnLst>
    <dgm:cxn modelId="{18B67201-CB39-4084-A500-89D875147D82}" srcId="{FBA4FAC6-04E7-4261-8322-B98D2BC254BD}" destId="{89D191C9-81BC-485B-97DE-BEBA4786C60D}" srcOrd="4" destOrd="0" parTransId="{77B9B1A4-15A4-4C1E-A0BB-494C214F5038}" sibTransId="{48254626-4195-4E04-9201-F518AED7902A}"/>
    <dgm:cxn modelId="{D0384F06-4640-4C25-8FE3-4937D26DF25F}" srcId="{0CE3C238-6511-4E0B-8B7D-6B6684E4C627}" destId="{90C6741E-6378-49BB-895C-E526C3C8017A}" srcOrd="0" destOrd="0" parTransId="{395C8CAE-0FA7-4BAC-8BB4-223BE53D6856}" sibTransId="{0A44EDD2-E5D4-4DA3-8FBA-B135D29E789A}"/>
    <dgm:cxn modelId="{AD7EB107-7704-4405-A129-846682C1D84F}" type="presOf" srcId="{4471E818-602F-4CA3-81F4-4F741C29944C}" destId="{94ABF8DD-FEB0-4D6B-8581-2C4B46358822}" srcOrd="0" destOrd="0" presId="urn:microsoft.com/office/officeart/2005/8/layout/bList2"/>
    <dgm:cxn modelId="{A658AA09-1D9C-4387-9863-DBEBDEC4FFDA}" srcId="{FBA4FAC6-04E7-4261-8322-B98D2BC254BD}" destId="{0440FD16-A73A-48D3-936B-51EDA13FCE23}" srcOrd="0" destOrd="0" parTransId="{FF6AA19D-5043-4D9D-990E-FAA67296504D}" sibTransId="{6B0F701F-6286-4CDB-90D6-1FF2ECF1F51E}"/>
    <dgm:cxn modelId="{E855DF0A-233B-4CC5-AE6B-218E1A3BE1B1}" type="presOf" srcId="{462017E3-800E-4B09-B451-9E765999E30C}" destId="{94ABF8DD-FEB0-4D6B-8581-2C4B46358822}" srcOrd="0" destOrd="1" presId="urn:microsoft.com/office/officeart/2005/8/layout/bList2"/>
    <dgm:cxn modelId="{CAC9350B-5322-4806-8BD1-E1544B82B4D4}" srcId="{0CE3C238-6511-4E0B-8B7D-6B6684E4C627}" destId="{FBA4FAC6-04E7-4261-8322-B98D2BC254BD}" srcOrd="1" destOrd="0" parTransId="{B42875A6-DC41-4ED7-9D44-556F458E9341}" sibTransId="{B29B0F62-EAC3-4109-8DED-106CB11955FF}"/>
    <dgm:cxn modelId="{8803D51F-804E-544B-8F60-0FD87580F9E6}" srcId="{FBA4FAC6-04E7-4261-8322-B98D2BC254BD}" destId="{DA22222A-7DD3-164A-A4F6-5C11CB078527}" srcOrd="2" destOrd="0" parTransId="{89BBFCB4-4ADB-A54B-80D5-ED96B838E73F}" sibTransId="{7A46ACC7-C5FA-E643-AA1D-890D276D5708}"/>
    <dgm:cxn modelId="{B4D89A24-50C6-49C1-B759-EC6DD8F6AB45}" type="presOf" srcId="{FBA4FAC6-04E7-4261-8322-B98D2BC254BD}" destId="{2D6EC5B8-FB18-4394-A700-CC9B9347FE5F}" srcOrd="1" destOrd="0" presId="urn:microsoft.com/office/officeart/2005/8/layout/bList2"/>
    <dgm:cxn modelId="{42877931-45D4-41C8-BF19-1F90DA0939C7}" srcId="{90C6741E-6378-49BB-895C-E526C3C8017A}" destId="{48AC22DF-BBD0-4852-9B16-554FC1BCF302}" srcOrd="2" destOrd="0" parTransId="{2551EBB3-5416-4F3E-AD8B-13A7D2F4B92F}" sibTransId="{93C0A905-E9D1-4A36-9D7E-F61E1DB8CCA7}"/>
    <dgm:cxn modelId="{71EE9738-4E08-6D48-BEB3-49969E98BD84}" type="presOf" srcId="{DA22222A-7DD3-164A-A4F6-5C11CB078527}" destId="{7A2A5A21-018D-4A29-820C-418561BF51AB}" srcOrd="0" destOrd="2" presId="urn:microsoft.com/office/officeart/2005/8/layout/bList2"/>
    <dgm:cxn modelId="{8FDF6F39-9E9B-45EB-89E2-AF65B00D9DAF}" srcId="{90C6741E-6378-49BB-895C-E526C3C8017A}" destId="{8E64C525-DB9B-44C2-B5B1-2EE6ACFB44B1}" srcOrd="0" destOrd="0" parTransId="{2CAAA8F4-B77A-48B9-A75C-84BE5388F6CE}" sibTransId="{31796EA1-3E6A-494B-B95F-0812F0994729}"/>
    <dgm:cxn modelId="{B3C4513C-9FF6-49AC-993E-2F5631B092C1}" type="presOf" srcId="{ADFD1E23-4885-45C2-822C-0BE37BE0866A}" destId="{39B62B3E-9A1F-4BCB-9FCC-B7287B0B2283}" srcOrd="1" destOrd="0" presId="urn:microsoft.com/office/officeart/2005/8/layout/bList2"/>
    <dgm:cxn modelId="{53D0835B-079F-F14F-AE0B-FF23FB187430}" srcId="{90C6741E-6378-49BB-895C-E526C3C8017A}" destId="{47684601-D847-4246-A302-01CA16B8DF52}" srcOrd="1" destOrd="0" parTransId="{ACFD22B0-AE87-884F-8D78-741C2083FE05}" sibTransId="{2E2CD2F8-FAD5-CD4E-9D3F-3FE27226915F}"/>
    <dgm:cxn modelId="{0BC35D62-8295-B34D-8135-6CBEC69B2AAB}" srcId="{FBA4FAC6-04E7-4261-8322-B98D2BC254BD}" destId="{96D6B5D6-64F2-0341-8F59-47861C893413}" srcOrd="3" destOrd="0" parTransId="{D075528B-67D0-7F46-B062-EE5A242FD70D}" sibTransId="{AA55C736-CA7B-8340-9726-BC34877ED425}"/>
    <dgm:cxn modelId="{FE6AA16A-A692-4E6D-967C-31F0E29C676B}" type="presOf" srcId="{8E64C525-DB9B-44C2-B5B1-2EE6ACFB44B1}" destId="{8E8A4F3F-A982-46C4-8404-0EF7AF22D415}" srcOrd="0" destOrd="0" presId="urn:microsoft.com/office/officeart/2005/8/layout/bList2"/>
    <dgm:cxn modelId="{00EFCC6E-86E0-4708-9F1F-6D5AD50B58E9}" type="presOf" srcId="{ADFD1E23-4885-45C2-822C-0BE37BE0866A}" destId="{C2187638-C263-46E0-B409-035F849B866B}" srcOrd="0" destOrd="0" presId="urn:microsoft.com/office/officeart/2005/8/layout/bList2"/>
    <dgm:cxn modelId="{FBB32674-980D-4C6D-85F7-07498C3F4AC6}" srcId="{0CE3C238-6511-4E0B-8B7D-6B6684E4C627}" destId="{ADFD1E23-4885-45C2-822C-0BE37BE0866A}" srcOrd="2" destOrd="0" parTransId="{371E9FE9-007C-4F92-8775-D0451919F953}" sibTransId="{68A4BA35-E5DD-448F-BD65-871BCBF0FD6A}"/>
    <dgm:cxn modelId="{B6855A59-F95A-7D4A-B1AC-DFA4F3C1EA7D}" srcId="{FBA4FAC6-04E7-4261-8322-B98D2BC254BD}" destId="{268297E2-1D30-BE44-AE2D-9A7B9E0BB91C}" srcOrd="1" destOrd="0" parTransId="{54843649-199C-1049-87C3-0F1BA36932B4}" sibTransId="{043F6D6A-E0D5-7F4C-8429-1CE589642992}"/>
    <dgm:cxn modelId="{CF918083-5AC8-C84A-B9D3-727589843480}" type="presOf" srcId="{47684601-D847-4246-A302-01CA16B8DF52}" destId="{8E8A4F3F-A982-46C4-8404-0EF7AF22D415}" srcOrd="0" destOrd="1" presId="urn:microsoft.com/office/officeart/2005/8/layout/bList2"/>
    <dgm:cxn modelId="{B2DC0A84-9D14-4425-93F5-24E3EFDDBB0B}" type="presOf" srcId="{0440FD16-A73A-48D3-936B-51EDA13FCE23}" destId="{7A2A5A21-018D-4A29-820C-418561BF51AB}" srcOrd="0" destOrd="0" presId="urn:microsoft.com/office/officeart/2005/8/layout/bList2"/>
    <dgm:cxn modelId="{BA3F0297-C538-4C75-9D5F-2B2A184EAA0D}" type="presOf" srcId="{90C6741E-6378-49BB-895C-E526C3C8017A}" destId="{6E539A45-5ABD-4EB4-B826-3739A435A353}" srcOrd="1" destOrd="0" presId="urn:microsoft.com/office/officeart/2005/8/layout/bList2"/>
    <dgm:cxn modelId="{CA875599-F501-4F7F-BFAF-BB00D50FBE44}" type="presOf" srcId="{B29B0F62-EAC3-4109-8DED-106CB11955FF}" destId="{5EFE2A23-19B4-4FE6-9ABF-7CF1FC555BE5}" srcOrd="0" destOrd="0" presId="urn:microsoft.com/office/officeart/2005/8/layout/bList2"/>
    <dgm:cxn modelId="{F0FA179B-B02C-4630-BEDE-E2A78E2B9989}" srcId="{ADFD1E23-4885-45C2-822C-0BE37BE0866A}" destId="{4471E818-602F-4CA3-81F4-4F741C29944C}" srcOrd="0" destOrd="0" parTransId="{22C29C89-7EBA-4121-83ED-6D3CB0435C30}" sibTransId="{BBAB40CE-E27E-4158-9298-0D2289F2111B}"/>
    <dgm:cxn modelId="{102D119F-DC84-40F3-8B3B-A35843968A6E}" type="presOf" srcId="{89D191C9-81BC-485B-97DE-BEBA4786C60D}" destId="{7A2A5A21-018D-4A29-820C-418561BF51AB}" srcOrd="0" destOrd="4" presId="urn:microsoft.com/office/officeart/2005/8/layout/bList2"/>
    <dgm:cxn modelId="{158813A7-6226-4EC9-ADB4-BC54C63DD3C8}" srcId="{ADFD1E23-4885-45C2-822C-0BE37BE0866A}" destId="{462017E3-800E-4B09-B451-9E765999E30C}" srcOrd="1" destOrd="0" parTransId="{F7314AA4-D14B-48C0-BE91-517850B5B6ED}" sibTransId="{6EF6D0D4-7F02-4BCA-9C3A-8CAD6404B039}"/>
    <dgm:cxn modelId="{8F4777AA-E0DA-4576-B997-F72E083CD918}" type="presOf" srcId="{90C6741E-6378-49BB-895C-E526C3C8017A}" destId="{7C7F58DA-E43E-42E1-8A05-7C272DB8AD3C}" srcOrd="0" destOrd="0" presId="urn:microsoft.com/office/officeart/2005/8/layout/bList2"/>
    <dgm:cxn modelId="{587D27C2-CB27-F44C-99F4-BF669729792F}" type="presOf" srcId="{96D6B5D6-64F2-0341-8F59-47861C893413}" destId="{7A2A5A21-018D-4A29-820C-418561BF51AB}" srcOrd="0" destOrd="3" presId="urn:microsoft.com/office/officeart/2005/8/layout/bList2"/>
    <dgm:cxn modelId="{2B2DB7C7-21C7-4CCA-9C55-E1DFC9AD4E66}" type="presOf" srcId="{0A44EDD2-E5D4-4DA3-8FBA-B135D29E789A}" destId="{8F116C2A-219E-4A9F-9F5C-5703E7EF18A9}" srcOrd="0" destOrd="0" presId="urn:microsoft.com/office/officeart/2005/8/layout/bList2"/>
    <dgm:cxn modelId="{D43BEAD1-00F7-479A-803F-C86E29C819A9}" type="presOf" srcId="{0CE3C238-6511-4E0B-8B7D-6B6684E4C627}" destId="{BF2D7099-C45A-43B6-843E-DD45DC1995DD}" srcOrd="0" destOrd="0" presId="urn:microsoft.com/office/officeart/2005/8/layout/bList2"/>
    <dgm:cxn modelId="{700CD5D9-31CB-034E-B0C8-B670377E59EC}" type="presOf" srcId="{268297E2-1D30-BE44-AE2D-9A7B9E0BB91C}" destId="{7A2A5A21-018D-4A29-820C-418561BF51AB}" srcOrd="0" destOrd="1" presId="urn:microsoft.com/office/officeart/2005/8/layout/bList2"/>
    <dgm:cxn modelId="{257645EA-5192-4AA3-BF9B-CA2CAC82109D}" type="presOf" srcId="{48AC22DF-BBD0-4852-9B16-554FC1BCF302}" destId="{8E8A4F3F-A982-46C4-8404-0EF7AF22D415}" srcOrd="0" destOrd="2" presId="urn:microsoft.com/office/officeart/2005/8/layout/bList2"/>
    <dgm:cxn modelId="{4BCEF7EE-EC4E-49AC-89A1-D4E1AA66D1FF}" type="presOf" srcId="{FBA4FAC6-04E7-4261-8322-B98D2BC254BD}" destId="{48083B84-8F01-4D61-AADE-24DE4D801923}" srcOrd="0" destOrd="0" presId="urn:microsoft.com/office/officeart/2005/8/layout/bList2"/>
    <dgm:cxn modelId="{70365A74-BD2A-4DAD-90BA-DBD226AD199A}" type="presParOf" srcId="{BF2D7099-C45A-43B6-843E-DD45DC1995DD}" destId="{D9A82AEB-02A4-4408-8BEC-63E7EACC14AF}" srcOrd="0" destOrd="0" presId="urn:microsoft.com/office/officeart/2005/8/layout/bList2"/>
    <dgm:cxn modelId="{BDDCAC5D-4FE9-4A26-B71C-F866264193BD}" type="presParOf" srcId="{D9A82AEB-02A4-4408-8BEC-63E7EACC14AF}" destId="{8E8A4F3F-A982-46C4-8404-0EF7AF22D415}" srcOrd="0" destOrd="0" presId="urn:microsoft.com/office/officeart/2005/8/layout/bList2"/>
    <dgm:cxn modelId="{C772C2C2-689F-462D-A3BC-D20C098CD97A}" type="presParOf" srcId="{D9A82AEB-02A4-4408-8BEC-63E7EACC14AF}" destId="{7C7F58DA-E43E-42E1-8A05-7C272DB8AD3C}" srcOrd="1" destOrd="0" presId="urn:microsoft.com/office/officeart/2005/8/layout/bList2"/>
    <dgm:cxn modelId="{80208615-B6CE-4CAC-A097-01B7291F0CE4}" type="presParOf" srcId="{D9A82AEB-02A4-4408-8BEC-63E7EACC14AF}" destId="{6E539A45-5ABD-4EB4-B826-3739A435A353}" srcOrd="2" destOrd="0" presId="urn:microsoft.com/office/officeart/2005/8/layout/bList2"/>
    <dgm:cxn modelId="{53E9AB90-CDB1-4A2D-B8D7-69709F3DE3F9}" type="presParOf" srcId="{D9A82AEB-02A4-4408-8BEC-63E7EACC14AF}" destId="{A707108B-C782-436B-81BF-46CA6FEA039A}" srcOrd="3" destOrd="0" presId="urn:microsoft.com/office/officeart/2005/8/layout/bList2"/>
    <dgm:cxn modelId="{A7103CE1-AAD0-431B-AAE9-F208E49F9E86}" type="presParOf" srcId="{BF2D7099-C45A-43B6-843E-DD45DC1995DD}" destId="{8F116C2A-219E-4A9F-9F5C-5703E7EF18A9}" srcOrd="1" destOrd="0" presId="urn:microsoft.com/office/officeart/2005/8/layout/bList2"/>
    <dgm:cxn modelId="{7C15ACBF-8942-434E-A6CB-AE4FB9FFDC66}" type="presParOf" srcId="{BF2D7099-C45A-43B6-843E-DD45DC1995DD}" destId="{ECEE0BB1-D4F5-48B1-ABD8-8DEE8C185183}" srcOrd="2" destOrd="0" presId="urn:microsoft.com/office/officeart/2005/8/layout/bList2"/>
    <dgm:cxn modelId="{B9A90655-677C-4B8C-B704-1CA311AB0276}" type="presParOf" srcId="{ECEE0BB1-D4F5-48B1-ABD8-8DEE8C185183}" destId="{7A2A5A21-018D-4A29-820C-418561BF51AB}" srcOrd="0" destOrd="0" presId="urn:microsoft.com/office/officeart/2005/8/layout/bList2"/>
    <dgm:cxn modelId="{D3343D20-CC97-425D-9964-925BDC53130B}" type="presParOf" srcId="{ECEE0BB1-D4F5-48B1-ABD8-8DEE8C185183}" destId="{48083B84-8F01-4D61-AADE-24DE4D801923}" srcOrd="1" destOrd="0" presId="urn:microsoft.com/office/officeart/2005/8/layout/bList2"/>
    <dgm:cxn modelId="{BA746B56-3573-4371-A9C8-EC796E533F00}" type="presParOf" srcId="{ECEE0BB1-D4F5-48B1-ABD8-8DEE8C185183}" destId="{2D6EC5B8-FB18-4394-A700-CC9B9347FE5F}" srcOrd="2" destOrd="0" presId="urn:microsoft.com/office/officeart/2005/8/layout/bList2"/>
    <dgm:cxn modelId="{3CE9C7D8-79A3-4F7B-9CAB-283D5FD1CC93}" type="presParOf" srcId="{ECEE0BB1-D4F5-48B1-ABD8-8DEE8C185183}" destId="{85BD4C32-FE91-40E9-8FC4-5F813F9D4BFE}" srcOrd="3" destOrd="0" presId="urn:microsoft.com/office/officeart/2005/8/layout/bList2"/>
    <dgm:cxn modelId="{98B6C54F-641D-4AD6-AEC5-9447557CDC72}" type="presParOf" srcId="{BF2D7099-C45A-43B6-843E-DD45DC1995DD}" destId="{5EFE2A23-19B4-4FE6-9ABF-7CF1FC555BE5}" srcOrd="3" destOrd="0" presId="urn:microsoft.com/office/officeart/2005/8/layout/bList2"/>
    <dgm:cxn modelId="{E1455BB5-BA1C-41A4-B84B-A27759739BAB}" type="presParOf" srcId="{BF2D7099-C45A-43B6-843E-DD45DC1995DD}" destId="{5C7C92DC-DD90-45A0-B495-C3EFAA7953C9}" srcOrd="4" destOrd="0" presId="urn:microsoft.com/office/officeart/2005/8/layout/bList2"/>
    <dgm:cxn modelId="{230A497E-B841-45B3-AFAB-49AB6FDA7922}" type="presParOf" srcId="{5C7C92DC-DD90-45A0-B495-C3EFAA7953C9}" destId="{94ABF8DD-FEB0-4D6B-8581-2C4B46358822}" srcOrd="0" destOrd="0" presId="urn:microsoft.com/office/officeart/2005/8/layout/bList2"/>
    <dgm:cxn modelId="{501DC800-849F-40EE-B9C4-4A410539FAF4}" type="presParOf" srcId="{5C7C92DC-DD90-45A0-B495-C3EFAA7953C9}" destId="{C2187638-C263-46E0-B409-035F849B866B}" srcOrd="1" destOrd="0" presId="urn:microsoft.com/office/officeart/2005/8/layout/bList2"/>
    <dgm:cxn modelId="{31F96E6B-6898-4E62-BE40-3B317C4F5483}" type="presParOf" srcId="{5C7C92DC-DD90-45A0-B495-C3EFAA7953C9}" destId="{39B62B3E-9A1F-4BCB-9FCC-B7287B0B2283}" srcOrd="2" destOrd="0" presId="urn:microsoft.com/office/officeart/2005/8/layout/bList2"/>
    <dgm:cxn modelId="{E7B64C1C-0568-4EB9-9961-9F5FB1B50E06}" type="presParOf" srcId="{5C7C92DC-DD90-45A0-B495-C3EFAA7953C9}" destId="{309BA15A-8687-4135-A946-CE82AB9661F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A0A8D-E3C4-114A-828D-C191F73573E5}">
      <dsp:nvSpPr>
        <dsp:cNvPr id="0" name=""/>
        <dsp:cNvSpPr/>
      </dsp:nvSpPr>
      <dsp:spPr>
        <a:xfrm>
          <a:off x="0" y="1896"/>
          <a:ext cx="11277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CB4E2-9A14-EA4B-BD52-283E6BF988B2}">
      <dsp:nvSpPr>
        <dsp:cNvPr id="0" name=""/>
        <dsp:cNvSpPr/>
      </dsp:nvSpPr>
      <dsp:spPr>
        <a:xfrm>
          <a:off x="0" y="1896"/>
          <a:ext cx="11277600" cy="64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1. Background</a:t>
          </a:r>
        </a:p>
      </dsp:txBody>
      <dsp:txXfrm>
        <a:off x="0" y="1896"/>
        <a:ext cx="11277600" cy="646750"/>
      </dsp:txXfrm>
    </dsp:sp>
    <dsp:sp modelId="{4C573C2C-AC96-3744-85E6-28D52D7FFAF7}">
      <dsp:nvSpPr>
        <dsp:cNvPr id="0" name=""/>
        <dsp:cNvSpPr/>
      </dsp:nvSpPr>
      <dsp:spPr>
        <a:xfrm>
          <a:off x="0" y="648646"/>
          <a:ext cx="11277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1988F-12C4-DA41-8E8D-90705F7327B6}">
      <dsp:nvSpPr>
        <dsp:cNvPr id="0" name=""/>
        <dsp:cNvSpPr/>
      </dsp:nvSpPr>
      <dsp:spPr>
        <a:xfrm>
          <a:off x="0" y="648646"/>
          <a:ext cx="11277600" cy="64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2. Purpose of RFP</a:t>
          </a:r>
        </a:p>
      </dsp:txBody>
      <dsp:txXfrm>
        <a:off x="0" y="648646"/>
        <a:ext cx="11277600" cy="646750"/>
      </dsp:txXfrm>
    </dsp:sp>
    <dsp:sp modelId="{D0C24E0B-CCF3-6140-B170-51CD5E3D9A31}">
      <dsp:nvSpPr>
        <dsp:cNvPr id="0" name=""/>
        <dsp:cNvSpPr/>
      </dsp:nvSpPr>
      <dsp:spPr>
        <a:xfrm>
          <a:off x="0" y="1295397"/>
          <a:ext cx="11277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33C42-548A-9541-BC7B-48C62903B95D}">
      <dsp:nvSpPr>
        <dsp:cNvPr id="0" name=""/>
        <dsp:cNvSpPr/>
      </dsp:nvSpPr>
      <dsp:spPr>
        <a:xfrm>
          <a:off x="0" y="1295397"/>
          <a:ext cx="11277600" cy="64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3. Timeline, Scope of Work, and Deliverables</a:t>
          </a:r>
        </a:p>
      </dsp:txBody>
      <dsp:txXfrm>
        <a:off x="0" y="1295397"/>
        <a:ext cx="11277600" cy="646750"/>
      </dsp:txXfrm>
    </dsp:sp>
    <dsp:sp modelId="{40C74A1D-4C27-C148-8C82-56F7595B19F8}">
      <dsp:nvSpPr>
        <dsp:cNvPr id="0" name=""/>
        <dsp:cNvSpPr/>
      </dsp:nvSpPr>
      <dsp:spPr>
        <a:xfrm>
          <a:off x="0" y="1942147"/>
          <a:ext cx="11277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4C949-C29A-E243-8577-814BED4163A8}">
      <dsp:nvSpPr>
        <dsp:cNvPr id="0" name=""/>
        <dsp:cNvSpPr/>
      </dsp:nvSpPr>
      <dsp:spPr>
        <a:xfrm>
          <a:off x="0" y="1942147"/>
          <a:ext cx="11277600" cy="64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4. Characteristic of Provider</a:t>
          </a:r>
        </a:p>
      </dsp:txBody>
      <dsp:txXfrm>
        <a:off x="0" y="1942147"/>
        <a:ext cx="11277600" cy="646750"/>
      </dsp:txXfrm>
    </dsp:sp>
    <dsp:sp modelId="{8A190A75-C07E-AE45-B8D2-E6789CBA15BC}">
      <dsp:nvSpPr>
        <dsp:cNvPr id="0" name=""/>
        <dsp:cNvSpPr/>
      </dsp:nvSpPr>
      <dsp:spPr>
        <a:xfrm>
          <a:off x="0" y="2588897"/>
          <a:ext cx="11277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371CFD-0C1D-6346-89D4-A6B43D4DB74B}">
      <dsp:nvSpPr>
        <dsp:cNvPr id="0" name=""/>
        <dsp:cNvSpPr/>
      </dsp:nvSpPr>
      <dsp:spPr>
        <a:xfrm>
          <a:off x="0" y="2588897"/>
          <a:ext cx="11277600" cy="64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5. The proposal and Evaluation Criteria</a:t>
          </a:r>
        </a:p>
      </dsp:txBody>
      <dsp:txXfrm>
        <a:off x="0" y="2588897"/>
        <a:ext cx="11277600" cy="646750"/>
      </dsp:txXfrm>
    </dsp:sp>
    <dsp:sp modelId="{2E6C33CC-9902-FE4B-83C6-2B5738340DBB}">
      <dsp:nvSpPr>
        <dsp:cNvPr id="0" name=""/>
        <dsp:cNvSpPr/>
      </dsp:nvSpPr>
      <dsp:spPr>
        <a:xfrm>
          <a:off x="0" y="3235648"/>
          <a:ext cx="11277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0EA49-36EE-BD49-87A2-74203371D4CA}">
      <dsp:nvSpPr>
        <dsp:cNvPr id="0" name=""/>
        <dsp:cNvSpPr/>
      </dsp:nvSpPr>
      <dsp:spPr>
        <a:xfrm>
          <a:off x="0" y="3235648"/>
          <a:ext cx="11277600" cy="64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6. The Suggestive Budget Detail Template</a:t>
          </a:r>
        </a:p>
      </dsp:txBody>
      <dsp:txXfrm>
        <a:off x="0" y="3235648"/>
        <a:ext cx="11277600" cy="64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A882E-2EB2-C647-AC4E-8BB3CDE1C67C}">
      <dsp:nvSpPr>
        <dsp:cNvPr id="0" name=""/>
        <dsp:cNvSpPr/>
      </dsp:nvSpPr>
      <dsp:spPr>
        <a:xfrm rot="5400000">
          <a:off x="6802833" y="-2610575"/>
          <a:ext cx="1515785" cy="7115977"/>
        </a:xfrm>
        <a:prstGeom prst="round2SameRect">
          <a:avLst/>
        </a:prstGeom>
        <a:solidFill>
          <a:srgbClr val="C9DDF3">
            <a:alpha val="90000"/>
          </a:srgb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ct val="15000"/>
            </a:spcAft>
            <a:buChar char="•"/>
          </a:pPr>
          <a:r>
            <a:rPr lang="en-US" sz="1600" b="0" i="0" kern="1200"/>
            <a:t>MoH has a mandate to improve quality and equitable distribution of health workforce</a:t>
          </a:r>
          <a:endParaRPr lang="en-US" sz="1600" kern="1200"/>
        </a:p>
        <a:p>
          <a:pPr marL="171450" lvl="1" indent="-171450" algn="l" defTabSz="711200">
            <a:lnSpc>
              <a:spcPct val="100000"/>
            </a:lnSpc>
            <a:spcBef>
              <a:spcPct val="0"/>
            </a:spcBef>
            <a:spcAft>
              <a:spcPct val="15000"/>
            </a:spcAft>
            <a:buChar char="•"/>
          </a:pPr>
          <a:r>
            <a:rPr lang="en-US" sz="1600" b="0" i="0" kern="1200"/>
            <a:t>Fellowship programs are a key mechanism to strengthen subspecialist expertise and referral services</a:t>
          </a:r>
          <a:endParaRPr lang="en-US" sz="1600" kern="1200"/>
        </a:p>
        <a:p>
          <a:pPr marL="171450" lvl="1" indent="-171450" algn="l" defTabSz="711200">
            <a:lnSpc>
              <a:spcPct val="100000"/>
            </a:lnSpc>
            <a:spcBef>
              <a:spcPct val="0"/>
            </a:spcBef>
            <a:spcAft>
              <a:spcPct val="15000"/>
            </a:spcAft>
            <a:buChar char="•"/>
          </a:pPr>
          <a:r>
            <a:rPr lang="en-US" sz="1600" b="0" i="0" kern="1200"/>
            <a:t>Improve access to specialist care across regions</a:t>
          </a:r>
          <a:endParaRPr lang="en-US" sz="1600" kern="1200"/>
        </a:p>
      </dsp:txBody>
      <dsp:txXfrm rot="-5400000">
        <a:off x="4002738" y="263515"/>
        <a:ext cx="7041982" cy="1367795"/>
      </dsp:txXfrm>
    </dsp:sp>
    <dsp:sp modelId="{FF7EB0D2-514F-5F40-B668-79FFF55BD5A0}">
      <dsp:nvSpPr>
        <dsp:cNvPr id="0" name=""/>
        <dsp:cNvSpPr/>
      </dsp:nvSpPr>
      <dsp:spPr>
        <a:xfrm>
          <a:off x="0" y="47"/>
          <a:ext cx="4002737" cy="1894731"/>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i="0" u="none" kern="1200"/>
            <a:t>What is the current situation and mandate?</a:t>
          </a:r>
          <a:endParaRPr lang="en-US" sz="3600" u="none" kern="1200"/>
        </a:p>
      </dsp:txBody>
      <dsp:txXfrm>
        <a:off x="92493" y="92540"/>
        <a:ext cx="3817751" cy="1709745"/>
      </dsp:txXfrm>
    </dsp:sp>
    <dsp:sp modelId="{4349DD0A-5F14-F547-9CBD-1D1D8A63F744}">
      <dsp:nvSpPr>
        <dsp:cNvPr id="0" name=""/>
        <dsp:cNvSpPr/>
      </dsp:nvSpPr>
      <dsp:spPr>
        <a:xfrm rot="5400000">
          <a:off x="6802833" y="-621107"/>
          <a:ext cx="1515785" cy="7115977"/>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ct val="15000"/>
            </a:spcAft>
            <a:buChar char="•"/>
          </a:pPr>
          <a:r>
            <a:rPr lang="en-US" sz="1600" b="0" i="0" kern="1200"/>
            <a:t>1,747 specialists deployed, but ~1,300 more still needed</a:t>
          </a:r>
          <a:endParaRPr lang="en-US" sz="1600" kern="1200"/>
        </a:p>
        <a:p>
          <a:pPr marL="171450" lvl="1" indent="-171450" algn="l" defTabSz="711200">
            <a:lnSpc>
              <a:spcPct val="100000"/>
            </a:lnSpc>
            <a:spcBef>
              <a:spcPct val="0"/>
            </a:spcBef>
            <a:spcAft>
              <a:spcPct val="15000"/>
            </a:spcAft>
            <a:buChar char="•"/>
          </a:pPr>
          <a:r>
            <a:rPr lang="en-US" sz="1600" b="0" i="0" kern="1200"/>
            <a:t>Fellowship system is fragmented and only partially digitalized</a:t>
          </a:r>
          <a:endParaRPr lang="en-US" sz="1600" kern="1200"/>
        </a:p>
        <a:p>
          <a:pPr marL="171450" lvl="1" indent="-171450" algn="l" defTabSz="711200">
            <a:lnSpc>
              <a:spcPct val="100000"/>
            </a:lnSpc>
            <a:spcBef>
              <a:spcPct val="0"/>
            </a:spcBef>
            <a:spcAft>
              <a:spcPct val="15000"/>
            </a:spcAft>
            <a:buChar char="•"/>
          </a:pPr>
          <a:r>
            <a:rPr lang="en-US" sz="1600" b="0" i="0" kern="1200"/>
            <a:t>Registration partially in SATUSEHAT SDMK, while other processes remain manual</a:t>
          </a:r>
          <a:endParaRPr lang="en-US" sz="1600" kern="1200"/>
        </a:p>
        <a:p>
          <a:pPr marL="171450" lvl="1" indent="-171450" algn="l" defTabSz="711200">
            <a:lnSpc>
              <a:spcPct val="100000"/>
            </a:lnSpc>
            <a:spcBef>
              <a:spcPct val="0"/>
            </a:spcBef>
            <a:spcAft>
              <a:spcPct val="15000"/>
            </a:spcAft>
            <a:buChar char="•"/>
          </a:pPr>
          <a:r>
            <a:rPr lang="en-US" sz="1600" b="0" i="0" kern="1200"/>
            <a:t>Results in inefficiency, limited transparency, and data inconsistency</a:t>
          </a:r>
          <a:endParaRPr lang="en-US" sz="1600" kern="1200"/>
        </a:p>
      </dsp:txBody>
      <dsp:txXfrm rot="-5400000">
        <a:off x="4002738" y="2252983"/>
        <a:ext cx="7041982" cy="1367795"/>
      </dsp:txXfrm>
    </dsp:sp>
    <dsp:sp modelId="{A8F9DA7E-EA05-904A-A69B-BE36155AFDDB}">
      <dsp:nvSpPr>
        <dsp:cNvPr id="0" name=""/>
        <dsp:cNvSpPr/>
      </dsp:nvSpPr>
      <dsp:spPr>
        <a:xfrm>
          <a:off x="0" y="1989515"/>
          <a:ext cx="4002737" cy="189473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i="0" u="none" kern="1200"/>
            <a:t>What is the gap?</a:t>
          </a:r>
          <a:endParaRPr lang="en-US" sz="3600" u="none" kern="1200"/>
        </a:p>
      </dsp:txBody>
      <dsp:txXfrm>
        <a:off x="92493" y="2082008"/>
        <a:ext cx="3817751" cy="1709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F577B-8E04-8E48-A0A3-00448A7B17BE}">
      <dsp:nvSpPr>
        <dsp:cNvPr id="0" name=""/>
        <dsp:cNvSpPr/>
      </dsp:nvSpPr>
      <dsp:spPr>
        <a:xfrm rot="5400000">
          <a:off x="6780487" y="-2498426"/>
          <a:ext cx="1776559" cy="7217663"/>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D" sz="1600" kern="1200"/>
            <a:t>Strengthening an integrated Fellowship Information System within SATUSEHAT SDMK ecosystem</a:t>
          </a:r>
          <a:endParaRPr lang="en-US" sz="1600" kern="1200"/>
        </a:p>
        <a:p>
          <a:pPr marL="171450" lvl="1" indent="-171450" algn="l" defTabSz="711200">
            <a:lnSpc>
              <a:spcPct val="90000"/>
            </a:lnSpc>
            <a:spcBef>
              <a:spcPct val="0"/>
            </a:spcBef>
            <a:spcAft>
              <a:spcPct val="15000"/>
            </a:spcAft>
            <a:buChar char="•"/>
          </a:pPr>
          <a:r>
            <a:rPr lang="en-ID" sz="1600" kern="1200"/>
            <a:t>Functions as a digital gateway for end-to-end fellowship management</a:t>
          </a:r>
          <a:endParaRPr lang="en-US" sz="1600" kern="1200"/>
        </a:p>
        <a:p>
          <a:pPr marL="171450" lvl="1" indent="-171450" algn="l" defTabSz="711200">
            <a:lnSpc>
              <a:spcPct val="90000"/>
            </a:lnSpc>
            <a:spcBef>
              <a:spcPct val="0"/>
            </a:spcBef>
            <a:spcAft>
              <a:spcPct val="15000"/>
            </a:spcAft>
            <a:buChar char="•"/>
          </a:pPr>
          <a:r>
            <a:rPr lang="en-ID" sz="1600" kern="1200"/>
            <a:t>Enables structured, transparent, and auditable processes</a:t>
          </a:r>
          <a:endParaRPr lang="en-US" sz="1600" kern="1200"/>
        </a:p>
      </dsp:txBody>
      <dsp:txXfrm rot="-5400000">
        <a:off x="4059935" y="308850"/>
        <a:ext cx="7130939" cy="1603111"/>
      </dsp:txXfrm>
    </dsp:sp>
    <dsp:sp modelId="{8E99F980-681E-114D-B986-BC299F9147DF}">
      <dsp:nvSpPr>
        <dsp:cNvPr id="0" name=""/>
        <dsp:cNvSpPr/>
      </dsp:nvSpPr>
      <dsp:spPr>
        <a:xfrm>
          <a:off x="0" y="55"/>
          <a:ext cx="4059935" cy="222069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ID" sz="3600" b="1" kern="1200"/>
            <a:t>What is the solution?</a:t>
          </a:r>
          <a:endParaRPr lang="en-US" sz="3600" kern="1200"/>
        </a:p>
      </dsp:txBody>
      <dsp:txXfrm>
        <a:off x="108406" y="108461"/>
        <a:ext cx="3843123" cy="2003886"/>
      </dsp:txXfrm>
    </dsp:sp>
    <dsp:sp modelId="{65E7C681-102A-BD4F-978C-F187AF270A5F}">
      <dsp:nvSpPr>
        <dsp:cNvPr id="0" name=""/>
        <dsp:cNvSpPr/>
      </dsp:nvSpPr>
      <dsp:spPr>
        <a:xfrm rot="5400000">
          <a:off x="6780487" y="-166692"/>
          <a:ext cx="1776559" cy="7217663"/>
        </a:xfrm>
        <a:prstGeom prst="round2SameRect">
          <a:avLst/>
        </a:prstGeom>
        <a:solidFill>
          <a:schemeClr val="accent4">
            <a:tint val="40000"/>
            <a:alpha val="90000"/>
            <a:hueOff val="-13544745"/>
            <a:satOff val="11478"/>
            <a:lumOff val="1049"/>
            <a:alphaOff val="0"/>
          </a:schemeClr>
        </a:solidFill>
        <a:ln w="6350" cap="flat" cmpd="sng" algn="ctr">
          <a:solidFill>
            <a:schemeClr val="accent4">
              <a:tint val="40000"/>
              <a:alpha val="90000"/>
              <a:hueOff val="-13544745"/>
              <a:satOff val="11478"/>
              <a:lumOff val="104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D" sz="1600" kern="1200"/>
            <a:t>Provides reliable data on candidates, training capacity, placement, and outcomes</a:t>
          </a:r>
          <a:endParaRPr lang="en-US" sz="1600" kern="1200"/>
        </a:p>
        <a:p>
          <a:pPr marL="171450" lvl="1" indent="-171450" algn="l" defTabSz="711200">
            <a:lnSpc>
              <a:spcPct val="90000"/>
            </a:lnSpc>
            <a:spcBef>
              <a:spcPct val="0"/>
            </a:spcBef>
            <a:spcAft>
              <a:spcPct val="15000"/>
            </a:spcAft>
            <a:buChar char="•"/>
          </a:pPr>
          <a:r>
            <a:rPr lang="en-ID" sz="1600" kern="1200"/>
            <a:t>Supports monitoring of specialist competency development</a:t>
          </a:r>
          <a:endParaRPr lang="en-US" sz="1600" kern="1200"/>
        </a:p>
        <a:p>
          <a:pPr marL="171450" lvl="1" indent="-171450" algn="l" defTabSz="711200">
            <a:lnSpc>
              <a:spcPct val="90000"/>
            </a:lnSpc>
            <a:spcBef>
              <a:spcPct val="0"/>
            </a:spcBef>
            <a:spcAft>
              <a:spcPct val="15000"/>
            </a:spcAft>
            <a:buChar char="•"/>
          </a:pPr>
          <a:r>
            <a:rPr lang="en-ID" sz="1600" kern="1200"/>
            <a:t>Enables evidence-based health workforce planning</a:t>
          </a:r>
          <a:endParaRPr lang="en-US" sz="1600" kern="1200"/>
        </a:p>
        <a:p>
          <a:pPr marL="171450" lvl="1" indent="-171450" algn="l" defTabSz="711200">
            <a:lnSpc>
              <a:spcPct val="90000"/>
            </a:lnSpc>
            <a:spcBef>
              <a:spcPct val="0"/>
            </a:spcBef>
            <a:spcAft>
              <a:spcPct val="15000"/>
            </a:spcAft>
            <a:buChar char="•"/>
          </a:pPr>
          <a:r>
            <a:rPr lang="en-ID" sz="1600" kern="1200"/>
            <a:t>Helps identify gaps and align training with national needs</a:t>
          </a:r>
          <a:endParaRPr lang="en-US" sz="1600" kern="1200"/>
        </a:p>
        <a:p>
          <a:pPr marL="171450" lvl="1" indent="-171450" algn="l" defTabSz="711200">
            <a:lnSpc>
              <a:spcPct val="90000"/>
            </a:lnSpc>
            <a:spcBef>
              <a:spcPct val="0"/>
            </a:spcBef>
            <a:spcAft>
              <a:spcPct val="15000"/>
            </a:spcAft>
            <a:buChar char="•"/>
          </a:pPr>
          <a:r>
            <a:rPr lang="en-ID" sz="1600" kern="1200"/>
            <a:t>Strengthens referral services and expands access, especially in underserved  and remote areas</a:t>
          </a:r>
          <a:endParaRPr lang="en-US" sz="1600" kern="1200"/>
        </a:p>
      </dsp:txBody>
      <dsp:txXfrm rot="-5400000">
        <a:off x="4059935" y="2640584"/>
        <a:ext cx="7130939" cy="1603111"/>
      </dsp:txXfrm>
    </dsp:sp>
    <dsp:sp modelId="{8308A64E-58C0-E84F-981E-FE9AC718E988}">
      <dsp:nvSpPr>
        <dsp:cNvPr id="0" name=""/>
        <dsp:cNvSpPr/>
      </dsp:nvSpPr>
      <dsp:spPr>
        <a:xfrm>
          <a:off x="0" y="2331789"/>
          <a:ext cx="4059935" cy="2220698"/>
        </a:xfrm>
        <a:prstGeom prst="roundRect">
          <a:avLst/>
        </a:prstGeom>
        <a:gradFill rotWithShape="0">
          <a:gsLst>
            <a:gs pos="0">
              <a:schemeClr val="accent4">
                <a:hueOff val="-13960190"/>
                <a:satOff val="34004"/>
                <a:lumOff val="-2354"/>
                <a:alphaOff val="0"/>
                <a:satMod val="103000"/>
                <a:lumMod val="102000"/>
                <a:tint val="94000"/>
              </a:schemeClr>
            </a:gs>
            <a:gs pos="50000">
              <a:schemeClr val="accent4">
                <a:hueOff val="-13960190"/>
                <a:satOff val="34004"/>
                <a:lumOff val="-2354"/>
                <a:alphaOff val="0"/>
                <a:satMod val="110000"/>
                <a:lumMod val="100000"/>
                <a:shade val="100000"/>
              </a:schemeClr>
            </a:gs>
            <a:gs pos="100000">
              <a:schemeClr val="accent4">
                <a:hueOff val="-13960190"/>
                <a:satOff val="34004"/>
                <a:lumOff val="-23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ID" sz="3600" b="1" kern="1200"/>
            <a:t>What are the expected benefits?</a:t>
          </a:r>
          <a:endParaRPr lang="en-US" sz="3600" kern="1200"/>
        </a:p>
      </dsp:txBody>
      <dsp:txXfrm>
        <a:off x="108406" y="2440195"/>
        <a:ext cx="3843123" cy="2003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19E4A-B621-AE45-AB72-2FDCBBC04331}">
      <dsp:nvSpPr>
        <dsp:cNvPr id="0" name=""/>
        <dsp:cNvSpPr/>
      </dsp:nvSpPr>
      <dsp:spPr>
        <a:xfrm rot="5400000">
          <a:off x="1015965" y="1241239"/>
          <a:ext cx="2141808" cy="356392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17CEE-F5B0-0649-A6B6-81388A2974C4}">
      <dsp:nvSpPr>
        <dsp:cNvPr id="0" name=""/>
        <dsp:cNvSpPr/>
      </dsp:nvSpPr>
      <dsp:spPr>
        <a:xfrm>
          <a:off x="658444" y="2306084"/>
          <a:ext cx="3217528" cy="282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WHO Indonesia seeks to engage a vendor to support Directorate of Health Workforce Quality, Ministry of Health in the design, development, integration, and implementation of the Fellowship Information System as part of the SATUSEHAT SDMK ecosystem.</a:t>
          </a:r>
        </a:p>
      </dsp:txBody>
      <dsp:txXfrm>
        <a:off x="658444" y="2306084"/>
        <a:ext cx="3217528" cy="2820352"/>
      </dsp:txXfrm>
    </dsp:sp>
    <dsp:sp modelId="{25038391-8716-FE4F-B068-31A65BD9FD7D}">
      <dsp:nvSpPr>
        <dsp:cNvPr id="0" name=""/>
        <dsp:cNvSpPr/>
      </dsp:nvSpPr>
      <dsp:spPr>
        <a:xfrm>
          <a:off x="3268892" y="978859"/>
          <a:ext cx="607080" cy="607080"/>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C849F2-1406-4E40-8D05-3664E22F0269}">
      <dsp:nvSpPr>
        <dsp:cNvPr id="0" name=""/>
        <dsp:cNvSpPr/>
      </dsp:nvSpPr>
      <dsp:spPr>
        <a:xfrm rot="5400000">
          <a:off x="4954849" y="266558"/>
          <a:ext cx="2141808" cy="356392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D5F4D-7F9C-1345-B0DB-B3EAEDE8DCBD}">
      <dsp:nvSpPr>
        <dsp:cNvPr id="0" name=""/>
        <dsp:cNvSpPr/>
      </dsp:nvSpPr>
      <dsp:spPr>
        <a:xfrm>
          <a:off x="4597328" y="1331403"/>
          <a:ext cx="3217528" cy="282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D" sz="2000" b="0" u="none" kern="1200"/>
            <a:t>The key objectives include:</a:t>
          </a:r>
        </a:p>
        <a:p>
          <a:pPr marL="114300" lvl="1" indent="-114300" algn="l" defTabSz="666750">
            <a:lnSpc>
              <a:spcPct val="90000"/>
            </a:lnSpc>
            <a:spcBef>
              <a:spcPct val="0"/>
            </a:spcBef>
            <a:spcAft>
              <a:spcPct val="15000"/>
            </a:spcAft>
            <a:buChar char="•"/>
          </a:pPr>
          <a:r>
            <a:rPr lang="en-US" sz="1500" b="0" u="none" kern="1200"/>
            <a:t>Develop fellowship information system that support the </a:t>
          </a:r>
          <a:r>
            <a:rPr lang="en-US" sz="1500" b="1" u="none" kern="1200"/>
            <a:t>end-to-end implementation of medical specialist fellowship programs, </a:t>
          </a:r>
          <a:r>
            <a:rPr lang="en-US" sz="1500" b="0" u="none" kern="1200"/>
            <a:t>including registration, selection process, monitoring, and management of fellowship seats.</a:t>
          </a:r>
          <a:endParaRPr lang="en-ID" sz="1500" b="0" u="none" kern="1200"/>
        </a:p>
        <a:p>
          <a:pPr marL="114300" lvl="1" indent="-114300" algn="l" defTabSz="666750">
            <a:lnSpc>
              <a:spcPct val="90000"/>
            </a:lnSpc>
            <a:spcBef>
              <a:spcPct val="0"/>
            </a:spcBef>
            <a:spcAft>
              <a:spcPct val="15000"/>
            </a:spcAft>
            <a:buChar char="•"/>
          </a:pPr>
          <a:r>
            <a:rPr lang="en-US" sz="1500" b="0" u="none" kern="1200"/>
            <a:t>Ensure </a:t>
          </a:r>
          <a:r>
            <a:rPr lang="en-US" sz="1500" b="1" u="none" kern="1200"/>
            <a:t>interoperability of the Fellowship Information System </a:t>
          </a:r>
          <a:r>
            <a:rPr lang="en-US" sz="1500" b="0" u="none" kern="1200"/>
            <a:t>with national digital health and health workforce platforms, including SATUSEHAT SDMK and related systems.</a:t>
          </a:r>
          <a:endParaRPr lang="en-ID" sz="1500" b="0" u="none" kern="1200"/>
        </a:p>
      </dsp:txBody>
      <dsp:txXfrm>
        <a:off x="4597328" y="1331403"/>
        <a:ext cx="3217528" cy="2820352"/>
      </dsp:txXfrm>
    </dsp:sp>
    <dsp:sp modelId="{ED9304D1-813A-B045-AD6B-2CB74F71C3BC}">
      <dsp:nvSpPr>
        <dsp:cNvPr id="0" name=""/>
        <dsp:cNvSpPr/>
      </dsp:nvSpPr>
      <dsp:spPr>
        <a:xfrm>
          <a:off x="7207776" y="4178"/>
          <a:ext cx="607080" cy="607080"/>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B741E-1DC8-C14D-9CC0-D3F180274D22}">
      <dsp:nvSpPr>
        <dsp:cNvPr id="0" name=""/>
        <dsp:cNvSpPr/>
      </dsp:nvSpPr>
      <dsp:spPr>
        <a:xfrm rot="5400000">
          <a:off x="8893733" y="-708122"/>
          <a:ext cx="2141808" cy="3563921"/>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2D714-BF05-2145-BFF7-D0F6206BFEAB}">
      <dsp:nvSpPr>
        <dsp:cNvPr id="0" name=""/>
        <dsp:cNvSpPr/>
      </dsp:nvSpPr>
      <dsp:spPr>
        <a:xfrm>
          <a:off x="8536211" y="356722"/>
          <a:ext cx="3217528" cy="282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Deliverables</a:t>
          </a:r>
        </a:p>
        <a:p>
          <a:pPr marL="0" lvl="0" indent="0" algn="l" defTabSz="889000">
            <a:lnSpc>
              <a:spcPct val="90000"/>
            </a:lnSpc>
            <a:spcBef>
              <a:spcPct val="0"/>
            </a:spcBef>
            <a:spcAft>
              <a:spcPct val="35000"/>
            </a:spcAft>
            <a:buNone/>
          </a:pPr>
          <a:endParaRPr lang="en-US" sz="2000" kern="1200"/>
        </a:p>
      </dsp:txBody>
      <dsp:txXfrm>
        <a:off x="8536211" y="356722"/>
        <a:ext cx="3217528" cy="2820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75CDC-BBD5-5949-9470-EC3F45A03E5D}">
      <dsp:nvSpPr>
        <dsp:cNvPr id="0" name=""/>
        <dsp:cNvSpPr/>
      </dsp:nvSpPr>
      <dsp:spPr>
        <a:xfrm>
          <a:off x="0" y="267291"/>
          <a:ext cx="7467600" cy="27783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9569" tIns="291592" rIns="579569"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Familiarity with health workforce regulations, management systems, or program related to fellowship, scholarship or professional training of health workers.</a:t>
          </a:r>
          <a:endParaRPr lang="en-US" sz="1400" kern="1200"/>
        </a:p>
        <a:p>
          <a:pPr marL="114300" lvl="1" indent="-114300" algn="l" defTabSz="622300">
            <a:lnSpc>
              <a:spcPct val="90000"/>
            </a:lnSpc>
            <a:spcBef>
              <a:spcPct val="0"/>
            </a:spcBef>
            <a:spcAft>
              <a:spcPct val="15000"/>
            </a:spcAft>
            <a:buChar char="•"/>
          </a:pPr>
          <a:r>
            <a:rPr lang="en-ID" sz="1400" kern="1200"/>
            <a:t>Proven experience in the design and implementation of government-scale web-based information systems, preferably in the health sector.</a:t>
          </a:r>
          <a:endParaRPr lang="en-US" sz="1400" kern="1200"/>
        </a:p>
        <a:p>
          <a:pPr marL="114300" lvl="1" indent="-114300" algn="l" defTabSz="622300">
            <a:lnSpc>
              <a:spcPct val="90000"/>
            </a:lnSpc>
            <a:spcBef>
              <a:spcPct val="0"/>
            </a:spcBef>
            <a:spcAft>
              <a:spcPct val="15000"/>
            </a:spcAft>
            <a:buChar char="•"/>
          </a:pPr>
          <a:r>
            <a:rPr lang="en-ID" sz="1400" kern="1200"/>
            <a:t>Demonstrated experience in developing integrated digital platforms covering end-to-end workflows such as registration, selection, monitoring, reporting, and financial management.</a:t>
          </a:r>
          <a:endParaRPr lang="en-US" sz="1400" kern="1200"/>
        </a:p>
        <a:p>
          <a:pPr marL="114300" lvl="1" indent="-114300" algn="l" defTabSz="622300">
            <a:lnSpc>
              <a:spcPct val="90000"/>
            </a:lnSpc>
            <a:spcBef>
              <a:spcPct val="0"/>
            </a:spcBef>
            <a:spcAft>
              <a:spcPct val="15000"/>
            </a:spcAft>
            <a:buChar char="•"/>
          </a:pPr>
          <a:r>
            <a:rPr lang="en-ID" sz="1400" kern="1200"/>
            <a:t>Proven experience in system integration and interoperability, preferably with national digital health platforms such as SATUSEHAT or comparable systems.</a:t>
          </a:r>
          <a:endParaRPr lang="en-US" sz="1400" kern="1200"/>
        </a:p>
        <a:p>
          <a:pPr marL="114300" lvl="1" indent="-114300" algn="l" defTabSz="622300">
            <a:lnSpc>
              <a:spcPct val="90000"/>
            </a:lnSpc>
            <a:spcBef>
              <a:spcPct val="0"/>
            </a:spcBef>
            <a:spcAft>
              <a:spcPct val="15000"/>
            </a:spcAft>
            <a:buChar char="•"/>
          </a:pPr>
          <a:r>
            <a:rPr lang="en-ID" sz="1400" kern="1200"/>
            <a:t>Demonstrated understanding of digital governance, data protection, audit trail mechanisms, and compliance with SPBE or relevant regulatory standards. </a:t>
          </a:r>
          <a:endParaRPr lang="en-US" sz="1400" kern="1200"/>
        </a:p>
      </dsp:txBody>
      <dsp:txXfrm>
        <a:off x="0" y="267291"/>
        <a:ext cx="7467600" cy="2778300"/>
      </dsp:txXfrm>
    </dsp:sp>
    <dsp:sp modelId="{E5BD9C12-DEFD-7C4D-8C49-2123012B19DA}">
      <dsp:nvSpPr>
        <dsp:cNvPr id="0" name=""/>
        <dsp:cNvSpPr/>
      </dsp:nvSpPr>
      <dsp:spPr>
        <a:xfrm>
          <a:off x="373380" y="60651"/>
          <a:ext cx="5227320"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622300">
            <a:lnSpc>
              <a:spcPct val="90000"/>
            </a:lnSpc>
            <a:spcBef>
              <a:spcPct val="0"/>
            </a:spcBef>
            <a:spcAft>
              <a:spcPct val="35000"/>
            </a:spcAft>
            <a:buNone/>
          </a:pPr>
          <a:r>
            <a:rPr lang="en-US" sz="1400" b="1" i="0" kern="1200" baseline="0"/>
            <a:t>Mandatory:</a:t>
          </a:r>
          <a:endParaRPr lang="en-US" sz="1400" kern="1200"/>
        </a:p>
      </dsp:txBody>
      <dsp:txXfrm>
        <a:off x="393555" y="80826"/>
        <a:ext cx="5186970" cy="372930"/>
      </dsp:txXfrm>
    </dsp:sp>
    <dsp:sp modelId="{B06C9973-B15F-B248-8D3E-0178F153221B}">
      <dsp:nvSpPr>
        <dsp:cNvPr id="0" name=""/>
        <dsp:cNvSpPr/>
      </dsp:nvSpPr>
      <dsp:spPr>
        <a:xfrm>
          <a:off x="0" y="3327832"/>
          <a:ext cx="7467600" cy="1675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9569" tIns="291592" rIns="579569"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Prior experience working with the Ministry of Health, other government institutions, or international organizations.</a:t>
          </a:r>
          <a:endParaRPr lang="en-US" sz="1400" kern="1200"/>
        </a:p>
        <a:p>
          <a:pPr marL="114300" lvl="1" indent="-114300" algn="l" defTabSz="622300">
            <a:lnSpc>
              <a:spcPct val="90000"/>
            </a:lnSpc>
            <a:spcBef>
              <a:spcPct val="0"/>
            </a:spcBef>
            <a:spcAft>
              <a:spcPct val="15000"/>
            </a:spcAft>
            <a:buChar char="•"/>
          </a:pPr>
          <a:r>
            <a:rPr lang="en-GB" sz="1400" kern="1200"/>
            <a:t>Experience facilitating stakeholder consultations, system validation workshops, or multi-institutional coordination processes.</a:t>
          </a:r>
          <a:endParaRPr lang="en-US" sz="1400" kern="1200"/>
        </a:p>
        <a:p>
          <a:pPr marL="114300" lvl="1" indent="-114300" algn="l" defTabSz="622300">
            <a:lnSpc>
              <a:spcPct val="90000"/>
            </a:lnSpc>
            <a:spcBef>
              <a:spcPct val="0"/>
            </a:spcBef>
            <a:spcAft>
              <a:spcPct val="15000"/>
            </a:spcAft>
            <a:buChar char="•"/>
          </a:pPr>
          <a:r>
            <a:rPr lang="en-GB" sz="1400" kern="1200"/>
            <a:t>Ability to work with multidisciplinary teams combining digital health, information systems, and public health or health workforce expertise.</a:t>
          </a:r>
          <a:r>
            <a:rPr lang="en-ID" sz="1400" kern="1200"/>
            <a:t> </a:t>
          </a:r>
          <a:endParaRPr lang="en-US" sz="1400" kern="1200"/>
        </a:p>
      </dsp:txBody>
      <dsp:txXfrm>
        <a:off x="0" y="3327832"/>
        <a:ext cx="7467600" cy="1675800"/>
      </dsp:txXfrm>
    </dsp:sp>
    <dsp:sp modelId="{E05A7148-044E-9445-AFA0-BDE9EA04B42C}">
      <dsp:nvSpPr>
        <dsp:cNvPr id="0" name=""/>
        <dsp:cNvSpPr/>
      </dsp:nvSpPr>
      <dsp:spPr>
        <a:xfrm>
          <a:off x="373380" y="3121191"/>
          <a:ext cx="5227320"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622300">
            <a:lnSpc>
              <a:spcPct val="90000"/>
            </a:lnSpc>
            <a:spcBef>
              <a:spcPct val="0"/>
            </a:spcBef>
            <a:spcAft>
              <a:spcPct val="35000"/>
            </a:spcAft>
            <a:buNone/>
          </a:pPr>
          <a:r>
            <a:rPr lang="en-GB" sz="1400" b="1" kern="1200"/>
            <a:t>Desirable:</a:t>
          </a:r>
          <a:endParaRPr lang="en-US" sz="1400" kern="1200"/>
        </a:p>
      </dsp:txBody>
      <dsp:txXfrm>
        <a:off x="393555" y="3141366"/>
        <a:ext cx="5186970"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A4F3F-A982-46C4-8404-0EF7AF22D415}">
      <dsp:nvSpPr>
        <dsp:cNvPr id="0" name=""/>
        <dsp:cNvSpPr/>
      </dsp:nvSpPr>
      <dsp:spPr>
        <a:xfrm>
          <a:off x="0" y="0"/>
          <a:ext cx="2809450" cy="482686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a:effectLst/>
              <a:latin typeface="Calibri" panose="020F0502020204030204" pitchFamily="34" charset="0"/>
              <a:ea typeface="Calibri" panose="020F0502020204030204" pitchFamily="34" charset="0"/>
              <a:cs typeface="Times New Roman" panose="02020603050405020304" pitchFamily="18" charset="0"/>
            </a:rPr>
            <a:t>Institutional profile</a:t>
          </a:r>
          <a:r>
            <a:rPr lang="en-US" sz="1400" kern="1200">
              <a:effectLst/>
              <a:latin typeface="Calibri" panose="020F0502020204030204" pitchFamily="34" charset="0"/>
              <a:ea typeface="Calibri" panose="020F0502020204030204" pitchFamily="34" charset="0"/>
              <a:cs typeface="Times New Roman" panose="02020603050405020304" pitchFamily="18" charset="0"/>
            </a:rPr>
            <a:t> demonstrating relevant experience </a:t>
          </a:r>
          <a:r>
            <a:rPr lang="en-US" sz="1400" kern="1200">
              <a:effectLst/>
              <a:latin typeface="Calibri" panose="020F0502020204030204" pitchFamily="34" charset="0"/>
              <a:cs typeface="Times New Roman" panose="02020603050405020304" pitchFamily="18" charset="0"/>
            </a:rPr>
            <a:t>related to digital health system development, health workforce information systems, fellowship or scholarship management systems, or comparable government-scale information systems in Indonesia, including a list of relevant previous assignments. </a:t>
          </a:r>
          <a:endParaRPr lang="en-US" sz="1400" kern="1200">
            <a:latin typeface="+mn-lt"/>
          </a:endParaRPr>
        </a:p>
        <a:p>
          <a:pPr marL="114300" lvl="1" indent="-114300" algn="l" defTabSz="622300">
            <a:lnSpc>
              <a:spcPct val="90000"/>
            </a:lnSpc>
            <a:spcBef>
              <a:spcPct val="0"/>
            </a:spcBef>
            <a:spcAft>
              <a:spcPct val="15000"/>
            </a:spcAft>
            <a:buChar char="•"/>
          </a:pPr>
          <a:r>
            <a:rPr lang="en-US" sz="1400" b="1" kern="1200">
              <a:effectLst/>
              <a:latin typeface="Calibri" panose="020F0502020204030204" pitchFamily="34" charset="0"/>
              <a:cs typeface="Times New Roman" panose="02020603050405020304" pitchFamily="18" charset="0"/>
            </a:rPr>
            <a:t>Previous experience </a:t>
          </a:r>
          <a:r>
            <a:rPr lang="en-US" sz="1400" kern="1200">
              <a:effectLst/>
              <a:latin typeface="Calibri" panose="020F0502020204030204" pitchFamily="34" charset="0"/>
              <a:cs typeface="Times New Roman" panose="02020603050405020304" pitchFamily="18" charset="0"/>
            </a:rPr>
            <a:t>working with UN agency or other international organizations is preferable.</a:t>
          </a:r>
          <a:endParaRPr lang="en-US" sz="1400" kern="1200">
            <a:latin typeface="+mn-lt"/>
          </a:endParaRPr>
        </a:p>
        <a:p>
          <a:pPr marL="114300" lvl="1" indent="-114300" algn="l" defTabSz="622300">
            <a:lnSpc>
              <a:spcPct val="90000"/>
            </a:lnSpc>
            <a:spcBef>
              <a:spcPct val="0"/>
            </a:spcBef>
            <a:spcAft>
              <a:spcPct val="15000"/>
            </a:spcAft>
            <a:buChar char="•"/>
          </a:pPr>
          <a:r>
            <a:rPr lang="en-US" sz="1400" b="1" kern="1200">
              <a:effectLst/>
              <a:latin typeface="+mn-lt"/>
              <a:cs typeface="Calibri" panose="020F0502020204030204" pitchFamily="34" charset="0"/>
            </a:rPr>
            <a:t>Clarity of the institution’s rationale </a:t>
          </a:r>
          <a:r>
            <a:rPr lang="en-US" sz="1400" kern="1200">
              <a:effectLst/>
              <a:latin typeface="+mn-lt"/>
              <a:cs typeface="Calibri" panose="020F0502020204030204" pitchFamily="34" charset="0"/>
            </a:rPr>
            <a:t>for rationale for undertaking this assignment and alignment of its background with the objectives of developing the Fellowship Information System.</a:t>
          </a:r>
          <a:endParaRPr lang="en-US" sz="1400" kern="1200">
            <a:latin typeface="+mn-lt"/>
          </a:endParaRPr>
        </a:p>
      </dsp:txBody>
      <dsp:txXfrm>
        <a:off x="65829" y="65829"/>
        <a:ext cx="2677792" cy="4761036"/>
      </dsp:txXfrm>
    </dsp:sp>
    <dsp:sp modelId="{6E539A45-5ABD-4EB4-B826-3739A435A353}">
      <dsp:nvSpPr>
        <dsp:cNvPr id="0" name=""/>
        <dsp:cNvSpPr/>
      </dsp:nvSpPr>
      <dsp:spPr>
        <a:xfrm>
          <a:off x="51234" y="4167345"/>
          <a:ext cx="2790586" cy="6607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1" kern="1200"/>
            <a:t>Organizational</a:t>
          </a:r>
          <a:r>
            <a:rPr lang="en-US" sz="1600" kern="1200"/>
            <a:t> </a:t>
          </a:r>
          <a:r>
            <a:rPr lang="en-US" sz="1600" b="1" kern="1200"/>
            <a:t>Capacity</a:t>
          </a:r>
        </a:p>
      </dsp:txBody>
      <dsp:txXfrm>
        <a:off x="51234" y="4167345"/>
        <a:ext cx="1965201" cy="660705"/>
      </dsp:txXfrm>
    </dsp:sp>
    <dsp:sp modelId="{A707108B-C782-436B-81BF-46CA6FEA039A}">
      <dsp:nvSpPr>
        <dsp:cNvPr id="0" name=""/>
        <dsp:cNvSpPr/>
      </dsp:nvSpPr>
      <dsp:spPr>
        <a:xfrm>
          <a:off x="2044578" y="3766726"/>
          <a:ext cx="976705" cy="976705"/>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7A2A5A21-018D-4A29-820C-418561BF51AB}">
      <dsp:nvSpPr>
        <dsp:cNvPr id="0" name=""/>
        <dsp:cNvSpPr/>
      </dsp:nvSpPr>
      <dsp:spPr>
        <a:xfrm>
          <a:off x="3274065" y="0"/>
          <a:ext cx="4510842" cy="431239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a:t>Understanding of the objectives, scope, and expected outputs of the assignment</a:t>
          </a:r>
          <a:r>
            <a:rPr lang="en-US" sz="1400" kern="1200"/>
            <a:t>, including the purpose of developing Fellowship information system</a:t>
          </a:r>
          <a:endParaRPr lang="en-US" sz="1400" kern="1200">
            <a:latin typeface="+mn-lt"/>
          </a:endParaRPr>
        </a:p>
        <a:p>
          <a:pPr marL="114300" lvl="1" indent="-114300" algn="l" defTabSz="622300">
            <a:lnSpc>
              <a:spcPct val="90000"/>
            </a:lnSpc>
            <a:spcBef>
              <a:spcPct val="0"/>
            </a:spcBef>
            <a:spcAft>
              <a:spcPct val="15000"/>
            </a:spcAft>
            <a:buChar char="•"/>
          </a:pPr>
          <a:r>
            <a:rPr lang="en-US" sz="1400" b="1" kern="1200"/>
            <a:t>Approach and methodology </a:t>
          </a:r>
          <a:r>
            <a:rPr lang="en-US" sz="1400" kern="1200"/>
            <a:t>for implementing the assignment across all components</a:t>
          </a:r>
        </a:p>
        <a:p>
          <a:pPr marL="114300" lvl="1" indent="-114300" algn="l" defTabSz="622300">
            <a:lnSpc>
              <a:spcPct val="90000"/>
            </a:lnSpc>
            <a:spcBef>
              <a:spcPct val="0"/>
            </a:spcBef>
            <a:spcAft>
              <a:spcPct val="15000"/>
            </a:spcAft>
            <a:buChar char="•"/>
          </a:pPr>
          <a:r>
            <a:rPr lang="en-US" sz="1400" b="1" kern="1200"/>
            <a:t>Approach for engaging relevant stakeholders</a:t>
          </a:r>
          <a:r>
            <a:rPr lang="en-US" sz="1400" kern="1200"/>
            <a:t>, including government units and other key actors, through meetings, FGDs, and workshops, and for ensuring meaningful inputs into the information system development process.</a:t>
          </a:r>
        </a:p>
        <a:p>
          <a:pPr marL="114300" lvl="1" indent="-114300" algn="l" defTabSz="622300">
            <a:lnSpc>
              <a:spcPct val="90000"/>
            </a:lnSpc>
            <a:spcBef>
              <a:spcPct val="0"/>
            </a:spcBef>
            <a:spcAft>
              <a:spcPct val="15000"/>
            </a:spcAft>
            <a:buChar char="•"/>
          </a:pPr>
          <a:r>
            <a:rPr lang="en-US" sz="1400" b="1" kern="1200"/>
            <a:t>Implementation timeline</a:t>
          </a:r>
          <a:r>
            <a:rPr lang="en-US" sz="1400" kern="1200"/>
            <a:t>, including alignment with the indicative sequencing outlined in this ToR, key task and specific allocation of human resources for each phase. Consider the feasibility and practicality of the proposed timeline and activities</a:t>
          </a:r>
        </a:p>
        <a:p>
          <a:pPr marL="114300" lvl="1" indent="-114300" algn="l" defTabSz="622300">
            <a:lnSpc>
              <a:spcPct val="90000"/>
            </a:lnSpc>
            <a:spcBef>
              <a:spcPct val="0"/>
            </a:spcBef>
            <a:spcAft>
              <a:spcPct val="15000"/>
            </a:spcAft>
            <a:buChar char="•"/>
          </a:pPr>
          <a:r>
            <a:rPr lang="en-US" sz="1400" kern="1200">
              <a:effectLst/>
              <a:latin typeface="+mn-lt"/>
              <a:ea typeface="Calibri" panose="020F0502020204030204" pitchFamily="34" charset="0"/>
            </a:rPr>
            <a:t>Project </a:t>
          </a:r>
          <a:r>
            <a:rPr lang="en-US" sz="1400" b="1" kern="1200">
              <a:effectLst/>
              <a:latin typeface="+mn-lt"/>
              <a:ea typeface="Calibri" panose="020F0502020204030204" pitchFamily="34" charset="0"/>
            </a:rPr>
            <a:t>risks and mitigation measures and quality assurance</a:t>
          </a:r>
          <a:endParaRPr lang="en-US" sz="1400" b="1" kern="1200">
            <a:latin typeface="+mn-lt"/>
          </a:endParaRPr>
        </a:p>
      </dsp:txBody>
      <dsp:txXfrm>
        <a:off x="3375110" y="101045"/>
        <a:ext cx="4308752" cy="4211354"/>
      </dsp:txXfrm>
    </dsp:sp>
    <dsp:sp modelId="{2D6EC5B8-FB18-4394-A700-CC9B9347FE5F}">
      <dsp:nvSpPr>
        <dsp:cNvPr id="0" name=""/>
        <dsp:cNvSpPr/>
      </dsp:nvSpPr>
      <dsp:spPr>
        <a:xfrm>
          <a:off x="3264019" y="4158424"/>
          <a:ext cx="4550245" cy="57884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1" kern="1200"/>
            <a:t>Quality of the Technical Proposal</a:t>
          </a:r>
        </a:p>
      </dsp:txBody>
      <dsp:txXfrm>
        <a:off x="3264019" y="4158424"/>
        <a:ext cx="3204398" cy="578844"/>
      </dsp:txXfrm>
    </dsp:sp>
    <dsp:sp modelId="{85BD4C32-FE91-40E9-8FC4-5F813F9D4BFE}">
      <dsp:nvSpPr>
        <dsp:cNvPr id="0" name=""/>
        <dsp:cNvSpPr/>
      </dsp:nvSpPr>
      <dsp:spPr>
        <a:xfrm>
          <a:off x="6808247" y="3860995"/>
          <a:ext cx="976705" cy="976705"/>
        </a:xfrm>
        <a:prstGeom prst="ellipse">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ABF8DD-FEB0-4D6B-8581-2C4B46358822}">
      <dsp:nvSpPr>
        <dsp:cNvPr id="0" name=""/>
        <dsp:cNvSpPr/>
      </dsp:nvSpPr>
      <dsp:spPr>
        <a:xfrm>
          <a:off x="8068181" y="551266"/>
          <a:ext cx="2807608" cy="31512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a:effectLst/>
              <a:latin typeface="+mn-lt"/>
              <a:ea typeface="Times New Roman" panose="02020603050405020304" pitchFamily="18" charset="0"/>
              <a:cs typeface="Times New Roman" panose="02020603050405020304" pitchFamily="18" charset="0"/>
            </a:rPr>
            <a:t>Full </a:t>
          </a:r>
          <a:r>
            <a:rPr lang="en-US" sz="1400" kern="1200" err="1">
              <a:effectLst/>
              <a:latin typeface="+mn-lt"/>
              <a:ea typeface="Times New Roman" panose="02020603050405020304" pitchFamily="18" charset="0"/>
              <a:cs typeface="Times New Roman" panose="02020603050405020304" pitchFamily="18" charset="0"/>
            </a:rPr>
            <a:t>Cvs</a:t>
          </a:r>
          <a:r>
            <a:rPr lang="en-US" sz="1400" kern="1200">
              <a:effectLst/>
              <a:latin typeface="+mn-lt"/>
              <a:ea typeface="Times New Roman" panose="02020603050405020304" pitchFamily="18" charset="0"/>
              <a:cs typeface="Times New Roman" panose="02020603050405020304" pitchFamily="18" charset="0"/>
            </a:rPr>
            <a:t> of proposed </a:t>
          </a:r>
          <a:r>
            <a:rPr lang="en-US" sz="1400" kern="1200">
              <a:effectLst/>
              <a:latin typeface="+mn-lt"/>
              <a:cs typeface="Times New Roman" panose="02020603050405020304" pitchFamily="18" charset="0"/>
            </a:rPr>
            <a:t>team members’ qualifications and experience directly relevant to this assignment, including the team organogram and delegation tasks/responsibilities according to timeline as described at Gantt chart</a:t>
          </a:r>
          <a:endParaRPr lang="en-US" sz="1400" kern="1200">
            <a:latin typeface="+mn-lt"/>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effectLst/>
              <a:latin typeface="+mn-lt"/>
              <a:ea typeface="Times New Roman" panose="02020603050405020304" pitchFamily="18" charset="0"/>
              <a:cs typeface="Times New Roman" panose="02020603050405020304" pitchFamily="18" charset="0"/>
            </a:rPr>
            <a:t>Institutional existing resources (that can be utilized for this project </a:t>
          </a:r>
        </a:p>
      </dsp:txBody>
      <dsp:txXfrm>
        <a:off x="8133967" y="617052"/>
        <a:ext cx="2676036" cy="3085464"/>
      </dsp:txXfrm>
    </dsp:sp>
    <dsp:sp modelId="{39B62B3E-9A1F-4BCB-9FCC-B7287B0B2283}">
      <dsp:nvSpPr>
        <dsp:cNvPr id="0" name=""/>
        <dsp:cNvSpPr/>
      </dsp:nvSpPr>
      <dsp:spPr>
        <a:xfrm>
          <a:off x="8102031" y="3267065"/>
          <a:ext cx="2790586" cy="6861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b="1" kern="1200"/>
            <a:t>Resources and Key Personnel</a:t>
          </a:r>
        </a:p>
      </dsp:txBody>
      <dsp:txXfrm>
        <a:off x="8102031" y="3267065"/>
        <a:ext cx="1965201" cy="686109"/>
      </dsp:txXfrm>
    </dsp:sp>
    <dsp:sp modelId="{309BA15A-8687-4135-A946-CE82AB9661F1}">
      <dsp:nvSpPr>
        <dsp:cNvPr id="0" name=""/>
        <dsp:cNvSpPr/>
      </dsp:nvSpPr>
      <dsp:spPr>
        <a:xfrm>
          <a:off x="10120835" y="3310729"/>
          <a:ext cx="976705" cy="976705"/>
        </a:xfrm>
        <a:prstGeom prst="ellipse">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25686-C135-714D-ADAE-A031C4BC0204}"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5B747-18E9-E746-A276-B387773C2AC8}" type="slidenum">
              <a:rPr lang="en-US" smtClean="0"/>
              <a:t>‹#›</a:t>
            </a:fld>
            <a:endParaRPr lang="en-US"/>
          </a:p>
        </p:txBody>
      </p:sp>
    </p:spTree>
    <p:extLst>
      <p:ext uri="{BB962C8B-B14F-4D97-AF65-F5344CB8AC3E}">
        <p14:creationId xmlns:p14="http://schemas.microsoft.com/office/powerpoint/2010/main" val="193377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5B747-18E9-E746-A276-B387773C2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2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4E41D02A-E316-41DA-92BD-68327B12E623}" type="slidenum">
              <a:rPr lang="en-US" smtClean="0"/>
              <a:t>17</a:t>
            </a:fld>
            <a:endParaRPr lang="en-US"/>
          </a:p>
        </p:txBody>
      </p:sp>
    </p:spTree>
    <p:extLst>
      <p:ext uri="{BB962C8B-B14F-4D97-AF65-F5344CB8AC3E}">
        <p14:creationId xmlns:p14="http://schemas.microsoft.com/office/powerpoint/2010/main" val="1188194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950B-5D74-6289-8B50-EA94E882B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923E6-6142-A31F-B44F-71F7C64E7E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2ACBB-6287-FFAF-BEAB-A99AF7A49DF6}"/>
              </a:ext>
            </a:extLst>
          </p:cNvPr>
          <p:cNvSpPr>
            <a:spLocks noGrp="1"/>
          </p:cNvSpPr>
          <p:nvPr>
            <p:ph type="body" idx="1"/>
          </p:nvPr>
        </p:nvSpPr>
        <p:spPr/>
        <p:txBody>
          <a:bodyPr/>
          <a:lstStyle/>
          <a:p>
            <a:endParaRPr lang="en-US" i="1"/>
          </a:p>
        </p:txBody>
      </p:sp>
      <p:sp>
        <p:nvSpPr>
          <p:cNvPr id="4" name="Slide Number Placeholder 3">
            <a:extLst>
              <a:ext uri="{FF2B5EF4-FFF2-40B4-BE49-F238E27FC236}">
                <a16:creationId xmlns:a16="http://schemas.microsoft.com/office/drawing/2014/main" id="{702196B4-8494-3698-B4F2-B270F7EC5AA6}"/>
              </a:ext>
            </a:extLst>
          </p:cNvPr>
          <p:cNvSpPr>
            <a:spLocks noGrp="1"/>
          </p:cNvSpPr>
          <p:nvPr>
            <p:ph type="sldNum" sz="quarter" idx="5"/>
          </p:nvPr>
        </p:nvSpPr>
        <p:spPr/>
        <p:txBody>
          <a:bodyPr/>
          <a:lstStyle/>
          <a:p>
            <a:fld id="{4E41D02A-E316-41DA-92BD-68327B12E623}" type="slidenum">
              <a:rPr lang="en-US" smtClean="0"/>
              <a:t>18</a:t>
            </a:fld>
            <a:endParaRPr lang="en-US"/>
          </a:p>
        </p:txBody>
      </p:sp>
    </p:spTree>
    <p:extLst>
      <p:ext uri="{BB962C8B-B14F-4D97-AF65-F5344CB8AC3E}">
        <p14:creationId xmlns:p14="http://schemas.microsoft.com/office/powerpoint/2010/main" val="293794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DAF14-AE9C-B8C0-C31C-16D054EA4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7D999-A103-8E8C-4F3B-A084D8D88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38ABB-B722-EE42-2EF1-8C78C1B13D14}"/>
              </a:ext>
            </a:extLst>
          </p:cNvPr>
          <p:cNvSpPr>
            <a:spLocks noGrp="1"/>
          </p:cNvSpPr>
          <p:nvPr>
            <p:ph type="body" idx="1"/>
          </p:nvPr>
        </p:nvSpPr>
        <p:spPr/>
        <p:txBody>
          <a:bodyPr/>
          <a:lstStyle/>
          <a:p>
            <a:endParaRPr lang="en-US" i="1"/>
          </a:p>
        </p:txBody>
      </p:sp>
      <p:sp>
        <p:nvSpPr>
          <p:cNvPr id="4" name="Slide Number Placeholder 3">
            <a:extLst>
              <a:ext uri="{FF2B5EF4-FFF2-40B4-BE49-F238E27FC236}">
                <a16:creationId xmlns:a16="http://schemas.microsoft.com/office/drawing/2014/main" id="{CAD9DA4C-C793-CE8E-661D-4B23A01E6D83}"/>
              </a:ext>
            </a:extLst>
          </p:cNvPr>
          <p:cNvSpPr>
            <a:spLocks noGrp="1"/>
          </p:cNvSpPr>
          <p:nvPr>
            <p:ph type="sldNum" sz="quarter" idx="5"/>
          </p:nvPr>
        </p:nvSpPr>
        <p:spPr/>
        <p:txBody>
          <a:bodyPr/>
          <a:lstStyle/>
          <a:p>
            <a:fld id="{4E41D02A-E316-41DA-92BD-68327B12E623}" type="slidenum">
              <a:rPr lang="en-US" smtClean="0"/>
              <a:t>19</a:t>
            </a:fld>
            <a:endParaRPr lang="en-US"/>
          </a:p>
        </p:txBody>
      </p:sp>
    </p:spTree>
    <p:extLst>
      <p:ext uri="{BB962C8B-B14F-4D97-AF65-F5344CB8AC3E}">
        <p14:creationId xmlns:p14="http://schemas.microsoft.com/office/powerpoint/2010/main" val="308534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CEC6-7BD8-BDF5-BF6A-D0EFE70F6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8F71A-72FB-C4CC-A15A-C7BDBE536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41CD0-5DAF-B254-DD58-6064554D9C82}"/>
              </a:ext>
            </a:extLst>
          </p:cNvPr>
          <p:cNvSpPr>
            <a:spLocks noGrp="1"/>
          </p:cNvSpPr>
          <p:nvPr>
            <p:ph type="body" idx="1"/>
          </p:nvPr>
        </p:nvSpPr>
        <p:spPr/>
        <p:txBody>
          <a:bodyPr/>
          <a:lstStyle/>
          <a:p>
            <a:endParaRPr lang="en-US" i="1"/>
          </a:p>
        </p:txBody>
      </p:sp>
      <p:sp>
        <p:nvSpPr>
          <p:cNvPr id="4" name="Slide Number Placeholder 3">
            <a:extLst>
              <a:ext uri="{FF2B5EF4-FFF2-40B4-BE49-F238E27FC236}">
                <a16:creationId xmlns:a16="http://schemas.microsoft.com/office/drawing/2014/main" id="{E5D41A52-9DF0-3781-E650-CF812CFEEA0A}"/>
              </a:ext>
            </a:extLst>
          </p:cNvPr>
          <p:cNvSpPr>
            <a:spLocks noGrp="1"/>
          </p:cNvSpPr>
          <p:nvPr>
            <p:ph type="sldNum" sz="quarter" idx="5"/>
          </p:nvPr>
        </p:nvSpPr>
        <p:spPr/>
        <p:txBody>
          <a:bodyPr/>
          <a:lstStyle/>
          <a:p>
            <a:fld id="{4E41D02A-E316-41DA-92BD-68327B12E623}" type="slidenum">
              <a:rPr lang="en-US" smtClean="0"/>
              <a:t>20</a:t>
            </a:fld>
            <a:endParaRPr lang="en-US"/>
          </a:p>
        </p:txBody>
      </p:sp>
    </p:spTree>
    <p:extLst>
      <p:ext uri="{BB962C8B-B14F-4D97-AF65-F5344CB8AC3E}">
        <p14:creationId xmlns:p14="http://schemas.microsoft.com/office/powerpoint/2010/main" val="184208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57700" y="946150"/>
            <a:ext cx="4533900" cy="2551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C9329F-7AE6-4F84-950C-BD6F0BB1E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652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57700" y="946150"/>
            <a:ext cx="4533900" cy="2551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C9329F-7AE6-4F84-950C-BD6F0BB1E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22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85B747-18E9-E746-A276-B387773C2AC8}" type="slidenum">
              <a:rPr lang="en-US" smtClean="0"/>
              <a:t>3</a:t>
            </a:fld>
            <a:endParaRPr lang="en-US"/>
          </a:p>
        </p:txBody>
      </p:sp>
    </p:spTree>
    <p:extLst>
      <p:ext uri="{BB962C8B-B14F-4D97-AF65-F5344CB8AC3E}">
        <p14:creationId xmlns:p14="http://schemas.microsoft.com/office/powerpoint/2010/main" val="196498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85B747-18E9-E746-A276-B387773C2AC8}" type="slidenum">
              <a:rPr lang="en-US" smtClean="0"/>
              <a:t>8</a:t>
            </a:fld>
            <a:endParaRPr lang="en-US"/>
          </a:p>
        </p:txBody>
      </p:sp>
    </p:spTree>
    <p:extLst>
      <p:ext uri="{BB962C8B-B14F-4D97-AF65-F5344CB8AC3E}">
        <p14:creationId xmlns:p14="http://schemas.microsoft.com/office/powerpoint/2010/main" val="319789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484F-9CDD-DE3B-90B2-CED6639B2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50444-1F43-FAD9-56B1-04818DD6F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98EE1-7FAE-C4F0-880A-DC808A9130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0C18E9-2B1F-A66F-68C8-FEF1B4C4662D}"/>
              </a:ext>
            </a:extLst>
          </p:cNvPr>
          <p:cNvSpPr>
            <a:spLocks noGrp="1"/>
          </p:cNvSpPr>
          <p:nvPr>
            <p:ph type="sldNum" sz="quarter" idx="5"/>
          </p:nvPr>
        </p:nvSpPr>
        <p:spPr/>
        <p:txBody>
          <a:bodyPr/>
          <a:lstStyle/>
          <a:p>
            <a:fld id="{2385B747-18E9-E746-A276-B387773C2AC8}" type="slidenum">
              <a:rPr lang="en-US" smtClean="0"/>
              <a:t>9</a:t>
            </a:fld>
            <a:endParaRPr lang="en-US"/>
          </a:p>
        </p:txBody>
      </p:sp>
    </p:spTree>
    <p:extLst>
      <p:ext uri="{BB962C8B-B14F-4D97-AF65-F5344CB8AC3E}">
        <p14:creationId xmlns:p14="http://schemas.microsoft.com/office/powerpoint/2010/main" val="111046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02D71-ADE6-FF63-6291-9D9D6DB6F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E0EDC-7201-2FED-6F82-DBB4FD2EB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6E6A1-0DD6-42EC-0885-977AB8B9DA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15E80B-134D-DA34-C486-E0525DEFC9ED}"/>
              </a:ext>
            </a:extLst>
          </p:cNvPr>
          <p:cNvSpPr>
            <a:spLocks noGrp="1"/>
          </p:cNvSpPr>
          <p:nvPr>
            <p:ph type="sldNum" sz="quarter" idx="5"/>
          </p:nvPr>
        </p:nvSpPr>
        <p:spPr/>
        <p:txBody>
          <a:bodyPr/>
          <a:lstStyle/>
          <a:p>
            <a:fld id="{2385B747-18E9-E746-A276-B387773C2AC8}" type="slidenum">
              <a:rPr lang="en-US" smtClean="0"/>
              <a:t>12</a:t>
            </a:fld>
            <a:endParaRPr lang="en-US"/>
          </a:p>
        </p:txBody>
      </p:sp>
    </p:spTree>
    <p:extLst>
      <p:ext uri="{BB962C8B-B14F-4D97-AF65-F5344CB8AC3E}">
        <p14:creationId xmlns:p14="http://schemas.microsoft.com/office/powerpoint/2010/main" val="74222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1DD4-A859-22FE-E43A-4178B2438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8EC9A-302C-91EE-B5D3-4615F52BA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6137-0DFF-7305-75E0-133726289D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81E6F4-61B6-9574-CE03-3DBB2F8D959B}"/>
              </a:ext>
            </a:extLst>
          </p:cNvPr>
          <p:cNvSpPr>
            <a:spLocks noGrp="1"/>
          </p:cNvSpPr>
          <p:nvPr>
            <p:ph type="sldNum" sz="quarter" idx="5"/>
          </p:nvPr>
        </p:nvSpPr>
        <p:spPr/>
        <p:txBody>
          <a:bodyPr/>
          <a:lstStyle/>
          <a:p>
            <a:fld id="{2385B747-18E9-E746-A276-B387773C2AC8}" type="slidenum">
              <a:rPr lang="en-US" smtClean="0"/>
              <a:t>13</a:t>
            </a:fld>
            <a:endParaRPr lang="en-US"/>
          </a:p>
        </p:txBody>
      </p:sp>
    </p:spTree>
    <p:extLst>
      <p:ext uri="{BB962C8B-B14F-4D97-AF65-F5344CB8AC3E}">
        <p14:creationId xmlns:p14="http://schemas.microsoft.com/office/powerpoint/2010/main" val="261151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EE10D-1EE8-59C6-3F03-9DBE1F12E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B8BCE-3CFB-215F-B2F7-22E6A8A8D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741EB-668F-A365-380E-46017B08A8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26E30-B900-2367-A0D5-D419154E2DA7}"/>
              </a:ext>
            </a:extLst>
          </p:cNvPr>
          <p:cNvSpPr>
            <a:spLocks noGrp="1"/>
          </p:cNvSpPr>
          <p:nvPr>
            <p:ph type="sldNum" sz="quarter" idx="5"/>
          </p:nvPr>
        </p:nvSpPr>
        <p:spPr/>
        <p:txBody>
          <a:bodyPr/>
          <a:lstStyle/>
          <a:p>
            <a:fld id="{2385B747-18E9-E746-A276-B387773C2AC8}" type="slidenum">
              <a:rPr lang="en-US" smtClean="0"/>
              <a:t>14</a:t>
            </a:fld>
            <a:endParaRPr lang="en-US"/>
          </a:p>
        </p:txBody>
      </p:sp>
    </p:spTree>
    <p:extLst>
      <p:ext uri="{BB962C8B-B14F-4D97-AF65-F5344CB8AC3E}">
        <p14:creationId xmlns:p14="http://schemas.microsoft.com/office/powerpoint/2010/main" val="113556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4E41D02A-E316-41DA-92BD-68327B12E623}" type="slidenum">
              <a:rPr lang="en-US" smtClean="0"/>
              <a:t>15</a:t>
            </a:fld>
            <a:endParaRPr lang="en-US"/>
          </a:p>
        </p:txBody>
      </p:sp>
    </p:spTree>
    <p:extLst>
      <p:ext uri="{BB962C8B-B14F-4D97-AF65-F5344CB8AC3E}">
        <p14:creationId xmlns:p14="http://schemas.microsoft.com/office/powerpoint/2010/main" val="398987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4E41D02A-E316-41DA-92BD-68327B12E623}" type="slidenum">
              <a:rPr lang="en-US" smtClean="0"/>
              <a:t>16</a:t>
            </a:fld>
            <a:endParaRPr lang="en-US"/>
          </a:p>
        </p:txBody>
      </p:sp>
    </p:spTree>
    <p:extLst>
      <p:ext uri="{BB962C8B-B14F-4D97-AF65-F5344CB8AC3E}">
        <p14:creationId xmlns:p14="http://schemas.microsoft.com/office/powerpoint/2010/main" val="1555755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a:srcRect/>
          <a:stretch/>
        </p:blipFill>
        <p:spPr>
          <a:xfrm>
            <a:off x="766876" y="5852984"/>
            <a:ext cx="1695289" cy="704736"/>
          </a:xfrm>
          <a:prstGeom prst="rect">
            <a:avLst/>
          </a:prstGeom>
        </p:spPr>
      </p:pic>
    </p:spTree>
    <p:extLst>
      <p:ext uri="{BB962C8B-B14F-4D97-AF65-F5344CB8AC3E}">
        <p14:creationId xmlns:p14="http://schemas.microsoft.com/office/powerpoint/2010/main" val="83992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font, logo, graphics&#10;&#10;Description automatically generated">
            <a:extLst>
              <a:ext uri="{FF2B5EF4-FFF2-40B4-BE49-F238E27FC236}">
                <a16:creationId xmlns:a16="http://schemas.microsoft.com/office/drawing/2014/main" id="{A08F1716-9784-4384-A352-F91AD351FF1F}"/>
              </a:ext>
            </a:extLst>
          </p:cNvPr>
          <p:cNvPicPr>
            <a:picLocks noChangeAspect="1"/>
          </p:cNvPicPr>
          <p:nvPr userDrawn="1"/>
        </p:nvPicPr>
        <p:blipFill>
          <a:blip r:embed="rId2"/>
          <a:stretch>
            <a:fillRect/>
          </a:stretch>
        </p:blipFill>
        <p:spPr>
          <a:xfrm>
            <a:off x="385126" y="5759494"/>
            <a:ext cx="2746264" cy="1098506"/>
          </a:xfrm>
          <a:prstGeom prst="rect">
            <a:avLst/>
          </a:prstGeom>
        </p:spPr>
      </p:pic>
    </p:spTree>
    <p:extLst>
      <p:ext uri="{BB962C8B-B14F-4D97-AF65-F5344CB8AC3E}">
        <p14:creationId xmlns:p14="http://schemas.microsoft.com/office/powerpoint/2010/main" val="284492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 font, logo, graphics&#10;&#10;Description automatically generated">
            <a:extLst>
              <a:ext uri="{FF2B5EF4-FFF2-40B4-BE49-F238E27FC236}">
                <a16:creationId xmlns:a16="http://schemas.microsoft.com/office/drawing/2014/main" id="{7512CA17-70D5-459C-9A24-EAD06CAACE3D}"/>
              </a:ext>
            </a:extLst>
          </p:cNvPr>
          <p:cNvPicPr>
            <a:picLocks noChangeAspect="1"/>
          </p:cNvPicPr>
          <p:nvPr userDrawn="1"/>
        </p:nvPicPr>
        <p:blipFill>
          <a:blip r:embed="rId2"/>
          <a:stretch>
            <a:fillRect/>
          </a:stretch>
        </p:blipFill>
        <p:spPr>
          <a:xfrm>
            <a:off x="385126" y="5759494"/>
            <a:ext cx="2746264" cy="1098506"/>
          </a:xfrm>
          <a:prstGeom prst="rect">
            <a:avLst/>
          </a:prstGeom>
        </p:spPr>
      </p:pic>
    </p:spTree>
    <p:extLst>
      <p:ext uri="{BB962C8B-B14F-4D97-AF65-F5344CB8AC3E}">
        <p14:creationId xmlns:p14="http://schemas.microsoft.com/office/powerpoint/2010/main" val="143624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font, logo, graphics&#10;&#10;Description automatically generated">
            <a:extLst>
              <a:ext uri="{FF2B5EF4-FFF2-40B4-BE49-F238E27FC236}">
                <a16:creationId xmlns:a16="http://schemas.microsoft.com/office/drawing/2014/main" id="{D0E4CA99-76A7-4580-A5BF-DE3EEA01E490}"/>
              </a:ext>
            </a:extLst>
          </p:cNvPr>
          <p:cNvPicPr>
            <a:picLocks noChangeAspect="1"/>
          </p:cNvPicPr>
          <p:nvPr userDrawn="1"/>
        </p:nvPicPr>
        <p:blipFill>
          <a:blip r:embed="rId2"/>
          <a:stretch>
            <a:fillRect/>
          </a:stretch>
        </p:blipFill>
        <p:spPr>
          <a:xfrm>
            <a:off x="385126" y="5759494"/>
            <a:ext cx="2746264" cy="1098506"/>
          </a:xfrm>
          <a:prstGeom prst="rect">
            <a:avLst/>
          </a:prstGeom>
        </p:spPr>
      </p:pic>
    </p:spTree>
    <p:extLst>
      <p:ext uri="{BB962C8B-B14F-4D97-AF65-F5344CB8AC3E}">
        <p14:creationId xmlns:p14="http://schemas.microsoft.com/office/powerpoint/2010/main" val="4271663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font, graphics, logo&#10;&#10;Description automatically generated">
            <a:extLst>
              <a:ext uri="{FF2B5EF4-FFF2-40B4-BE49-F238E27FC236}">
                <a16:creationId xmlns:a16="http://schemas.microsoft.com/office/drawing/2014/main" id="{0EC619C4-BB1D-4E82-8B63-837BAA087BF6}"/>
              </a:ext>
            </a:extLst>
          </p:cNvPr>
          <p:cNvPicPr>
            <a:picLocks noChangeAspect="1"/>
          </p:cNvPicPr>
          <p:nvPr userDrawn="1"/>
        </p:nvPicPr>
        <p:blipFill>
          <a:blip r:embed="rId2"/>
          <a:stretch>
            <a:fillRect/>
          </a:stretch>
        </p:blipFill>
        <p:spPr>
          <a:xfrm>
            <a:off x="294180" y="5279366"/>
            <a:ext cx="3752394" cy="1500958"/>
          </a:xfrm>
          <a:prstGeom prst="rect">
            <a:avLst/>
          </a:prstGeom>
        </p:spPr>
      </p:pic>
    </p:spTree>
    <p:extLst>
      <p:ext uri="{BB962C8B-B14F-4D97-AF65-F5344CB8AC3E}">
        <p14:creationId xmlns:p14="http://schemas.microsoft.com/office/powerpoint/2010/main" val="338891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_light blue+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E43D6A-91D4-4960-8305-8F32DA2C18FB}"/>
              </a:ext>
            </a:extLst>
          </p:cNvPr>
          <p:cNvSpPr/>
          <p:nvPr userDrawn="1"/>
        </p:nvSpPr>
        <p:spPr>
          <a:xfrm>
            <a:off x="-217714" y="-246743"/>
            <a:ext cx="12772571" cy="5947368"/>
          </a:xfrm>
          <a:prstGeom prst="rect">
            <a:avLst/>
          </a:prstGeom>
          <a:solidFill>
            <a:srgbClr val="DDEFF9"/>
          </a:solidFill>
          <a:ln>
            <a:solidFill>
              <a:srgbClr val="DDE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97123" y="-501972"/>
            <a:ext cx="8355457" cy="7324121"/>
          </a:xfrm>
          <a:prstGeom prst="rect">
            <a:avLst/>
          </a:prstGeom>
        </p:spPr>
      </p:pic>
      <p:pic>
        <p:nvPicPr>
          <p:cNvPr id="13" name="Picture 12" descr="A picture containing text, font, graphics, logo&#10;&#10;Description automatically generated">
            <a:extLst>
              <a:ext uri="{FF2B5EF4-FFF2-40B4-BE49-F238E27FC236}">
                <a16:creationId xmlns:a16="http://schemas.microsoft.com/office/drawing/2014/main" id="{31E27F3B-DE4B-4BFC-9BF1-9FBDAF675F23}"/>
              </a:ext>
            </a:extLst>
          </p:cNvPr>
          <p:cNvPicPr>
            <a:picLocks noChangeAspect="1"/>
          </p:cNvPicPr>
          <p:nvPr userDrawn="1"/>
        </p:nvPicPr>
        <p:blipFill>
          <a:blip r:embed="rId3"/>
          <a:stretch>
            <a:fillRect/>
          </a:stretch>
        </p:blipFill>
        <p:spPr>
          <a:xfrm>
            <a:off x="244729" y="5421720"/>
            <a:ext cx="3752394" cy="1500958"/>
          </a:xfrm>
          <a:prstGeom prst="rect">
            <a:avLst/>
          </a:prstGeom>
        </p:spPr>
      </p:pic>
    </p:spTree>
    <p:extLst>
      <p:ext uri="{BB962C8B-B14F-4D97-AF65-F5344CB8AC3E}">
        <p14:creationId xmlns:p14="http://schemas.microsoft.com/office/powerpoint/2010/main" val="1267882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0629" y="0"/>
            <a:ext cx="1232262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font, graphics, logo&#10;&#10;Description automatically generated">
            <a:extLst>
              <a:ext uri="{FF2B5EF4-FFF2-40B4-BE49-F238E27FC236}">
                <a16:creationId xmlns:a16="http://schemas.microsoft.com/office/drawing/2014/main" id="{C5112242-2D9E-4259-87BD-21E45B267B71}"/>
              </a:ext>
            </a:extLst>
          </p:cNvPr>
          <p:cNvPicPr>
            <a:picLocks noChangeAspect="1"/>
          </p:cNvPicPr>
          <p:nvPr userDrawn="1"/>
        </p:nvPicPr>
        <p:blipFill>
          <a:blip r:embed="rId3"/>
          <a:stretch>
            <a:fillRect/>
          </a:stretch>
        </p:blipFill>
        <p:spPr>
          <a:xfrm>
            <a:off x="294180" y="5279366"/>
            <a:ext cx="3752394" cy="1500958"/>
          </a:xfrm>
          <a:prstGeom prst="rect">
            <a:avLst/>
          </a:prstGeom>
        </p:spPr>
      </p:pic>
    </p:spTree>
    <p:extLst>
      <p:ext uri="{BB962C8B-B14F-4D97-AF65-F5344CB8AC3E}">
        <p14:creationId xmlns:p14="http://schemas.microsoft.com/office/powerpoint/2010/main" val="364642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395" b="-7116"/>
          <a:stretch/>
        </p:blipFill>
        <p:spPr>
          <a:xfrm>
            <a:off x="1" y="-301500"/>
            <a:ext cx="12192000" cy="7647525"/>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font, graphics, logo&#10;&#10;Description automatically generated">
            <a:extLst>
              <a:ext uri="{FF2B5EF4-FFF2-40B4-BE49-F238E27FC236}">
                <a16:creationId xmlns:a16="http://schemas.microsoft.com/office/drawing/2014/main" id="{2D42AD21-2255-459D-9D7F-A6B40992613F}"/>
              </a:ext>
            </a:extLst>
          </p:cNvPr>
          <p:cNvPicPr>
            <a:picLocks noChangeAspect="1"/>
          </p:cNvPicPr>
          <p:nvPr userDrawn="1"/>
        </p:nvPicPr>
        <p:blipFill>
          <a:blip r:embed="rId3"/>
          <a:stretch>
            <a:fillRect/>
          </a:stretch>
        </p:blipFill>
        <p:spPr>
          <a:xfrm>
            <a:off x="294180" y="5279366"/>
            <a:ext cx="3752394" cy="1500958"/>
          </a:xfrm>
          <a:prstGeom prst="rect">
            <a:avLst/>
          </a:prstGeom>
        </p:spPr>
      </p:pic>
    </p:spTree>
    <p:extLst>
      <p:ext uri="{BB962C8B-B14F-4D97-AF65-F5344CB8AC3E}">
        <p14:creationId xmlns:p14="http://schemas.microsoft.com/office/powerpoint/2010/main" val="1113958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12" name="Picture 11" descr="A picture containing text, font, logo, graphics&#10;&#10;Description automatically generated">
            <a:extLst>
              <a:ext uri="{FF2B5EF4-FFF2-40B4-BE49-F238E27FC236}">
                <a16:creationId xmlns:a16="http://schemas.microsoft.com/office/drawing/2014/main" id="{134B7BD3-E3CB-43D7-9C92-FDB866549580}"/>
              </a:ext>
            </a:extLst>
          </p:cNvPr>
          <p:cNvPicPr>
            <a:picLocks noChangeAspect="1"/>
          </p:cNvPicPr>
          <p:nvPr userDrawn="1"/>
        </p:nvPicPr>
        <p:blipFill>
          <a:blip r:embed="rId2"/>
          <a:stretch>
            <a:fillRect/>
          </a:stretch>
        </p:blipFill>
        <p:spPr>
          <a:xfrm>
            <a:off x="385126" y="5759494"/>
            <a:ext cx="2746264" cy="1098506"/>
          </a:xfrm>
          <a:prstGeom prst="rect">
            <a:avLst/>
          </a:prstGeom>
        </p:spPr>
      </p:pic>
    </p:spTree>
    <p:extLst>
      <p:ext uri="{BB962C8B-B14F-4D97-AF65-F5344CB8AC3E}">
        <p14:creationId xmlns:p14="http://schemas.microsoft.com/office/powerpoint/2010/main" val="313730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12" name="Picture 11" descr="A picture containing text, font, logo, graphics&#10;&#10;Description automatically generated">
            <a:extLst>
              <a:ext uri="{FF2B5EF4-FFF2-40B4-BE49-F238E27FC236}">
                <a16:creationId xmlns:a16="http://schemas.microsoft.com/office/drawing/2014/main" id="{A0C78EAB-C082-4D4A-97CB-6ADD7A402711}"/>
              </a:ext>
            </a:extLst>
          </p:cNvPr>
          <p:cNvPicPr>
            <a:picLocks noChangeAspect="1"/>
          </p:cNvPicPr>
          <p:nvPr userDrawn="1"/>
        </p:nvPicPr>
        <p:blipFill>
          <a:blip r:embed="rId2"/>
          <a:stretch>
            <a:fillRect/>
          </a:stretch>
        </p:blipFill>
        <p:spPr>
          <a:xfrm>
            <a:off x="385126" y="5759494"/>
            <a:ext cx="2746264" cy="1098506"/>
          </a:xfrm>
          <a:prstGeom prst="rect">
            <a:avLst/>
          </a:prstGeom>
        </p:spPr>
      </p:pic>
    </p:spTree>
    <p:extLst>
      <p:ext uri="{BB962C8B-B14F-4D97-AF65-F5344CB8AC3E}">
        <p14:creationId xmlns:p14="http://schemas.microsoft.com/office/powerpoint/2010/main" val="344816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1E7FA-D8A2-479A-8CAB-7A045EFC7837}"/>
              </a:ext>
            </a:extLst>
          </p:cNvPr>
          <p:cNvSpPr/>
          <p:nvPr userDrawn="1"/>
        </p:nvSpPr>
        <p:spPr>
          <a:xfrm>
            <a:off x="-232229" y="5844857"/>
            <a:ext cx="12656457" cy="1121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16" name="Picture 15" descr="A picture containing text, font, graphics, logo&#10;&#10;Description automatically generated">
            <a:extLst>
              <a:ext uri="{FF2B5EF4-FFF2-40B4-BE49-F238E27FC236}">
                <a16:creationId xmlns:a16="http://schemas.microsoft.com/office/drawing/2014/main" id="{1EAF71DB-BDAB-40CA-BE95-D6D4825A8E32}"/>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68010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a:srcRect/>
          <a:stretch/>
        </p:blipFill>
        <p:spPr>
          <a:xfrm>
            <a:off x="701877" y="6000906"/>
            <a:ext cx="1339448" cy="556812"/>
          </a:xfrm>
          <a:prstGeom prst="rect">
            <a:avLst/>
          </a:prstGeom>
        </p:spPr>
      </p:pic>
    </p:spTree>
    <p:extLst>
      <p:ext uri="{BB962C8B-B14F-4D97-AF65-F5344CB8AC3E}">
        <p14:creationId xmlns:p14="http://schemas.microsoft.com/office/powerpoint/2010/main" val="4091398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font, graphics, logo&#10;&#10;Description automatically generated">
            <a:extLst>
              <a:ext uri="{FF2B5EF4-FFF2-40B4-BE49-F238E27FC236}">
                <a16:creationId xmlns:a16="http://schemas.microsoft.com/office/drawing/2014/main" id="{653EB740-FEF9-422E-9B2F-D9AD60F269FD}"/>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2553340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pic>
        <p:nvPicPr>
          <p:cNvPr id="15" name="Picture 14" descr="A picture containing text, font, graphics, logo&#10;&#10;Description automatically generated">
            <a:extLst>
              <a:ext uri="{FF2B5EF4-FFF2-40B4-BE49-F238E27FC236}">
                <a16:creationId xmlns:a16="http://schemas.microsoft.com/office/drawing/2014/main" id="{A6C1C43B-C630-483C-B3DB-94BC29E08B80}"/>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421112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 font, graphics, logo&#10;&#10;Description automatically generated">
            <a:extLst>
              <a:ext uri="{FF2B5EF4-FFF2-40B4-BE49-F238E27FC236}">
                <a16:creationId xmlns:a16="http://schemas.microsoft.com/office/drawing/2014/main" id="{DA29BEB1-325A-45C7-B67A-F1B8855C7AEE}"/>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3329050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font, graphics, logo&#10;&#10;Description automatically generated">
            <a:extLst>
              <a:ext uri="{FF2B5EF4-FFF2-40B4-BE49-F238E27FC236}">
                <a16:creationId xmlns:a16="http://schemas.microsoft.com/office/drawing/2014/main" id="{1A65D453-1C57-472A-9BD2-7AE59F3AA7DF}"/>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4091398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font, logo, graphics&#10;&#10;Description automatically generated">
            <a:extLst>
              <a:ext uri="{FF2B5EF4-FFF2-40B4-BE49-F238E27FC236}">
                <a16:creationId xmlns:a16="http://schemas.microsoft.com/office/drawing/2014/main" id="{C7366CC3-9D13-411E-A77C-2F54773099BB}"/>
              </a:ext>
            </a:extLst>
          </p:cNvPr>
          <p:cNvPicPr>
            <a:picLocks noChangeAspect="1"/>
          </p:cNvPicPr>
          <p:nvPr userDrawn="1"/>
        </p:nvPicPr>
        <p:blipFill>
          <a:blip r:embed="rId2"/>
          <a:stretch>
            <a:fillRect/>
          </a:stretch>
        </p:blipFill>
        <p:spPr>
          <a:xfrm>
            <a:off x="385126" y="5759494"/>
            <a:ext cx="2746264" cy="1098506"/>
          </a:xfrm>
          <a:prstGeom prst="rect">
            <a:avLst/>
          </a:prstGeom>
        </p:spPr>
      </p:pic>
    </p:spTree>
    <p:extLst>
      <p:ext uri="{BB962C8B-B14F-4D97-AF65-F5344CB8AC3E}">
        <p14:creationId xmlns:p14="http://schemas.microsoft.com/office/powerpoint/2010/main" val="372493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42DB685-4A42-4135-BEAD-305F27B028F0}"/>
              </a:ext>
            </a:extLst>
          </p:cNvPr>
          <p:cNvSpPr/>
          <p:nvPr userDrawn="1"/>
        </p:nvSpPr>
        <p:spPr>
          <a:xfrm>
            <a:off x="-232229" y="5709919"/>
            <a:ext cx="12656457" cy="1256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font, graphics, logo&#10;&#10;Description automatically generated">
            <a:extLst>
              <a:ext uri="{FF2B5EF4-FFF2-40B4-BE49-F238E27FC236}">
                <a16:creationId xmlns:a16="http://schemas.microsoft.com/office/drawing/2014/main" id="{51FAEFAF-F4F7-44B9-B889-3FB8B743CDE2}"/>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3842993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font, graphics, logo&#10;&#10;Description automatically generated">
            <a:extLst>
              <a:ext uri="{FF2B5EF4-FFF2-40B4-BE49-F238E27FC236}">
                <a16:creationId xmlns:a16="http://schemas.microsoft.com/office/drawing/2014/main" id="{239153AA-F08A-4B14-AFE1-E78A83F0C81E}"/>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2986451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AC229C-E517-482D-95C3-43A697E3E1D0}"/>
              </a:ext>
            </a:extLst>
          </p:cNvPr>
          <p:cNvSpPr/>
          <p:nvPr userDrawn="1"/>
        </p:nvSpPr>
        <p:spPr>
          <a:xfrm>
            <a:off x="-232229" y="5709919"/>
            <a:ext cx="12656457" cy="1256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 font, graphics, logo&#10;&#10;Description automatically generated">
            <a:extLst>
              <a:ext uri="{FF2B5EF4-FFF2-40B4-BE49-F238E27FC236}">
                <a16:creationId xmlns:a16="http://schemas.microsoft.com/office/drawing/2014/main" id="{F0B52E2B-8C75-4F77-96D5-3AD63B39F403}"/>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1271245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6" name="Picture 15" descr="A picture containing text, font, graphics, logo&#10;&#10;Description automatically generated">
            <a:extLst>
              <a:ext uri="{FF2B5EF4-FFF2-40B4-BE49-F238E27FC236}">
                <a16:creationId xmlns:a16="http://schemas.microsoft.com/office/drawing/2014/main" id="{92686E20-3771-416E-B56F-9FA77BBAE451}"/>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4265306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2C5EEEA-3A10-411F-B8D5-A20C22133ABB}"/>
              </a:ext>
            </a:extLst>
          </p:cNvPr>
          <p:cNvSpPr/>
          <p:nvPr userDrawn="1"/>
        </p:nvSpPr>
        <p:spPr>
          <a:xfrm>
            <a:off x="-232229" y="5709919"/>
            <a:ext cx="12656457" cy="1256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7" name="Picture 16" descr="A picture containing text, font, graphics, logo&#10;&#10;Description automatically generated">
            <a:extLst>
              <a:ext uri="{FF2B5EF4-FFF2-40B4-BE49-F238E27FC236}">
                <a16:creationId xmlns:a16="http://schemas.microsoft.com/office/drawing/2014/main" id="{17AD9115-3C8E-43B2-A580-E779A04D0C53}"/>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49599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a:srcRect/>
          <a:stretch/>
        </p:blipFill>
        <p:spPr>
          <a:xfrm>
            <a:off x="701877" y="6000906"/>
            <a:ext cx="1339448" cy="556812"/>
          </a:xfrm>
          <a:prstGeom prst="rect">
            <a:avLst/>
          </a:prstGeom>
        </p:spPr>
      </p:pic>
    </p:spTree>
    <p:extLst>
      <p:ext uri="{BB962C8B-B14F-4D97-AF65-F5344CB8AC3E}">
        <p14:creationId xmlns:p14="http://schemas.microsoft.com/office/powerpoint/2010/main" val="3329050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font, logo, graphics&#10;&#10;Description automatically generated">
            <a:extLst>
              <a:ext uri="{FF2B5EF4-FFF2-40B4-BE49-F238E27FC236}">
                <a16:creationId xmlns:a16="http://schemas.microsoft.com/office/drawing/2014/main" id="{22C847F1-59EA-4D95-9B26-1568303B0EF6}"/>
              </a:ext>
            </a:extLst>
          </p:cNvPr>
          <p:cNvPicPr>
            <a:picLocks noChangeAspect="1"/>
          </p:cNvPicPr>
          <p:nvPr userDrawn="1"/>
        </p:nvPicPr>
        <p:blipFill>
          <a:blip r:embed="rId2"/>
          <a:stretch>
            <a:fillRect/>
          </a:stretch>
        </p:blipFill>
        <p:spPr>
          <a:xfrm>
            <a:off x="385126" y="5759494"/>
            <a:ext cx="2746264" cy="1098506"/>
          </a:xfrm>
          <a:prstGeom prst="rect">
            <a:avLst/>
          </a:prstGeom>
        </p:spPr>
      </p:pic>
    </p:spTree>
    <p:extLst>
      <p:ext uri="{BB962C8B-B14F-4D97-AF65-F5344CB8AC3E}">
        <p14:creationId xmlns:p14="http://schemas.microsoft.com/office/powerpoint/2010/main" val="2136339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A picture containing text, font, logo, graphics&#10;&#10;Description automatically generated">
            <a:extLst>
              <a:ext uri="{FF2B5EF4-FFF2-40B4-BE49-F238E27FC236}">
                <a16:creationId xmlns:a16="http://schemas.microsoft.com/office/drawing/2014/main" id="{A46370E8-E05B-473A-8F18-0E8A8DEBE8CD}"/>
              </a:ext>
            </a:extLst>
          </p:cNvPr>
          <p:cNvPicPr>
            <a:picLocks noChangeAspect="1"/>
          </p:cNvPicPr>
          <p:nvPr userDrawn="1"/>
        </p:nvPicPr>
        <p:blipFill>
          <a:blip r:embed="rId2"/>
          <a:stretch>
            <a:fillRect/>
          </a:stretch>
        </p:blipFill>
        <p:spPr>
          <a:xfrm>
            <a:off x="385126" y="5759494"/>
            <a:ext cx="2746264" cy="1098506"/>
          </a:xfrm>
          <a:prstGeom prst="rect">
            <a:avLst/>
          </a:prstGeom>
        </p:spPr>
      </p:pic>
    </p:spTree>
    <p:extLst>
      <p:ext uri="{BB962C8B-B14F-4D97-AF65-F5344CB8AC3E}">
        <p14:creationId xmlns:p14="http://schemas.microsoft.com/office/powerpoint/2010/main" val="2904554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font, graphics, logo&#10;&#10;Description automatically generated">
            <a:extLst>
              <a:ext uri="{FF2B5EF4-FFF2-40B4-BE49-F238E27FC236}">
                <a16:creationId xmlns:a16="http://schemas.microsoft.com/office/drawing/2014/main" id="{44807953-D523-4325-AA62-CB6351CE9480}"/>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1941698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font, graphics, logo&#10;&#10;Description automatically generated">
            <a:extLst>
              <a:ext uri="{FF2B5EF4-FFF2-40B4-BE49-F238E27FC236}">
                <a16:creationId xmlns:a16="http://schemas.microsoft.com/office/drawing/2014/main" id="{A83AAB05-8288-49E4-9A5C-F9B9BCD7A4DE}"/>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3762871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0C5DA7-7FE5-4829-9E5B-37C4F8F4317B}"/>
              </a:ext>
            </a:extLst>
          </p:cNvPr>
          <p:cNvSpPr/>
          <p:nvPr userDrawn="1"/>
        </p:nvSpPr>
        <p:spPr>
          <a:xfrm>
            <a:off x="-232229" y="5709918"/>
            <a:ext cx="12656457" cy="1262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font, graphics, logo&#10;&#10;Description automatically generated">
            <a:extLst>
              <a:ext uri="{FF2B5EF4-FFF2-40B4-BE49-F238E27FC236}">
                <a16:creationId xmlns:a16="http://schemas.microsoft.com/office/drawing/2014/main" id="{83966F56-A842-4C9F-899D-2C610A7D8E0A}"/>
              </a:ext>
            </a:extLst>
          </p:cNvPr>
          <p:cNvPicPr>
            <a:picLocks noChangeAspect="1"/>
          </p:cNvPicPr>
          <p:nvPr userDrawn="1"/>
        </p:nvPicPr>
        <p:blipFill>
          <a:blip r:embed="rId2"/>
          <a:stretch>
            <a:fillRect/>
          </a:stretch>
        </p:blipFill>
        <p:spPr>
          <a:xfrm>
            <a:off x="294180" y="5786911"/>
            <a:ext cx="2744998" cy="1098000"/>
          </a:xfrm>
          <a:prstGeom prst="rect">
            <a:avLst/>
          </a:prstGeom>
        </p:spPr>
      </p:pic>
    </p:spTree>
    <p:extLst>
      <p:ext uri="{BB962C8B-B14F-4D97-AF65-F5344CB8AC3E}">
        <p14:creationId xmlns:p14="http://schemas.microsoft.com/office/powerpoint/2010/main" val="3087602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 font, logo, graphics&#10;&#10;Description automatically generated">
            <a:extLst>
              <a:ext uri="{FF2B5EF4-FFF2-40B4-BE49-F238E27FC236}">
                <a16:creationId xmlns:a16="http://schemas.microsoft.com/office/drawing/2014/main" id="{E033D483-9624-4EF8-86DD-152E66365480}"/>
              </a:ext>
            </a:extLst>
          </p:cNvPr>
          <p:cNvPicPr>
            <a:picLocks noChangeAspect="1"/>
          </p:cNvPicPr>
          <p:nvPr userDrawn="1"/>
        </p:nvPicPr>
        <p:blipFill>
          <a:blip r:embed="rId2"/>
          <a:stretch>
            <a:fillRect/>
          </a:stretch>
        </p:blipFill>
        <p:spPr>
          <a:xfrm>
            <a:off x="385126" y="5759494"/>
            <a:ext cx="2746264" cy="1098506"/>
          </a:xfrm>
          <a:prstGeom prst="rect">
            <a:avLst/>
          </a:prstGeom>
        </p:spPr>
      </p:pic>
    </p:spTree>
    <p:extLst>
      <p:ext uri="{BB962C8B-B14F-4D97-AF65-F5344CB8AC3E}">
        <p14:creationId xmlns:p14="http://schemas.microsoft.com/office/powerpoint/2010/main" val="83992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a:srcRect/>
          <a:stretch/>
        </p:blipFill>
        <p:spPr>
          <a:xfrm>
            <a:off x="766876" y="5852984"/>
            <a:ext cx="1695289" cy="704736"/>
          </a:xfrm>
          <a:prstGeom prst="rect">
            <a:avLst/>
          </a:prstGeom>
        </p:spPr>
      </p:pic>
    </p:spTree>
    <p:extLst>
      <p:ext uri="{BB962C8B-B14F-4D97-AF65-F5344CB8AC3E}">
        <p14:creationId xmlns:p14="http://schemas.microsoft.com/office/powerpoint/2010/main" val="39145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a:srcRect/>
          <a:stretch/>
        </p:blipFill>
        <p:spPr>
          <a:xfrm>
            <a:off x="701877" y="6000906"/>
            <a:ext cx="1339448" cy="556812"/>
          </a:xfrm>
          <a:prstGeom prst="rect">
            <a:avLst/>
          </a:prstGeom>
        </p:spPr>
      </p:pic>
    </p:spTree>
    <p:extLst>
      <p:ext uri="{BB962C8B-B14F-4D97-AF65-F5344CB8AC3E}">
        <p14:creationId xmlns:p14="http://schemas.microsoft.com/office/powerpoint/2010/main" val="255334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pic>
        <p:nvPicPr>
          <p:cNvPr id="5" name="Picture 4" descr="A picture containing text, font, logo, graphics&#10;&#10;Description automatically generated">
            <a:extLst>
              <a:ext uri="{FF2B5EF4-FFF2-40B4-BE49-F238E27FC236}">
                <a16:creationId xmlns:a16="http://schemas.microsoft.com/office/drawing/2014/main" id="{7053F00D-0F05-41DA-8D35-A789F604D6A0}"/>
              </a:ext>
            </a:extLst>
          </p:cNvPr>
          <p:cNvPicPr>
            <a:picLocks noChangeAspect="1"/>
          </p:cNvPicPr>
          <p:nvPr userDrawn="1"/>
        </p:nvPicPr>
        <p:blipFill>
          <a:blip r:embed="rId2"/>
          <a:stretch>
            <a:fillRect/>
          </a:stretch>
        </p:blipFill>
        <p:spPr>
          <a:xfrm>
            <a:off x="385125" y="5258430"/>
            <a:ext cx="3998923" cy="1599570"/>
          </a:xfrm>
          <a:prstGeom prst="rect">
            <a:avLst/>
          </a:prstGeom>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94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49882"/>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font, logo, graphics&#10;&#10;Description automatically generated">
            <a:extLst>
              <a:ext uri="{FF2B5EF4-FFF2-40B4-BE49-F238E27FC236}">
                <a16:creationId xmlns:a16="http://schemas.microsoft.com/office/drawing/2014/main" id="{BED5201A-DD6B-4A16-B4F7-39823D5B28A2}"/>
              </a:ext>
            </a:extLst>
          </p:cNvPr>
          <p:cNvPicPr>
            <a:picLocks noChangeAspect="1"/>
          </p:cNvPicPr>
          <p:nvPr userDrawn="1"/>
        </p:nvPicPr>
        <p:blipFill>
          <a:blip r:embed="rId3"/>
          <a:stretch>
            <a:fillRect/>
          </a:stretch>
        </p:blipFill>
        <p:spPr>
          <a:xfrm>
            <a:off x="385125" y="5258430"/>
            <a:ext cx="3998923" cy="1599570"/>
          </a:xfrm>
          <a:prstGeom prst="rect">
            <a:avLst/>
          </a:prstGeom>
        </p:spPr>
      </p:pic>
    </p:spTree>
    <p:extLst>
      <p:ext uri="{BB962C8B-B14F-4D97-AF65-F5344CB8AC3E}">
        <p14:creationId xmlns:p14="http://schemas.microsoft.com/office/powerpoint/2010/main" val="39145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logo, graphics&#10;&#10;Description automatically generated">
            <a:extLst>
              <a:ext uri="{FF2B5EF4-FFF2-40B4-BE49-F238E27FC236}">
                <a16:creationId xmlns:a16="http://schemas.microsoft.com/office/drawing/2014/main" id="{DB208591-FA66-4D31-8AD2-37AE1C7D155D}"/>
              </a:ext>
            </a:extLst>
          </p:cNvPr>
          <p:cNvPicPr>
            <a:picLocks noChangeAspect="1"/>
          </p:cNvPicPr>
          <p:nvPr userDrawn="1"/>
        </p:nvPicPr>
        <p:blipFill>
          <a:blip r:embed="rId2"/>
          <a:stretch>
            <a:fillRect/>
          </a:stretch>
        </p:blipFill>
        <p:spPr>
          <a:xfrm>
            <a:off x="385125" y="5258430"/>
            <a:ext cx="3998923" cy="1599570"/>
          </a:xfrm>
          <a:prstGeom prst="rect">
            <a:avLst/>
          </a:prstGeom>
        </p:spPr>
      </p:pic>
    </p:spTree>
    <p:extLst>
      <p:ext uri="{BB962C8B-B14F-4D97-AF65-F5344CB8AC3E}">
        <p14:creationId xmlns:p14="http://schemas.microsoft.com/office/powerpoint/2010/main" val="347455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logo&#10;&#10;Description automatically generated">
            <a:extLst>
              <a:ext uri="{FF2B5EF4-FFF2-40B4-BE49-F238E27FC236}">
                <a16:creationId xmlns:a16="http://schemas.microsoft.com/office/drawing/2014/main" id="{BA2E60AF-C747-42CF-BB1C-FB1F0FEC6BC4}"/>
              </a:ext>
            </a:extLst>
          </p:cNvPr>
          <p:cNvPicPr>
            <a:picLocks noChangeAspect="1"/>
          </p:cNvPicPr>
          <p:nvPr userDrawn="1"/>
        </p:nvPicPr>
        <p:blipFill>
          <a:blip r:embed="rId2"/>
          <a:stretch>
            <a:fillRect/>
          </a:stretch>
        </p:blipFill>
        <p:spPr>
          <a:xfrm>
            <a:off x="294180" y="5279366"/>
            <a:ext cx="3752394" cy="1500958"/>
          </a:xfrm>
          <a:prstGeom prst="rect">
            <a:avLst/>
          </a:prstGeom>
        </p:spPr>
      </p:pic>
    </p:spTree>
    <p:extLst>
      <p:ext uri="{BB962C8B-B14F-4D97-AF65-F5344CB8AC3E}">
        <p14:creationId xmlns:p14="http://schemas.microsoft.com/office/powerpoint/2010/main" val="16879294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1415773443"/>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 id="2147483661" r:id="rId6"/>
    <p:sldLayoutId id="2147483663" r:id="rId7"/>
    <p:sldLayoutId id="2147483665" r:id="rId8"/>
    <p:sldLayoutId id="2147483649" r:id="rId9"/>
    <p:sldLayoutId id="2147483658" r:id="rId10"/>
    <p:sldLayoutId id="2147483667" r:id="rId11"/>
    <p:sldLayoutId id="2147483660" r:id="rId12"/>
    <p:sldLayoutId id="2147483662" r:id="rId13"/>
    <p:sldLayoutId id="2147483696" r:id="rId14"/>
    <p:sldLayoutId id="2147483680" r:id="rId15"/>
    <p:sldLayoutId id="2147483695" r:id="rId16"/>
    <p:sldLayoutId id="2147483677" r:id="rId17"/>
    <p:sldLayoutId id="2147483692" r:id="rId18"/>
    <p:sldLayoutId id="2147483693" r:id="rId19"/>
    <p:sldLayoutId id="2147483650" r:id="rId20"/>
    <p:sldLayoutId id="2147483690" r:id="rId21"/>
    <p:sldLayoutId id="2147483676" r:id="rId22"/>
    <p:sldLayoutId id="2147483654" r:id="rId23"/>
    <p:sldLayoutId id="2147483691" r:id="rId24"/>
    <p:sldLayoutId id="2147483666" r:id="rId25"/>
    <p:sldLayoutId id="2147483674" r:id="rId26"/>
    <p:sldLayoutId id="2147483683" r:id="rId27"/>
    <p:sldLayoutId id="2147483675" r:id="rId28"/>
    <p:sldLayoutId id="2147483684" r:id="rId29"/>
    <p:sldLayoutId id="2147483652" r:id="rId30"/>
    <p:sldLayoutId id="2147483653" r:id="rId31"/>
    <p:sldLayoutId id="2147483656" r:id="rId32"/>
    <p:sldLayoutId id="2147483657" r:id="rId33"/>
    <p:sldLayoutId id="2147483685" r:id="rId34"/>
    <p:sldLayoutId id="2147483686" r:id="rId35"/>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who.int/westernpacific/articles/item/request-for-proposal-rfp-011-2026-i-development-fellowship-information-system-integrated-to-support-transparent-and-accountable-fellowship-management"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s.kemkes.go.id/SimulasiAplikasiFellowship2026"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www.who.int/westernpacific/articles/item/request-for-proposal-rfp-011-2026-i-development-fellowship-information-system-integrated-to-support-transparent-and-accountable-fellowship-management" TargetMode="Externa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228B-3147-D94F-866B-A8FAAD6D0A0A}"/>
              </a:ext>
            </a:extLst>
          </p:cNvPr>
          <p:cNvSpPr>
            <a:spLocks noGrp="1"/>
          </p:cNvSpPr>
          <p:nvPr>
            <p:ph type="ctrTitle"/>
          </p:nvPr>
        </p:nvSpPr>
        <p:spPr>
          <a:xfrm>
            <a:off x="457199" y="685419"/>
            <a:ext cx="11293813" cy="2387600"/>
          </a:xfrm>
        </p:spPr>
        <p:txBody>
          <a:bodyPr>
            <a:normAutofit fontScale="90000"/>
          </a:bodyPr>
          <a:lstStyle/>
          <a:p>
            <a:r>
              <a:rPr lang="en-US" b="1"/>
              <a:t>RFP 011-2026</a:t>
            </a:r>
            <a:br>
              <a:rPr lang="en-US" b="1"/>
            </a:br>
            <a:br>
              <a:rPr kumimoji="0" lang="en-US"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br>
            <a:r>
              <a:rPr lang="en-ID" b="1"/>
              <a:t>Development Fellowship Information System Integrated to Support Transparent and Accountable Fellowship Management</a:t>
            </a:r>
            <a:br>
              <a:rPr lang="en-ID" b="1"/>
            </a:br>
            <a:endParaRPr lang="en-US" sz="3100" b="1"/>
          </a:p>
        </p:txBody>
      </p:sp>
      <p:sp>
        <p:nvSpPr>
          <p:cNvPr id="3" name="Subtitle 2">
            <a:extLst>
              <a:ext uri="{FF2B5EF4-FFF2-40B4-BE49-F238E27FC236}">
                <a16:creationId xmlns:a16="http://schemas.microsoft.com/office/drawing/2014/main" id="{71240366-2832-5145-BAE0-7E5613A9ED2F}"/>
              </a:ext>
            </a:extLst>
          </p:cNvPr>
          <p:cNvSpPr>
            <a:spLocks noGrp="1"/>
          </p:cNvSpPr>
          <p:nvPr>
            <p:ph type="subTitle" idx="1"/>
          </p:nvPr>
        </p:nvSpPr>
        <p:spPr>
          <a:xfrm>
            <a:off x="457200" y="3429000"/>
            <a:ext cx="5638800" cy="1655762"/>
          </a:xfrm>
        </p:spPr>
        <p:txBody>
          <a:bodyPr>
            <a:normAutofit fontScale="85000" lnSpcReduction="20000"/>
          </a:bodyPr>
          <a:lstStyle/>
          <a:p>
            <a:r>
              <a:rPr lang="sv-SE" sz="2400" b="0" i="1" u="none" strike="noStrike" baseline="0">
                <a:solidFill>
                  <a:srgbClr val="C9DDF3"/>
                </a:solidFill>
                <a:latin typeface="LiberationSans"/>
                <a:hlinkClick r:id="rId2">
                  <a:extLst>
                    <a:ext uri="{A12FA001-AC4F-418D-AE19-62706E023703}">
                      <ahyp:hlinkClr xmlns:ahyp="http://schemas.microsoft.com/office/drawing/2018/hyperlinkcolor" val="tx"/>
                    </a:ext>
                  </a:extLst>
                </a:hlinkClick>
              </a:rPr>
              <a:t>who.int/RFP-011-2026-Fellowship</a:t>
            </a:r>
            <a:endParaRPr lang="sv-SE" sz="2400" b="0" i="1" u="none" strike="noStrike" baseline="0">
              <a:solidFill>
                <a:srgbClr val="C9DDF3"/>
              </a:solidFill>
              <a:latin typeface="LiberationSans"/>
            </a:endParaRPr>
          </a:p>
          <a:p>
            <a:endParaRPr lang="sv-SE" sz="2400" b="0" i="1" u="none" strike="noStrike" baseline="0">
              <a:solidFill>
                <a:srgbClr val="C9DDF3"/>
              </a:solidFill>
              <a:latin typeface="LiberationSans"/>
            </a:endParaRPr>
          </a:p>
          <a:p>
            <a:r>
              <a:rPr lang="sv-SE" sz="2400" b="0" i="1" u="none" strike="noStrike" baseline="0">
                <a:latin typeface="LiberationSans"/>
              </a:rPr>
              <a:t>Pre-</a:t>
            </a:r>
            <a:r>
              <a:rPr lang="sv-SE" sz="2400" b="0" i="1" u="none" strike="noStrike" baseline="0" err="1">
                <a:latin typeface="LiberationSans"/>
              </a:rPr>
              <a:t>bidding</a:t>
            </a:r>
            <a:r>
              <a:rPr lang="sv-SE" sz="2400" b="0" i="1" u="none" strike="noStrike" baseline="0">
                <a:latin typeface="LiberationSans"/>
              </a:rPr>
              <a:t> </a:t>
            </a:r>
            <a:r>
              <a:rPr lang="sv-SE" i="1">
                <a:latin typeface="LiberationSans"/>
              </a:rPr>
              <a:t>M</a:t>
            </a:r>
            <a:r>
              <a:rPr lang="sv-SE" sz="2400" b="0" i="1" u="none" strike="noStrike" baseline="0">
                <a:latin typeface="LiberationSans"/>
              </a:rPr>
              <a:t>eeting </a:t>
            </a:r>
          </a:p>
          <a:p>
            <a:r>
              <a:rPr lang="sv-SE" sz="2400" b="0" i="1" u="none" strike="noStrike" baseline="0">
                <a:latin typeface="LiberationSans"/>
              </a:rPr>
              <a:t> </a:t>
            </a:r>
            <a:r>
              <a:rPr lang="sv-SE" i="1">
                <a:latin typeface="LiberationSans"/>
              </a:rPr>
              <a:t>14</a:t>
            </a:r>
            <a:r>
              <a:rPr lang="sv-SE" sz="2400" b="0" i="1" u="none" strike="noStrike" baseline="0">
                <a:latin typeface="LiberationSans"/>
              </a:rPr>
              <a:t> Apri</a:t>
            </a:r>
            <a:r>
              <a:rPr lang="sv-SE" i="1">
                <a:latin typeface="LiberationSans"/>
              </a:rPr>
              <a:t>l</a:t>
            </a:r>
            <a:r>
              <a:rPr lang="sv-SE" sz="2400" b="0" i="1" u="none" strike="noStrike" baseline="0">
                <a:latin typeface="LiberationSans"/>
              </a:rPr>
              <a:t> 2026</a:t>
            </a:r>
            <a:br>
              <a:rPr lang="sv-SE" sz="2400" b="0" i="1" u="none" strike="noStrike" baseline="0">
                <a:latin typeface="LiberationSans"/>
              </a:rPr>
            </a:br>
            <a:endParaRPr lang="en-US" i="1"/>
          </a:p>
        </p:txBody>
      </p:sp>
    </p:spTree>
    <p:extLst>
      <p:ext uri="{BB962C8B-B14F-4D97-AF65-F5344CB8AC3E}">
        <p14:creationId xmlns:p14="http://schemas.microsoft.com/office/powerpoint/2010/main" val="39022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D5B0-0501-C4D6-D5EB-2FE4092D808F}"/>
              </a:ext>
            </a:extLst>
          </p:cNvPr>
          <p:cNvSpPr>
            <a:spLocks noGrp="1"/>
          </p:cNvSpPr>
          <p:nvPr>
            <p:ph type="title"/>
          </p:nvPr>
        </p:nvSpPr>
        <p:spPr/>
        <p:txBody>
          <a:bodyPr/>
          <a:lstStyle/>
          <a:p>
            <a:r>
              <a:rPr lang="en-US" b="1"/>
              <a:t>System Module &amp; Prototype</a:t>
            </a:r>
          </a:p>
        </p:txBody>
      </p:sp>
      <p:graphicFrame>
        <p:nvGraphicFramePr>
          <p:cNvPr id="6" name="Content Placeholder 5">
            <a:extLst>
              <a:ext uri="{FF2B5EF4-FFF2-40B4-BE49-F238E27FC236}">
                <a16:creationId xmlns:a16="http://schemas.microsoft.com/office/drawing/2014/main" id="{8C57E100-A060-A126-1C56-B129D8D3907E}"/>
              </a:ext>
            </a:extLst>
          </p:cNvPr>
          <p:cNvGraphicFramePr>
            <a:graphicFrameLocks noGrp="1"/>
          </p:cNvGraphicFramePr>
          <p:nvPr>
            <p:ph idx="1"/>
            <p:extLst>
              <p:ext uri="{D42A27DB-BD31-4B8C-83A1-F6EECF244321}">
                <p14:modId xmlns:p14="http://schemas.microsoft.com/office/powerpoint/2010/main" val="195966370"/>
              </p:ext>
            </p:extLst>
          </p:nvPr>
        </p:nvGraphicFramePr>
        <p:xfrm>
          <a:off x="457200" y="1298850"/>
          <a:ext cx="5638798" cy="4539825"/>
        </p:xfrm>
        <a:graphic>
          <a:graphicData uri="http://schemas.openxmlformats.org/drawingml/2006/table">
            <a:tbl>
              <a:tblPr firstRow="1" firstCol="1" bandRow="1">
                <a:tableStyleId>{5C22544A-7EE6-4342-B048-85BDC9FD1C3A}</a:tableStyleId>
              </a:tblPr>
              <a:tblGrid>
                <a:gridCol w="325871">
                  <a:extLst>
                    <a:ext uri="{9D8B030D-6E8A-4147-A177-3AD203B41FA5}">
                      <a16:colId xmlns:a16="http://schemas.microsoft.com/office/drawing/2014/main" val="1771386816"/>
                    </a:ext>
                  </a:extLst>
                </a:gridCol>
                <a:gridCol w="1303490">
                  <a:extLst>
                    <a:ext uri="{9D8B030D-6E8A-4147-A177-3AD203B41FA5}">
                      <a16:colId xmlns:a16="http://schemas.microsoft.com/office/drawing/2014/main" val="90631315"/>
                    </a:ext>
                  </a:extLst>
                </a:gridCol>
                <a:gridCol w="4009437">
                  <a:extLst>
                    <a:ext uri="{9D8B030D-6E8A-4147-A177-3AD203B41FA5}">
                      <a16:colId xmlns:a16="http://schemas.microsoft.com/office/drawing/2014/main" val="2581140567"/>
                    </a:ext>
                  </a:extLst>
                </a:gridCol>
              </a:tblGrid>
              <a:tr h="354333">
                <a:tc>
                  <a:txBody>
                    <a:bodyPr/>
                    <a:lstStyle/>
                    <a:p>
                      <a:pPr algn="ctr">
                        <a:buNone/>
                      </a:pPr>
                      <a:r>
                        <a:rPr lang="en-ID" sz="1200" kern="100">
                          <a:effectLst/>
                        </a:rPr>
                        <a:t>No</a:t>
                      </a:r>
                      <a:endParaRPr lang="en-ID" sz="12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9325" marR="9325" marT="9325" marB="0" anchor="ctr"/>
                </a:tc>
                <a:tc>
                  <a:txBody>
                    <a:bodyPr/>
                    <a:lstStyle/>
                    <a:p>
                      <a:pPr algn="ctr">
                        <a:buNone/>
                      </a:pPr>
                      <a:r>
                        <a:rPr lang="en-ID" sz="1200" kern="100">
                          <a:effectLst/>
                        </a:rPr>
                        <a:t>System module</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lgn="ctr">
                        <a:buNone/>
                      </a:pPr>
                      <a:r>
                        <a:rPr lang="en-ID" sz="1200" kern="100">
                          <a:effectLst/>
                        </a:rPr>
                        <a:t>Description</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extLst>
                  <a:ext uri="{0D108BD9-81ED-4DB2-BD59-A6C34878D82A}">
                    <a16:rowId xmlns:a16="http://schemas.microsoft.com/office/drawing/2014/main" val="692936996"/>
                  </a:ext>
                </a:extLst>
              </a:tr>
              <a:tr h="345009">
                <a:tc>
                  <a:txBody>
                    <a:bodyPr/>
                    <a:lstStyle/>
                    <a:p>
                      <a:pPr algn="ctr">
                        <a:buNone/>
                      </a:pPr>
                      <a:r>
                        <a:rPr lang="en-ID" sz="1200" kern="100">
                          <a:effectLst/>
                        </a:rPr>
                        <a:t>1</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Dashboard</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Displays real-time fellowship program status (available quota, number of participants)</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extLst>
                  <a:ext uri="{0D108BD9-81ED-4DB2-BD59-A6C34878D82A}">
                    <a16:rowId xmlns:a16="http://schemas.microsoft.com/office/drawing/2014/main" val="3873312018"/>
                  </a:ext>
                </a:extLst>
              </a:tr>
              <a:tr h="354333">
                <a:tc>
                  <a:txBody>
                    <a:bodyPr/>
                    <a:lstStyle/>
                    <a:p>
                      <a:pPr algn="ctr">
                        <a:buNone/>
                      </a:pPr>
                      <a:r>
                        <a:rPr lang="en-ID" sz="1200" kern="100">
                          <a:effectLst/>
                        </a:rPr>
                        <a:t>2</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Registration </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Manages participant application and admission process both in-country and abroad, queues, and timelines</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extLst>
                  <a:ext uri="{0D108BD9-81ED-4DB2-BD59-A6C34878D82A}">
                    <a16:rowId xmlns:a16="http://schemas.microsoft.com/office/drawing/2014/main" val="488626890"/>
                  </a:ext>
                </a:extLst>
              </a:tr>
              <a:tr h="829886">
                <a:tc>
                  <a:txBody>
                    <a:bodyPr/>
                    <a:lstStyle/>
                    <a:p>
                      <a:pPr algn="ctr">
                        <a:buNone/>
                      </a:pPr>
                      <a:r>
                        <a:rPr lang="en-ID" sz="1200" kern="100">
                          <a:effectLst/>
                        </a:rPr>
                        <a:t>3</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Integration </a:t>
                      </a:r>
                      <a:br>
                        <a:rPr lang="en-ID" sz="1200" kern="100">
                          <a:effectLst/>
                        </a:rPr>
                      </a:br>
                      <a:r>
                        <a:rPr lang="en-ID" sz="1200" kern="100">
                          <a:effectLst/>
                        </a:rPr>
                        <a:t>(SATUSEHAT SDMK, LMS,  SIBK/Sistem Informasi Beasiswa Kemenkes </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Merges separate apps into one integrated system. enables interoperability and data exchange between the Fellowship Information System and relevant national platforms.</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extLst>
                  <a:ext uri="{0D108BD9-81ED-4DB2-BD59-A6C34878D82A}">
                    <a16:rowId xmlns:a16="http://schemas.microsoft.com/office/drawing/2014/main" val="3604287773"/>
                  </a:ext>
                </a:extLst>
              </a:tr>
              <a:tr h="337549">
                <a:tc>
                  <a:txBody>
                    <a:bodyPr/>
                    <a:lstStyle/>
                    <a:p>
                      <a:pPr algn="ctr">
                        <a:buNone/>
                      </a:pPr>
                      <a:r>
                        <a:rPr lang="en-ID" sz="1200" kern="100">
                          <a:effectLst/>
                        </a:rPr>
                        <a:t> 4</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 Fellowship Lifecycle Tracking</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Tracks participants from registration to completion of fellowship   and place of posting</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extLst>
                  <a:ext uri="{0D108BD9-81ED-4DB2-BD59-A6C34878D82A}">
                    <a16:rowId xmlns:a16="http://schemas.microsoft.com/office/drawing/2014/main" val="2926966954"/>
                  </a:ext>
                </a:extLst>
              </a:tr>
              <a:tr h="354333">
                <a:tc>
                  <a:txBody>
                    <a:bodyPr/>
                    <a:lstStyle/>
                    <a:p>
                      <a:pPr algn="ctr">
                        <a:buNone/>
                      </a:pPr>
                      <a:r>
                        <a:rPr lang="en-ID" sz="1200" kern="100">
                          <a:effectLst/>
                        </a:rPr>
                        <a:t>5</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College and Host Hospital</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Allows colleges and host hospitals to conduct assessments and issue recommendation in one platform</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extLst>
                  <a:ext uri="{0D108BD9-81ED-4DB2-BD59-A6C34878D82A}">
                    <a16:rowId xmlns:a16="http://schemas.microsoft.com/office/drawing/2014/main" val="2801292096"/>
                  </a:ext>
                </a:extLst>
              </a:tr>
              <a:tr h="363658">
                <a:tc>
                  <a:txBody>
                    <a:bodyPr/>
                    <a:lstStyle/>
                    <a:p>
                      <a:pPr algn="ctr">
                        <a:buNone/>
                      </a:pPr>
                      <a:r>
                        <a:rPr lang="en-ID" sz="1200" kern="100">
                          <a:effectLst/>
                        </a:rPr>
                        <a:t>6</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Letter of Acceptance issuance</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Allows host hospitals to issue </a:t>
                      </a:r>
                      <a:r>
                        <a:rPr lang="en-ID" sz="1200" kern="100" err="1">
                          <a:effectLst/>
                        </a:rPr>
                        <a:t>LoA</a:t>
                      </a:r>
                      <a:r>
                        <a:rPr lang="en-ID" sz="1200" kern="100">
                          <a:effectLst/>
                        </a:rPr>
                        <a:t> (Letters of Acceptance) directly through the app.</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extLst>
                  <a:ext uri="{0D108BD9-81ED-4DB2-BD59-A6C34878D82A}">
                    <a16:rowId xmlns:a16="http://schemas.microsoft.com/office/drawing/2014/main" val="1418903358"/>
                  </a:ext>
                </a:extLst>
              </a:tr>
              <a:tr h="337549">
                <a:tc>
                  <a:txBody>
                    <a:bodyPr/>
                    <a:lstStyle/>
                    <a:p>
                      <a:pPr algn="ctr">
                        <a:buNone/>
                      </a:pPr>
                      <a:r>
                        <a:rPr lang="en-ID" sz="1200" kern="100">
                          <a:effectLst/>
                        </a:rPr>
                        <a:t>7</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Payment Monitoring </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 supports monitoring of scholarship payments managed through to SIBK (payments incl. tuition fee, living allowance, transport)</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extLst>
                  <a:ext uri="{0D108BD9-81ED-4DB2-BD59-A6C34878D82A}">
                    <a16:rowId xmlns:a16="http://schemas.microsoft.com/office/drawing/2014/main" val="3653090500"/>
                  </a:ext>
                </a:extLst>
              </a:tr>
              <a:tr h="270412">
                <a:tc>
                  <a:txBody>
                    <a:bodyPr/>
                    <a:lstStyle/>
                    <a:p>
                      <a:pPr algn="ctr">
                        <a:buNone/>
                      </a:pPr>
                      <a:r>
                        <a:rPr lang="en-ID" sz="1200" kern="100">
                          <a:effectLst/>
                        </a:rPr>
                        <a:t>8</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Participant Activity</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Fellowship participants log activities in the app.</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extLst>
                  <a:ext uri="{0D108BD9-81ED-4DB2-BD59-A6C34878D82A}">
                    <a16:rowId xmlns:a16="http://schemas.microsoft.com/office/drawing/2014/main" val="3045965646"/>
                  </a:ext>
                </a:extLst>
              </a:tr>
              <a:tr h="337549">
                <a:tc>
                  <a:txBody>
                    <a:bodyPr/>
                    <a:lstStyle/>
                    <a:p>
                      <a:pPr algn="ctr">
                        <a:buNone/>
                      </a:pPr>
                      <a:r>
                        <a:rPr lang="en-ID" sz="1200" kern="100">
                          <a:effectLst/>
                        </a:rPr>
                        <a:t>9</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Fellowship management</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tc>
                  <a:txBody>
                    <a:bodyPr/>
                    <a:lstStyle/>
                    <a:p>
                      <a:pPr>
                        <a:buNone/>
                      </a:pPr>
                      <a:r>
                        <a:rPr lang="en-ID" sz="1200" kern="100">
                          <a:effectLst/>
                        </a:rPr>
                        <a:t>Enables the fellowship management team to monitors all processes and issues decisions within the app.</a:t>
                      </a:r>
                      <a:endParaRPr lang="en-ID" sz="1200" kern="100">
                        <a:effectLst/>
                        <a:latin typeface="Calibri" panose="020F0502020204030204" pitchFamily="34" charset="0"/>
                        <a:ea typeface="Times New Roman" panose="02020603050405020304" pitchFamily="18" charset="0"/>
                        <a:cs typeface="Arial" panose="020B0604020202020204" pitchFamily="34" charset="0"/>
                      </a:endParaRPr>
                    </a:p>
                  </a:txBody>
                  <a:tcPr marL="9325" marR="9325" marT="9325" marB="0" anchor="ctr"/>
                </a:tc>
                <a:extLst>
                  <a:ext uri="{0D108BD9-81ED-4DB2-BD59-A6C34878D82A}">
                    <a16:rowId xmlns:a16="http://schemas.microsoft.com/office/drawing/2014/main" val="1640278008"/>
                  </a:ext>
                </a:extLst>
              </a:tr>
            </a:tbl>
          </a:graphicData>
        </a:graphic>
      </p:graphicFrame>
      <p:sp>
        <p:nvSpPr>
          <p:cNvPr id="4" name="Footer Placeholder 3">
            <a:extLst>
              <a:ext uri="{FF2B5EF4-FFF2-40B4-BE49-F238E27FC236}">
                <a16:creationId xmlns:a16="http://schemas.microsoft.com/office/drawing/2014/main" id="{B971BC0F-432F-A3C4-174B-9E201B8959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832F84-45DE-C89D-A214-B9F75EF15AE6}"/>
              </a:ext>
            </a:extLst>
          </p:cNvPr>
          <p:cNvSpPr>
            <a:spLocks noGrp="1"/>
          </p:cNvSpPr>
          <p:nvPr>
            <p:ph type="sldNum" sz="quarter" idx="12"/>
          </p:nvPr>
        </p:nvSpPr>
        <p:spPr/>
        <p:txBody>
          <a:bodyPr/>
          <a:lstStyle/>
          <a:p>
            <a:fld id="{714BF2E0-EE3B-6A4E-9FB9-82DE86E1F02F}" type="slidenum">
              <a:rPr lang="en-US" smtClean="0"/>
              <a:pPr/>
              <a:t>10</a:t>
            </a:fld>
            <a:endParaRPr lang="en-US"/>
          </a:p>
        </p:txBody>
      </p:sp>
      <p:pic>
        <p:nvPicPr>
          <p:cNvPr id="9" name="Picture 8">
            <a:extLst>
              <a:ext uri="{FF2B5EF4-FFF2-40B4-BE49-F238E27FC236}">
                <a16:creationId xmlns:a16="http://schemas.microsoft.com/office/drawing/2014/main" id="{2A744404-2163-C59C-A7CA-4831166AC9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1338" y="1395102"/>
            <a:ext cx="5263443" cy="2960330"/>
          </a:xfrm>
          <a:prstGeom prst="rect">
            <a:avLst/>
          </a:prstGeom>
          <a:noFill/>
          <a:ln>
            <a:noFill/>
          </a:ln>
        </p:spPr>
      </p:pic>
      <p:sp>
        <p:nvSpPr>
          <p:cNvPr id="13" name="TextBox 12">
            <a:extLst>
              <a:ext uri="{FF2B5EF4-FFF2-40B4-BE49-F238E27FC236}">
                <a16:creationId xmlns:a16="http://schemas.microsoft.com/office/drawing/2014/main" id="{ABF80361-D418-E4E3-EF75-CD118E5658AE}"/>
              </a:ext>
            </a:extLst>
          </p:cNvPr>
          <p:cNvSpPr txBox="1"/>
          <p:nvPr/>
        </p:nvSpPr>
        <p:spPr>
          <a:xfrm>
            <a:off x="6281338" y="4914743"/>
            <a:ext cx="5638798" cy="923330"/>
          </a:xfrm>
          <a:prstGeom prst="rect">
            <a:avLst/>
          </a:prstGeom>
          <a:solidFill>
            <a:schemeClr val="lt1"/>
          </a:solidFill>
          <a:ln w="12700" cap="flat" cmpd="sng" algn="ctr">
            <a:solidFill>
              <a:schemeClr val="accent6"/>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a:solidFill>
                  <a:schemeClr val="tx1"/>
                </a:solidFill>
              </a:rPr>
              <a:t>A prototype of the fellowship information system developed by MoH can be accessed at </a:t>
            </a:r>
            <a:r>
              <a:rPr lang="en-US">
                <a:hlinkClick r:id="rId3"/>
              </a:rPr>
              <a:t>https://s.kemkes.go.id/SimulasiAplikasiFellowship2026</a:t>
            </a:r>
            <a:r>
              <a:rPr lang="en-US"/>
              <a:t> </a:t>
            </a:r>
          </a:p>
        </p:txBody>
      </p:sp>
    </p:spTree>
    <p:extLst>
      <p:ext uri="{BB962C8B-B14F-4D97-AF65-F5344CB8AC3E}">
        <p14:creationId xmlns:p14="http://schemas.microsoft.com/office/powerpoint/2010/main" val="303659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8EABD-313D-D729-F160-C95AF61C460D}"/>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CC11D3FB-D775-321A-2923-58CDEE2BF527}"/>
              </a:ext>
            </a:extLst>
          </p:cNvPr>
          <p:cNvSpPr txBox="1"/>
          <p:nvPr/>
        </p:nvSpPr>
        <p:spPr>
          <a:xfrm>
            <a:off x="7054902" y="1256467"/>
            <a:ext cx="4479471" cy="229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07000"/>
              </a:lnSpc>
              <a:buSzPts val="1000"/>
            </a:pPr>
            <a:r>
              <a:rPr lang="en-US" sz="1600" b="1"/>
              <a:t>Deliverables:</a:t>
            </a:r>
            <a:endParaRPr lang="en-US" sz="1600" b="1">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a:t>Fully functional and validated system integration between the Fellowship Information System, SATUSEHAT SDMK, and SIBK.</a:t>
            </a:r>
            <a:endParaRPr lang="en-ID"/>
          </a:p>
          <a:p>
            <a:pPr marL="285750" lvl="0" indent="-285750">
              <a:buFont typeface="Arial" panose="020B0604020202020204" pitchFamily="34" charset="0"/>
              <a:buChar char="•"/>
            </a:pPr>
            <a:r>
              <a:rPr lang="en-US"/>
              <a:t>Integration and User Acceptance Testing (UAT) Report, including testing results and issue resolution.</a:t>
            </a:r>
            <a:endParaRPr lang="en-ID"/>
          </a:p>
        </p:txBody>
      </p:sp>
      <p:sp>
        <p:nvSpPr>
          <p:cNvPr id="27" name="Arrow: Right 26">
            <a:extLst>
              <a:ext uri="{FF2B5EF4-FFF2-40B4-BE49-F238E27FC236}">
                <a16:creationId xmlns:a16="http://schemas.microsoft.com/office/drawing/2014/main" id="{C6A4D52D-6945-0826-1629-8ADA87EDA19A}"/>
              </a:ext>
            </a:extLst>
          </p:cNvPr>
          <p:cNvSpPr/>
          <p:nvPr/>
        </p:nvSpPr>
        <p:spPr>
          <a:xfrm>
            <a:off x="6590136" y="2003678"/>
            <a:ext cx="190500" cy="317500"/>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3" name="Title 5">
            <a:extLst>
              <a:ext uri="{FF2B5EF4-FFF2-40B4-BE49-F238E27FC236}">
                <a16:creationId xmlns:a16="http://schemas.microsoft.com/office/drawing/2014/main" id="{A3127514-958F-1842-6DA5-D43910AA1538}"/>
              </a:ext>
            </a:extLst>
          </p:cNvPr>
          <p:cNvSpPr>
            <a:spLocks noGrp="1"/>
          </p:cNvSpPr>
          <p:nvPr>
            <p:ph type="title"/>
          </p:nvPr>
        </p:nvSpPr>
        <p:spPr>
          <a:xfrm>
            <a:off x="457200" y="152216"/>
            <a:ext cx="11277600" cy="428043"/>
          </a:xfrm>
        </p:spPr>
        <p:txBody>
          <a:bodyPr>
            <a:normAutofit/>
          </a:bodyPr>
          <a:lstStyle/>
          <a:p>
            <a:r>
              <a:rPr lang="en-US" sz="2000" b="1">
                <a:latin typeface="+mj-lt"/>
              </a:rPr>
              <a:t>Scope of Work and Deliverables (continued)</a:t>
            </a:r>
          </a:p>
        </p:txBody>
      </p:sp>
      <p:sp>
        <p:nvSpPr>
          <p:cNvPr id="4" name="TextBox 3">
            <a:extLst>
              <a:ext uri="{FF2B5EF4-FFF2-40B4-BE49-F238E27FC236}">
                <a16:creationId xmlns:a16="http://schemas.microsoft.com/office/drawing/2014/main" id="{45583C01-1DE3-F9B7-4FB3-958C292CD8E2}"/>
              </a:ext>
            </a:extLst>
          </p:cNvPr>
          <p:cNvSpPr txBox="1"/>
          <p:nvPr/>
        </p:nvSpPr>
        <p:spPr>
          <a:xfrm>
            <a:off x="457199" y="659067"/>
            <a:ext cx="5390148" cy="400110"/>
          </a:xfrm>
          <a:prstGeom prst="rect">
            <a:avLst/>
          </a:prstGeom>
          <a:solidFill>
            <a:schemeClr val="accent1">
              <a:lumMod val="20000"/>
              <a:lumOff val="80000"/>
            </a:schemeClr>
          </a:solidFill>
          <a:ln>
            <a:solidFill>
              <a:schemeClr val="accent1"/>
            </a:solidFill>
          </a:ln>
        </p:spPr>
        <p:txBody>
          <a:bodyPr wrap="square">
            <a:spAutoFit/>
          </a:bodyPr>
          <a:lstStyle/>
          <a:p>
            <a:r>
              <a:rPr lang="en-US" sz="2000" b="1">
                <a:latin typeface="Calibri" panose="020F0502020204030204" pitchFamily="34" charset="0"/>
                <a:ea typeface="Calibri" panose="020F0502020204030204" pitchFamily="34" charset="0"/>
                <a:cs typeface="Calibri" panose="020F0502020204030204" pitchFamily="34" charset="0"/>
              </a:rPr>
              <a:t>4. Integration and Testing</a:t>
            </a:r>
          </a:p>
        </p:txBody>
      </p:sp>
      <p:sp>
        <p:nvSpPr>
          <p:cNvPr id="5" name="TextBox 4">
            <a:extLst>
              <a:ext uri="{FF2B5EF4-FFF2-40B4-BE49-F238E27FC236}">
                <a16:creationId xmlns:a16="http://schemas.microsoft.com/office/drawing/2014/main" id="{1C2D6446-9BCE-04E0-7D48-96C78729D639}"/>
              </a:ext>
            </a:extLst>
          </p:cNvPr>
          <p:cNvSpPr txBox="1"/>
          <p:nvPr/>
        </p:nvSpPr>
        <p:spPr>
          <a:xfrm>
            <a:off x="457199" y="1256467"/>
            <a:ext cx="5847348" cy="44935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a:t>Activities include:</a:t>
            </a:r>
          </a:p>
          <a:p>
            <a:pPr marL="285750" lvl="0" indent="-285750">
              <a:buFont typeface="Arial" panose="020B0604020202020204" pitchFamily="34" charset="0"/>
              <a:buChar char="•"/>
            </a:pPr>
            <a:r>
              <a:rPr lang="en-US"/>
              <a:t>Configure and operationalize system interoperability between the Fellowship Information System, SATUSEHAT SDMK, and SIBK  through API integration, data mapping, authentication setup, and alignment with national digital health interoperability standards</a:t>
            </a:r>
            <a:endParaRPr lang="en-ID"/>
          </a:p>
          <a:p>
            <a:pPr marL="285750" lvl="0" indent="-285750">
              <a:buFont typeface="Arial" panose="020B0604020202020204" pitchFamily="34" charset="0"/>
              <a:buChar char="•"/>
            </a:pPr>
            <a:r>
              <a:rPr lang="en-US"/>
              <a:t>Conduct end-to-end integration testing to ensure secure, accurate, and real-time data exchange across systems, including performance testing and coordination with relevant MoH system owners.</a:t>
            </a:r>
            <a:endParaRPr lang="en-ID"/>
          </a:p>
          <a:p>
            <a:pPr marL="285750" lvl="0" indent="-285750">
              <a:buFont typeface="Arial" panose="020B0604020202020204" pitchFamily="34" charset="0"/>
              <a:buChar char="•"/>
            </a:pPr>
            <a:r>
              <a:rPr lang="en-US"/>
              <a:t>Facilitate User Acceptance Testing (UAT) through relevant stakeholders' validation sessions to confirm system functionality and readiness prior to deployment.</a:t>
            </a:r>
            <a:endParaRPr lang="en-ID"/>
          </a:p>
          <a:p>
            <a:pPr marL="285750" indent="-285750">
              <a:buFont typeface="Arial" panose="020B0604020202020204" pitchFamily="34" charset="0"/>
              <a:buChar char="•"/>
            </a:pPr>
            <a:r>
              <a:rPr lang="en-US"/>
              <a:t>Address technical issues identified during integration testing, UAT, and perform necessary system adjustments.</a:t>
            </a:r>
            <a:r>
              <a:rPr lang="en-ID" sz="1600"/>
              <a:t> </a:t>
            </a:r>
            <a:endParaRPr lang="en-US" sz="1600" b="1"/>
          </a:p>
        </p:txBody>
      </p:sp>
      <p:sp>
        <p:nvSpPr>
          <p:cNvPr id="19" name="TextBox 18">
            <a:extLst>
              <a:ext uri="{FF2B5EF4-FFF2-40B4-BE49-F238E27FC236}">
                <a16:creationId xmlns:a16="http://schemas.microsoft.com/office/drawing/2014/main" id="{4367AA26-F6A3-C60B-2497-0D5884C84A95}"/>
              </a:ext>
            </a:extLst>
          </p:cNvPr>
          <p:cNvSpPr txBox="1"/>
          <p:nvPr/>
        </p:nvSpPr>
        <p:spPr>
          <a:xfrm>
            <a:off x="7054902" y="3855202"/>
            <a:ext cx="4479471" cy="1723549"/>
          </a:xfrm>
          <a:prstGeom prst="rect">
            <a:avLst/>
          </a:prstGeom>
          <a:ln>
            <a:solidFill>
              <a:srgbClr val="F26829"/>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b="1"/>
              <a:t>Note:</a:t>
            </a:r>
          </a:p>
          <a:p>
            <a:pPr marL="285750" indent="-285750">
              <a:buFont typeface="Arial" panose="020B0604020202020204" pitchFamily="34" charset="0"/>
              <a:buChar char="•"/>
            </a:pPr>
            <a:r>
              <a:rPr lang="en-US" i="1"/>
              <a:t>The testing will be supported by </a:t>
            </a:r>
            <a:r>
              <a:rPr lang="en-US" b="1" i="1"/>
              <a:t>dissemination meetings </a:t>
            </a:r>
            <a:r>
              <a:rPr lang="en-US" i="1"/>
              <a:t>at the Directorate of Health workforce quality office, with a </a:t>
            </a:r>
            <a:r>
              <a:rPr lang="en-US" b="1" i="1"/>
              <a:t>maximum of 30 participants.</a:t>
            </a:r>
            <a:r>
              <a:rPr lang="en-ID" sz="1600" b="1"/>
              <a:t> </a:t>
            </a:r>
            <a:endParaRPr lang="en-US" sz="1600" b="1"/>
          </a:p>
        </p:txBody>
      </p:sp>
      <p:sp>
        <p:nvSpPr>
          <p:cNvPr id="3" name="TextBox 2">
            <a:extLst>
              <a:ext uri="{FF2B5EF4-FFF2-40B4-BE49-F238E27FC236}">
                <a16:creationId xmlns:a16="http://schemas.microsoft.com/office/drawing/2014/main" id="{AE4BBD26-946E-BB38-1CAD-D310B55E00FE}"/>
              </a:ext>
            </a:extLst>
          </p:cNvPr>
          <p:cNvSpPr txBox="1"/>
          <p:nvPr/>
        </p:nvSpPr>
        <p:spPr>
          <a:xfrm>
            <a:off x="7664824" y="7611035"/>
            <a:ext cx="184731" cy="338554"/>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l"/>
            <a:endParaRPr lang="en-US" sz="1600" b="1"/>
          </a:p>
        </p:txBody>
      </p:sp>
    </p:spTree>
    <p:extLst>
      <p:ext uri="{BB962C8B-B14F-4D97-AF65-F5344CB8AC3E}">
        <p14:creationId xmlns:p14="http://schemas.microsoft.com/office/powerpoint/2010/main" val="9105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03E97-872E-7DD7-7BC9-AC3A93AE07C6}"/>
            </a:ext>
          </a:extLst>
        </p:cNvPr>
        <p:cNvGrpSpPr/>
        <p:nvPr/>
      </p:nvGrpSpPr>
      <p:grpSpPr>
        <a:xfrm>
          <a:off x="0" y="0"/>
          <a:ext cx="0" cy="0"/>
          <a:chOff x="0" y="0"/>
          <a:chExt cx="0" cy="0"/>
        </a:xfrm>
      </p:grpSpPr>
      <p:sp>
        <p:nvSpPr>
          <p:cNvPr id="13" name="Title 5">
            <a:extLst>
              <a:ext uri="{FF2B5EF4-FFF2-40B4-BE49-F238E27FC236}">
                <a16:creationId xmlns:a16="http://schemas.microsoft.com/office/drawing/2014/main" id="{3CD3D79A-2E30-E7F1-5CEA-ACEDAF2F1AC9}"/>
              </a:ext>
            </a:extLst>
          </p:cNvPr>
          <p:cNvSpPr>
            <a:spLocks noGrp="1"/>
          </p:cNvSpPr>
          <p:nvPr>
            <p:ph type="title"/>
          </p:nvPr>
        </p:nvSpPr>
        <p:spPr>
          <a:xfrm>
            <a:off x="457200" y="152216"/>
            <a:ext cx="11277600" cy="428043"/>
          </a:xfrm>
        </p:spPr>
        <p:txBody>
          <a:bodyPr>
            <a:normAutofit/>
          </a:bodyPr>
          <a:lstStyle/>
          <a:p>
            <a:r>
              <a:rPr lang="en-US" sz="2000" b="1">
                <a:latin typeface="+mj-lt"/>
              </a:rPr>
              <a:t>Scope of Work and Deliverables (continued)</a:t>
            </a:r>
          </a:p>
        </p:txBody>
      </p:sp>
      <p:sp>
        <p:nvSpPr>
          <p:cNvPr id="6" name="TextBox 5">
            <a:extLst>
              <a:ext uri="{FF2B5EF4-FFF2-40B4-BE49-F238E27FC236}">
                <a16:creationId xmlns:a16="http://schemas.microsoft.com/office/drawing/2014/main" id="{47DD5E6B-E9AD-10AB-FCC3-4A5573CDD5B0}"/>
              </a:ext>
            </a:extLst>
          </p:cNvPr>
          <p:cNvSpPr txBox="1"/>
          <p:nvPr/>
        </p:nvSpPr>
        <p:spPr>
          <a:xfrm>
            <a:off x="7449670" y="949588"/>
            <a:ext cx="4199455"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b="1"/>
              <a:t>Deliverables:</a:t>
            </a:r>
          </a:p>
          <a:p>
            <a:pPr marL="285750" indent="-285750">
              <a:buFont typeface="Arial" panose="020B0604020202020204" pitchFamily="34" charset="0"/>
              <a:buChar char="•"/>
            </a:pPr>
            <a:r>
              <a:rPr lang="en-US"/>
              <a:t>Data Migration and System Implementation Report, confirming successful deployment and data migration with validated data integrity.</a:t>
            </a:r>
            <a:r>
              <a:rPr lang="en-ID" sz="1600"/>
              <a:t> </a:t>
            </a:r>
            <a:endParaRPr lang="en-US" sz="160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Arrow: Right 7">
            <a:extLst>
              <a:ext uri="{FF2B5EF4-FFF2-40B4-BE49-F238E27FC236}">
                <a16:creationId xmlns:a16="http://schemas.microsoft.com/office/drawing/2014/main" id="{36653BC3-2B90-7090-6A11-730E7BC7922A}"/>
              </a:ext>
            </a:extLst>
          </p:cNvPr>
          <p:cNvSpPr/>
          <p:nvPr/>
        </p:nvSpPr>
        <p:spPr>
          <a:xfrm>
            <a:off x="7121257" y="1957731"/>
            <a:ext cx="190500" cy="317500"/>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0111274-4184-D029-0ACA-1E94F81CA405}"/>
              </a:ext>
            </a:extLst>
          </p:cNvPr>
          <p:cNvSpPr txBox="1"/>
          <p:nvPr/>
        </p:nvSpPr>
        <p:spPr>
          <a:xfrm>
            <a:off x="457200" y="968487"/>
            <a:ext cx="1861856" cy="1200329"/>
          </a:xfrm>
          <a:prstGeom prst="rect">
            <a:avLst/>
          </a:prstGeom>
          <a:solidFill>
            <a:schemeClr val="accent5">
              <a:lumMod val="20000"/>
              <a:lumOff val="80000"/>
            </a:schemeClr>
          </a:solidFill>
          <a:ln>
            <a:solidFill>
              <a:schemeClr val="accent1"/>
            </a:solidFill>
          </a:ln>
        </p:spPr>
        <p:txBody>
          <a:bodyPr wrap="square">
            <a:spAutoFit/>
          </a:bodyPr>
          <a:lstStyle/>
          <a:p>
            <a:r>
              <a:rPr lang="en-US" b="1"/>
              <a:t>5. System Implementation and Data Migration</a:t>
            </a:r>
            <a:r>
              <a:rPr lang="en-ID" sz="1600"/>
              <a:t> </a:t>
            </a:r>
            <a:endParaRPr lang="en-US" sz="1600" b="1">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73DE628-3EC1-55A0-44FE-BFCB02272AEE}"/>
              </a:ext>
            </a:extLst>
          </p:cNvPr>
          <p:cNvSpPr txBox="1"/>
          <p:nvPr/>
        </p:nvSpPr>
        <p:spPr>
          <a:xfrm>
            <a:off x="2712311" y="968487"/>
            <a:ext cx="4199455"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a:t>Activities include:</a:t>
            </a:r>
          </a:p>
          <a:p>
            <a:pPr marL="285750" lvl="0" indent="-285750">
              <a:buFont typeface="Arial" panose="020B0604020202020204" pitchFamily="34" charset="0"/>
              <a:buChar char="•"/>
            </a:pPr>
            <a:r>
              <a:rPr lang="en-US"/>
              <a:t>Plan and execute secure system deployment within the MoH digital infrastructure.</a:t>
            </a:r>
            <a:endParaRPr lang="en-ID"/>
          </a:p>
          <a:p>
            <a:pPr marL="285750" lvl="0" indent="-285750">
              <a:buFont typeface="Arial" panose="020B0604020202020204" pitchFamily="34" charset="0"/>
              <a:buChar char="•"/>
            </a:pPr>
            <a:r>
              <a:rPr lang="en-US"/>
              <a:t>Conduct secure data migration to ensure all existing fellowship participant data are accurately transferred to the new system.</a:t>
            </a:r>
            <a:endParaRPr lang="en-ID"/>
          </a:p>
          <a:p>
            <a:pPr marL="285750" indent="-285750">
              <a:buFont typeface="Arial" panose="020B0604020202020204" pitchFamily="34" charset="0"/>
              <a:buChar char="•"/>
            </a:pPr>
            <a:r>
              <a:rPr lang="en-US"/>
              <a:t>Validate migrated data to ensure data completeness, accuracy, and integrity during the transition to the new Fellowship Information System.</a:t>
            </a:r>
            <a:r>
              <a:rPr lang="en-ID"/>
              <a:t> </a:t>
            </a:r>
            <a:endParaRPr lang="en-US" sz="1600"/>
          </a:p>
        </p:txBody>
      </p:sp>
      <p:sp>
        <p:nvSpPr>
          <p:cNvPr id="14" name="TextBox 13">
            <a:extLst>
              <a:ext uri="{FF2B5EF4-FFF2-40B4-BE49-F238E27FC236}">
                <a16:creationId xmlns:a16="http://schemas.microsoft.com/office/drawing/2014/main" id="{E57EB24D-A03D-5EF9-289A-1F05D03D5F31}"/>
              </a:ext>
            </a:extLst>
          </p:cNvPr>
          <p:cNvSpPr txBox="1"/>
          <p:nvPr/>
        </p:nvSpPr>
        <p:spPr>
          <a:xfrm>
            <a:off x="7449671" y="3429000"/>
            <a:ext cx="4199454" cy="2308324"/>
          </a:xfrm>
          <a:prstGeom prst="rect">
            <a:avLst/>
          </a:prstGeom>
          <a:ln>
            <a:solidFill>
              <a:srgbClr val="F26829"/>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b="1"/>
              <a:t>Note:</a:t>
            </a:r>
          </a:p>
          <a:p>
            <a:pPr marL="285750" indent="-285750">
              <a:buFont typeface="Arial" panose="020B0604020202020204" pitchFamily="34" charset="0"/>
              <a:buChar char="•"/>
            </a:pPr>
            <a:r>
              <a:rPr lang="en-US"/>
              <a:t>Migration activities shall be coordinated with MoH system administrators to ensure continuity of services. Desk Work (internal preparation, system development), with technical consultations with relevant stakeholder as needed</a:t>
            </a:r>
          </a:p>
        </p:txBody>
      </p:sp>
    </p:spTree>
    <p:extLst>
      <p:ext uri="{BB962C8B-B14F-4D97-AF65-F5344CB8AC3E}">
        <p14:creationId xmlns:p14="http://schemas.microsoft.com/office/powerpoint/2010/main" val="20568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CDC7F-0D0C-0BE3-E2BE-716B7479D11B}"/>
            </a:ext>
          </a:extLst>
        </p:cNvPr>
        <p:cNvGrpSpPr/>
        <p:nvPr/>
      </p:nvGrpSpPr>
      <p:grpSpPr>
        <a:xfrm>
          <a:off x="0" y="0"/>
          <a:ext cx="0" cy="0"/>
          <a:chOff x="0" y="0"/>
          <a:chExt cx="0" cy="0"/>
        </a:xfrm>
      </p:grpSpPr>
      <p:sp>
        <p:nvSpPr>
          <p:cNvPr id="13" name="Title 5">
            <a:extLst>
              <a:ext uri="{FF2B5EF4-FFF2-40B4-BE49-F238E27FC236}">
                <a16:creationId xmlns:a16="http://schemas.microsoft.com/office/drawing/2014/main" id="{168649A0-0BED-978B-4C9E-1FDADEF7D165}"/>
              </a:ext>
            </a:extLst>
          </p:cNvPr>
          <p:cNvSpPr>
            <a:spLocks noGrp="1"/>
          </p:cNvSpPr>
          <p:nvPr>
            <p:ph type="title"/>
          </p:nvPr>
        </p:nvSpPr>
        <p:spPr>
          <a:xfrm>
            <a:off x="457200" y="152216"/>
            <a:ext cx="11277600" cy="428043"/>
          </a:xfrm>
        </p:spPr>
        <p:txBody>
          <a:bodyPr>
            <a:normAutofit/>
          </a:bodyPr>
          <a:lstStyle/>
          <a:p>
            <a:r>
              <a:rPr lang="en-US" sz="2000" b="1">
                <a:latin typeface="+mj-lt"/>
              </a:rPr>
              <a:t>Scope of Work and Deliverables (continued)</a:t>
            </a:r>
          </a:p>
        </p:txBody>
      </p:sp>
      <p:sp>
        <p:nvSpPr>
          <p:cNvPr id="9" name="TextBox 8">
            <a:extLst>
              <a:ext uri="{FF2B5EF4-FFF2-40B4-BE49-F238E27FC236}">
                <a16:creationId xmlns:a16="http://schemas.microsoft.com/office/drawing/2014/main" id="{4E73120F-75F0-F44C-6887-EB272D658F81}"/>
              </a:ext>
            </a:extLst>
          </p:cNvPr>
          <p:cNvSpPr txBox="1"/>
          <p:nvPr/>
        </p:nvSpPr>
        <p:spPr>
          <a:xfrm>
            <a:off x="580571" y="713599"/>
            <a:ext cx="2854607" cy="338554"/>
          </a:xfrm>
          <a:prstGeom prst="rect">
            <a:avLst/>
          </a:prstGeom>
          <a:solidFill>
            <a:schemeClr val="accent3">
              <a:lumMod val="60000"/>
              <a:lumOff val="40000"/>
            </a:schemeClr>
          </a:solidFill>
          <a:ln>
            <a:solidFill>
              <a:schemeClr val="accent1"/>
            </a:solidFill>
          </a:ln>
        </p:spPr>
        <p:txBody>
          <a:bodyPr wrap="square">
            <a:spAutoFit/>
          </a:bodyPr>
          <a:lstStyle/>
          <a:p>
            <a:r>
              <a:rPr lang="en-US" sz="1600" b="1">
                <a:latin typeface="Calibri" panose="020F0502020204030204" pitchFamily="34" charset="0"/>
                <a:ea typeface="Calibri" panose="020F0502020204030204" pitchFamily="34" charset="0"/>
                <a:cs typeface="Calibri" panose="020F0502020204030204" pitchFamily="34" charset="0"/>
              </a:rPr>
              <a:t>6. Training and User Support</a:t>
            </a:r>
          </a:p>
        </p:txBody>
      </p:sp>
      <p:sp>
        <p:nvSpPr>
          <p:cNvPr id="4" name="TextBox 3">
            <a:extLst>
              <a:ext uri="{FF2B5EF4-FFF2-40B4-BE49-F238E27FC236}">
                <a16:creationId xmlns:a16="http://schemas.microsoft.com/office/drawing/2014/main" id="{5B96FF63-155F-64EF-AF13-74EE912B73C1}"/>
              </a:ext>
            </a:extLst>
          </p:cNvPr>
          <p:cNvSpPr txBox="1"/>
          <p:nvPr/>
        </p:nvSpPr>
        <p:spPr>
          <a:xfrm>
            <a:off x="3672633" y="713599"/>
            <a:ext cx="7738860" cy="1077218"/>
          </a:xfrm>
          <a:prstGeom prst="rect">
            <a:avLst/>
          </a:prstGeom>
          <a:noFill/>
        </p:spPr>
        <p:txBody>
          <a:bodyPr wrap="square">
            <a:spAutoFit/>
          </a:bodyPr>
          <a:lstStyle/>
          <a:p>
            <a:r>
              <a:rPr lang="en-US" sz="1600"/>
              <a:t>This phase strengthens institutional capacity to ensure effective adoption and sustainable use of the system by national and subnational stakeholders. Training shall focus on operational competency, system administration, and troubleshooting to enable independent system management by MoH.</a:t>
            </a:r>
            <a:r>
              <a:rPr lang="en-ID" sz="1400"/>
              <a:t> </a:t>
            </a:r>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871EFDC-1E0A-283F-D585-48F67F29838A}"/>
              </a:ext>
            </a:extLst>
          </p:cNvPr>
          <p:cNvSpPr txBox="1"/>
          <p:nvPr/>
        </p:nvSpPr>
        <p:spPr>
          <a:xfrm>
            <a:off x="7818618" y="1897084"/>
            <a:ext cx="3592875"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t>Deliverables:</a:t>
            </a:r>
            <a:endParaRPr lang="en-ID" b="1"/>
          </a:p>
          <a:p>
            <a:pPr marL="285750" lvl="0" indent="-285750">
              <a:buFont typeface="Arial" panose="020B0604020202020204" pitchFamily="34" charset="0"/>
              <a:buChar char="•"/>
            </a:pPr>
            <a:r>
              <a:rPr lang="en-US"/>
              <a:t>Technical Documentation Package, including system architecture documentation, user manuals, and administrator guides aligned with the deployed Fellowship Information System.</a:t>
            </a:r>
            <a:endParaRPr lang="en-ID"/>
          </a:p>
          <a:p>
            <a:pPr marL="285750" indent="-285750">
              <a:buFont typeface="Arial" panose="020B0604020202020204" pitchFamily="34" charset="0"/>
              <a:buChar char="•"/>
            </a:pPr>
            <a:r>
              <a:rPr lang="en-US"/>
              <a:t>Training completion report, including training materials and participant records.</a:t>
            </a:r>
            <a:r>
              <a:rPr lang="en-ID"/>
              <a:t> </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2" name="Arrow: Right 11">
            <a:extLst>
              <a:ext uri="{FF2B5EF4-FFF2-40B4-BE49-F238E27FC236}">
                <a16:creationId xmlns:a16="http://schemas.microsoft.com/office/drawing/2014/main" id="{C1C17B9F-9E12-8CD9-1A6D-01C57CB97924}"/>
              </a:ext>
            </a:extLst>
          </p:cNvPr>
          <p:cNvSpPr/>
          <p:nvPr/>
        </p:nvSpPr>
        <p:spPr>
          <a:xfrm>
            <a:off x="6255269" y="3245282"/>
            <a:ext cx="190500" cy="317500"/>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5A2A877-70DF-F13D-2B2E-ED6429AA9571}"/>
              </a:ext>
            </a:extLst>
          </p:cNvPr>
          <p:cNvSpPr txBox="1"/>
          <p:nvPr/>
        </p:nvSpPr>
        <p:spPr>
          <a:xfrm>
            <a:off x="580571" y="1897084"/>
            <a:ext cx="674208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t>Activities include:</a:t>
            </a:r>
            <a:endParaRPr lang="en-ID" b="1"/>
          </a:p>
          <a:p>
            <a:pPr marL="285750" lvl="0" indent="-285750">
              <a:buFont typeface="Arial" panose="020B0604020202020204" pitchFamily="34" charset="0"/>
              <a:buChar char="•"/>
            </a:pPr>
            <a:r>
              <a:rPr lang="en-ID"/>
              <a:t>Conduct user and administrator training sessions for MoH teams, professional collegiums, and partner hospitals, including hands-on system operation and troubleshooting.</a:t>
            </a:r>
          </a:p>
          <a:p>
            <a:pPr marL="285750" lvl="0" indent="-285750">
              <a:buFont typeface="Arial" panose="020B0604020202020204" pitchFamily="34" charset="0"/>
              <a:buChar char="•"/>
            </a:pPr>
            <a:r>
              <a:rPr lang="en-ID"/>
              <a:t>Establish a user support mechanism during the initial operational period, including issue tracking and system usage monitoring.</a:t>
            </a:r>
          </a:p>
          <a:p>
            <a:pPr marL="285750" lvl="0" indent="-285750">
              <a:buFont typeface="Arial" panose="020B0604020202020204" pitchFamily="34" charset="0"/>
              <a:buChar char="•"/>
            </a:pPr>
            <a:r>
              <a:rPr lang="en-US"/>
              <a:t>Provide technical guidance and documentation to support system administration and operational management.</a:t>
            </a:r>
            <a:endParaRPr lang="en-ID"/>
          </a:p>
          <a:p>
            <a:pPr marL="285750" indent="-285750">
              <a:buFont typeface="Arial" panose="020B0604020202020204" pitchFamily="34" charset="0"/>
              <a:buChar char="•"/>
            </a:pPr>
            <a:r>
              <a:rPr lang="en-US"/>
              <a:t>Provide post-deployment technical support during the initial operational period to address system issues and minor system adjustments following system launch up to three months after system launch.</a:t>
            </a:r>
            <a:r>
              <a:rPr lang="en-ID"/>
              <a:t> </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88C4A63-DFA6-83A2-A81B-350368A5039D}"/>
              </a:ext>
            </a:extLst>
          </p:cNvPr>
          <p:cNvSpPr txBox="1"/>
          <p:nvPr/>
        </p:nvSpPr>
        <p:spPr>
          <a:xfrm>
            <a:off x="2774509" y="5706899"/>
            <a:ext cx="8636984" cy="646331"/>
          </a:xfrm>
          <a:prstGeom prst="rect">
            <a:avLst/>
          </a:prstGeom>
          <a:ln>
            <a:solidFill>
              <a:srgbClr val="F26829"/>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b="1"/>
              <a:t>Note: </a:t>
            </a:r>
            <a:r>
              <a:rPr lang="en-US"/>
              <a:t>The training will be supported by 1 dissemination meetings at the Directorate of Health workforce quality office, with a maximum of 30 participants. </a:t>
            </a:r>
          </a:p>
        </p:txBody>
      </p:sp>
      <p:sp>
        <p:nvSpPr>
          <p:cNvPr id="3" name="Arrow: Right 7">
            <a:extLst>
              <a:ext uri="{FF2B5EF4-FFF2-40B4-BE49-F238E27FC236}">
                <a16:creationId xmlns:a16="http://schemas.microsoft.com/office/drawing/2014/main" id="{8F96B218-58B2-D139-EAA1-D5375A77D1A3}"/>
              </a:ext>
            </a:extLst>
          </p:cNvPr>
          <p:cNvSpPr/>
          <p:nvPr/>
        </p:nvSpPr>
        <p:spPr>
          <a:xfrm>
            <a:off x="7446813" y="3064190"/>
            <a:ext cx="190500" cy="317500"/>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92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7D6C7-E134-C814-593E-F65C194DFC7A}"/>
            </a:ext>
          </a:extLst>
        </p:cNvPr>
        <p:cNvGrpSpPr/>
        <p:nvPr/>
      </p:nvGrpSpPr>
      <p:grpSpPr>
        <a:xfrm>
          <a:off x="0" y="0"/>
          <a:ext cx="0" cy="0"/>
          <a:chOff x="0" y="0"/>
          <a:chExt cx="0" cy="0"/>
        </a:xfrm>
      </p:grpSpPr>
      <p:sp>
        <p:nvSpPr>
          <p:cNvPr id="13" name="Title 5">
            <a:extLst>
              <a:ext uri="{FF2B5EF4-FFF2-40B4-BE49-F238E27FC236}">
                <a16:creationId xmlns:a16="http://schemas.microsoft.com/office/drawing/2014/main" id="{151F9D75-481E-8646-C190-B10BAE8D9C44}"/>
              </a:ext>
            </a:extLst>
          </p:cNvPr>
          <p:cNvSpPr>
            <a:spLocks noGrp="1"/>
          </p:cNvSpPr>
          <p:nvPr>
            <p:ph type="title"/>
          </p:nvPr>
        </p:nvSpPr>
        <p:spPr>
          <a:xfrm>
            <a:off x="457200" y="152216"/>
            <a:ext cx="11277600" cy="428043"/>
          </a:xfrm>
        </p:spPr>
        <p:txBody>
          <a:bodyPr>
            <a:normAutofit/>
          </a:bodyPr>
          <a:lstStyle/>
          <a:p>
            <a:r>
              <a:rPr lang="en-US" sz="2000" b="1">
                <a:latin typeface="+mj-lt"/>
              </a:rPr>
              <a:t>Scope of Work and Deliverables (continued)</a:t>
            </a:r>
          </a:p>
        </p:txBody>
      </p:sp>
      <p:sp>
        <p:nvSpPr>
          <p:cNvPr id="9" name="TextBox 8">
            <a:extLst>
              <a:ext uri="{FF2B5EF4-FFF2-40B4-BE49-F238E27FC236}">
                <a16:creationId xmlns:a16="http://schemas.microsoft.com/office/drawing/2014/main" id="{9D663107-7232-9191-174F-3B81ED8B1153}"/>
              </a:ext>
            </a:extLst>
          </p:cNvPr>
          <p:cNvSpPr txBox="1"/>
          <p:nvPr/>
        </p:nvSpPr>
        <p:spPr>
          <a:xfrm>
            <a:off x="580571" y="713600"/>
            <a:ext cx="6220343" cy="338554"/>
          </a:xfrm>
          <a:prstGeom prst="rect">
            <a:avLst/>
          </a:prstGeom>
          <a:solidFill>
            <a:schemeClr val="accent1">
              <a:lumMod val="20000"/>
              <a:lumOff val="80000"/>
            </a:schemeClr>
          </a:solidFill>
          <a:ln>
            <a:solidFill>
              <a:schemeClr val="accent1"/>
            </a:solidFill>
          </a:ln>
        </p:spPr>
        <p:txBody>
          <a:bodyPr wrap="square">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7. </a:t>
            </a:r>
            <a:r>
              <a:rPr lang="en-US" sz="1600" b="1">
                <a:latin typeface="Calibri" panose="020F0502020204030204" pitchFamily="34" charset="0"/>
                <a:ea typeface="Calibri" panose="020F0502020204030204" pitchFamily="34" charset="0"/>
                <a:cs typeface="Calibri" panose="020F0502020204030204" pitchFamily="34" charset="0"/>
              </a:rPr>
              <a:t>Handover</a:t>
            </a: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9930474-F70F-4E1C-15C0-EF3F4D1FE62E}"/>
              </a:ext>
            </a:extLst>
          </p:cNvPr>
          <p:cNvSpPr txBox="1"/>
          <p:nvPr/>
        </p:nvSpPr>
        <p:spPr>
          <a:xfrm>
            <a:off x="580571" y="1185496"/>
            <a:ext cx="10914743" cy="830997"/>
          </a:xfrm>
          <a:prstGeom prst="rect">
            <a:avLst/>
          </a:prstGeom>
          <a:noFill/>
        </p:spPr>
        <p:txBody>
          <a:bodyPr wrap="square">
            <a:spAutoFit/>
          </a:bodyPr>
          <a:lstStyle/>
          <a:p>
            <a:r>
              <a:rPr lang="en-US" sz="1600"/>
              <a:t>This phase formalizes the transfer of the Fellowship Information System to MoH and ensures operational readiness/sustainability through complete documentation, knowledge transfer, and system acceptance. The contractor shall ensure MoH ownership and long-term maintainability of the system.</a:t>
            </a:r>
            <a:r>
              <a:rPr lang="en-ID" sz="1400"/>
              <a:t> </a:t>
            </a:r>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7832546-7EB3-B547-655C-CC01011B9A5C}"/>
              </a:ext>
            </a:extLst>
          </p:cNvPr>
          <p:cNvSpPr txBox="1"/>
          <p:nvPr/>
        </p:nvSpPr>
        <p:spPr>
          <a:xfrm>
            <a:off x="7112000" y="2122282"/>
            <a:ext cx="43397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t>Deliverables:</a:t>
            </a:r>
            <a:endParaRPr lang="en-ID" b="1"/>
          </a:p>
          <a:p>
            <a:pPr marL="285750" lvl="0" indent="-285750">
              <a:buFont typeface="Arial" panose="020B0604020202020204" pitchFamily="34" charset="0"/>
              <a:buChar char="•"/>
            </a:pPr>
            <a:r>
              <a:rPr lang="en-ID"/>
              <a:t>System Handover Package including server, source code, system configuration files, and related technical assets from the provider to </a:t>
            </a:r>
            <a:r>
              <a:rPr lang="en-ID" err="1"/>
              <a:t>Pusdatin</a:t>
            </a:r>
            <a:r>
              <a:rPr lang="en-ID"/>
              <a:t>, MoH.</a:t>
            </a:r>
          </a:p>
          <a:p>
            <a:pPr marL="285750" indent="-285750">
              <a:buFont typeface="Arial" panose="020B0604020202020204" pitchFamily="34" charset="0"/>
              <a:buChar char="•"/>
            </a:pPr>
            <a:r>
              <a:rPr lang="en-ID"/>
              <a:t>Final Project Completion and Acceptance Report, confirming system handover and operational readiness. </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2" name="Arrow: Right 11">
            <a:extLst>
              <a:ext uri="{FF2B5EF4-FFF2-40B4-BE49-F238E27FC236}">
                <a16:creationId xmlns:a16="http://schemas.microsoft.com/office/drawing/2014/main" id="{4D82566E-ED29-23FD-7E56-DDAC0342BB52}"/>
              </a:ext>
            </a:extLst>
          </p:cNvPr>
          <p:cNvSpPr/>
          <p:nvPr/>
        </p:nvSpPr>
        <p:spPr>
          <a:xfrm>
            <a:off x="6705664" y="3270250"/>
            <a:ext cx="190500" cy="317500"/>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C0CEE92-8A23-A5D8-6CBA-AFF0E0D9716D}"/>
              </a:ext>
            </a:extLst>
          </p:cNvPr>
          <p:cNvSpPr txBox="1"/>
          <p:nvPr/>
        </p:nvSpPr>
        <p:spPr>
          <a:xfrm>
            <a:off x="740228" y="2155134"/>
            <a:ext cx="5749600"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t>Activities include:</a:t>
            </a:r>
            <a:endParaRPr lang="en-ID" b="1"/>
          </a:p>
          <a:p>
            <a:pPr marL="285750" lvl="0" indent="-285750">
              <a:buFont typeface="Arial" panose="020B0604020202020204" pitchFamily="34" charset="0"/>
              <a:buChar char="•"/>
            </a:pPr>
            <a:r>
              <a:rPr lang="en-ID"/>
              <a:t>Conduct final system verification and acceptance review covering all system modules, integrations, and platform functionalities.</a:t>
            </a:r>
          </a:p>
          <a:p>
            <a:pPr marL="285750" lvl="0" indent="-285750">
              <a:buFont typeface="Arial" panose="020B0604020202020204" pitchFamily="34" charset="0"/>
              <a:buChar char="•"/>
            </a:pPr>
            <a:r>
              <a:rPr lang="en-ID"/>
              <a:t>Transfer system source code, configuration files, and other technical assets to MoH.</a:t>
            </a:r>
          </a:p>
          <a:p>
            <a:pPr marL="285750" lvl="0" indent="-285750">
              <a:buFont typeface="Arial" panose="020B0604020202020204" pitchFamily="34" charset="0"/>
              <a:buChar char="•"/>
            </a:pPr>
            <a:r>
              <a:rPr lang="en-ID"/>
              <a:t>Conduct knowledge transfer sessions for relevant MoH technical teams to support future system maintenance and management.</a:t>
            </a:r>
          </a:p>
          <a:p>
            <a:pPr marL="285750" indent="-285750">
              <a:buFont typeface="Arial" panose="020B0604020202020204" pitchFamily="34" charset="0"/>
              <a:buChar char="•"/>
            </a:pPr>
            <a:r>
              <a:rPr lang="en-ID"/>
              <a:t>Deliver final project documentation and support the system acceptance and project closure process. </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E5D2933-F209-BDD7-5464-9C99293D2374}"/>
              </a:ext>
            </a:extLst>
          </p:cNvPr>
          <p:cNvSpPr txBox="1"/>
          <p:nvPr/>
        </p:nvSpPr>
        <p:spPr>
          <a:xfrm>
            <a:off x="2858330" y="5499697"/>
            <a:ext cx="8636984" cy="646331"/>
          </a:xfrm>
          <a:prstGeom prst="rect">
            <a:avLst/>
          </a:prstGeom>
          <a:ln>
            <a:solidFill>
              <a:srgbClr val="F26829"/>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b="1"/>
              <a:t>Note: </a:t>
            </a:r>
            <a:r>
              <a:rPr lang="en-US"/>
              <a:t>The project closure will be supported by meeting at the Directorate of Health Workforce, with a maximum of 40 participants.</a:t>
            </a:r>
            <a:r>
              <a:rPr lang="en-ID"/>
              <a:t> </a:t>
            </a:r>
            <a:endParaRPr lang="en-US" b="1"/>
          </a:p>
        </p:txBody>
      </p:sp>
    </p:spTree>
    <p:extLst>
      <p:ext uri="{BB962C8B-B14F-4D97-AF65-F5344CB8AC3E}">
        <p14:creationId xmlns:p14="http://schemas.microsoft.com/office/powerpoint/2010/main" val="297793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28D657-BF54-4F9E-BCFF-26E338346762}"/>
              </a:ext>
            </a:extLst>
          </p:cNvPr>
          <p:cNvSpPr txBox="1"/>
          <p:nvPr/>
        </p:nvSpPr>
        <p:spPr>
          <a:xfrm>
            <a:off x="651856" y="2404664"/>
            <a:ext cx="10051121" cy="1205779"/>
          </a:xfrm>
          <a:prstGeom prst="rect">
            <a:avLst/>
          </a:prstGeom>
          <a:noFill/>
        </p:spPr>
        <p:txBody>
          <a:bodyPr wrap="square" rtlCol="0">
            <a:spAutoFit/>
          </a:bodyPr>
          <a:lstStyle/>
          <a:p>
            <a:r>
              <a:rPr lang="en-US"/>
              <a:t>A fully functional Fellowship Information System containing the modules, deployed within the MoH digital infrastructure, and compliant with national interoperability standards and data governance requirements.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801688" marR="0" indent="-573088" algn="just">
              <a:lnSpc>
                <a:spcPct val="107000"/>
              </a:lnSpc>
              <a:spcBef>
                <a:spcPts val="0"/>
              </a:spcBef>
              <a:spcAft>
                <a:spcPts val="0"/>
              </a:spcAft>
            </a:pPr>
            <a:endParaRPr lang="en-US" sz="1800">
              <a:effectLst/>
              <a:ea typeface="Calibri" panose="020F0502020204030204" pitchFamily="34" charset="0"/>
            </a:endParaRPr>
          </a:p>
        </p:txBody>
      </p:sp>
      <p:sp>
        <p:nvSpPr>
          <p:cNvPr id="6" name="TextBox 5">
            <a:extLst>
              <a:ext uri="{FF2B5EF4-FFF2-40B4-BE49-F238E27FC236}">
                <a16:creationId xmlns:a16="http://schemas.microsoft.com/office/drawing/2014/main" id="{9F368850-098D-49DD-9AB2-A3D243A24194}"/>
              </a:ext>
            </a:extLst>
          </p:cNvPr>
          <p:cNvSpPr txBox="1"/>
          <p:nvPr/>
        </p:nvSpPr>
        <p:spPr>
          <a:xfrm>
            <a:off x="651856" y="1969665"/>
            <a:ext cx="2971800" cy="307777"/>
          </a:xfrm>
          <a:prstGeom prst="rect">
            <a:avLst/>
          </a:prstGeom>
          <a:noFill/>
        </p:spPr>
        <p:txBody>
          <a:bodyPr wrap="square" rtlCol="0">
            <a:spAutoFit/>
          </a:bodyPr>
          <a:lstStyle/>
          <a:p>
            <a:r>
              <a:rPr lang="en-US" sz="1400" b="1"/>
              <a:t>DELIVERABLES</a:t>
            </a:r>
          </a:p>
        </p:txBody>
      </p:sp>
      <p:sp>
        <p:nvSpPr>
          <p:cNvPr id="9" name="Rectangle 8">
            <a:extLst>
              <a:ext uri="{FF2B5EF4-FFF2-40B4-BE49-F238E27FC236}">
                <a16:creationId xmlns:a16="http://schemas.microsoft.com/office/drawing/2014/main" id="{5EF0BF32-4FD6-4642-A22A-4DDA784746AA}"/>
              </a:ext>
            </a:extLst>
          </p:cNvPr>
          <p:cNvSpPr/>
          <p:nvPr/>
        </p:nvSpPr>
        <p:spPr>
          <a:xfrm>
            <a:off x="582469" y="1842443"/>
            <a:ext cx="10390331" cy="311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70E3F66-D482-4446-A21D-B9544C11FA97}"/>
              </a:ext>
            </a:extLst>
          </p:cNvPr>
          <p:cNvSpPr txBox="1"/>
          <p:nvPr/>
        </p:nvSpPr>
        <p:spPr>
          <a:xfrm>
            <a:off x="542479" y="1246881"/>
            <a:ext cx="2971800" cy="307777"/>
          </a:xfrm>
          <a:prstGeom prst="rect">
            <a:avLst/>
          </a:prstGeom>
          <a:noFill/>
        </p:spPr>
        <p:txBody>
          <a:bodyPr wrap="square" rtlCol="0">
            <a:spAutoFit/>
          </a:bodyPr>
          <a:lstStyle/>
          <a:p>
            <a:r>
              <a:rPr lang="en-US" sz="1400" b="1">
                <a:highlight>
                  <a:srgbClr val="00FFFF"/>
                </a:highlight>
              </a:rPr>
              <a:t>IN THE END OF PROJECT</a:t>
            </a:r>
          </a:p>
        </p:txBody>
      </p:sp>
      <p:sp>
        <p:nvSpPr>
          <p:cNvPr id="12" name="Title 5">
            <a:extLst>
              <a:ext uri="{FF2B5EF4-FFF2-40B4-BE49-F238E27FC236}">
                <a16:creationId xmlns:a16="http://schemas.microsoft.com/office/drawing/2014/main" id="{6EB39593-A459-4D2F-92CC-DD0A1F277F69}"/>
              </a:ext>
            </a:extLst>
          </p:cNvPr>
          <p:cNvSpPr>
            <a:spLocks noGrp="1"/>
          </p:cNvSpPr>
          <p:nvPr>
            <p:ph type="title"/>
          </p:nvPr>
        </p:nvSpPr>
        <p:spPr>
          <a:xfrm>
            <a:off x="582469" y="608087"/>
            <a:ext cx="11277600" cy="1004888"/>
          </a:xfrm>
        </p:spPr>
        <p:txBody>
          <a:bodyPr/>
          <a:lstStyle/>
          <a:p>
            <a:r>
              <a:rPr lang="en-US" b="1">
                <a:latin typeface="+mj-lt"/>
              </a:rPr>
              <a:t>Scope of Work and Deliverables (continued)</a:t>
            </a:r>
          </a:p>
        </p:txBody>
      </p:sp>
    </p:spTree>
    <p:extLst>
      <p:ext uri="{BB962C8B-B14F-4D97-AF65-F5344CB8AC3E}">
        <p14:creationId xmlns:p14="http://schemas.microsoft.com/office/powerpoint/2010/main" val="162035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bject 3">
            <a:extLst>
              <a:ext uri="{FF2B5EF4-FFF2-40B4-BE49-F238E27FC236}">
                <a16:creationId xmlns:a16="http://schemas.microsoft.com/office/drawing/2014/main" id="{38565A81-CE82-4E1C-8C8F-25C4100A6EE0}"/>
              </a:ext>
            </a:extLst>
          </p:cNvPr>
          <p:cNvSpPr txBox="1">
            <a:spLocks/>
          </p:cNvSpPr>
          <p:nvPr/>
        </p:nvSpPr>
        <p:spPr>
          <a:xfrm>
            <a:off x="457200" y="685800"/>
            <a:ext cx="11277600" cy="1004888"/>
          </a:xfrm>
          <a:prstGeom prst="rect">
            <a:avLst/>
          </a:prstGeom>
        </p:spPr>
        <p:txBody>
          <a:bodyPr spcFirstLastPara="1" vert="horz" lIns="0" tIns="0" rIns="0" bIns="0" rtlCol="0" anchor="t" anchorCtr="0">
            <a:normAutofit/>
          </a:bodyPr>
          <a:lstStyle>
            <a:defPPr>
              <a:defRPr lang="en-US"/>
            </a:defPPr>
            <a:lvl1pPr marL="0" lvl="0" algn="l" defTabSz="828995" rtl="0" eaLnBrk="1" latinLnBrk="0" hangingPunct="1">
              <a:spcBef>
                <a:spcPts val="0"/>
              </a:spcBef>
              <a:spcAft>
                <a:spcPts val="0"/>
              </a:spcAft>
              <a:buSzPts val="2800"/>
              <a:buNone/>
              <a:defRPr sz="1632" b="1" i="0" kern="1200">
                <a:solidFill>
                  <a:schemeClr val="tx1"/>
                </a:solidFill>
                <a:latin typeface="+mn-lt"/>
                <a:ea typeface="+mn-ea"/>
                <a:cs typeface="+mn-cs"/>
              </a:defRPr>
            </a:lvl1pPr>
            <a:lvl2pPr marL="414498" lvl="1" algn="l" defTabSz="828995" rtl="0" eaLnBrk="1" latinLnBrk="0" hangingPunct="1">
              <a:spcBef>
                <a:spcPts val="0"/>
              </a:spcBef>
              <a:spcAft>
                <a:spcPts val="0"/>
              </a:spcAft>
              <a:buSzPts val="2800"/>
              <a:buNone/>
              <a:defRPr sz="1632" kern="1200">
                <a:solidFill>
                  <a:schemeClr val="tx1"/>
                </a:solidFill>
                <a:latin typeface="+mn-lt"/>
                <a:ea typeface="+mn-ea"/>
                <a:cs typeface="+mn-cs"/>
              </a:defRPr>
            </a:lvl2pPr>
            <a:lvl3pPr marL="828995" lvl="2" algn="l" defTabSz="828995" rtl="0" eaLnBrk="1" latinLnBrk="0" hangingPunct="1">
              <a:spcBef>
                <a:spcPts val="0"/>
              </a:spcBef>
              <a:spcAft>
                <a:spcPts val="0"/>
              </a:spcAft>
              <a:buSzPts val="2800"/>
              <a:buNone/>
              <a:defRPr sz="1632" kern="1200">
                <a:solidFill>
                  <a:schemeClr val="tx1"/>
                </a:solidFill>
                <a:latin typeface="+mn-lt"/>
                <a:ea typeface="+mn-ea"/>
                <a:cs typeface="+mn-cs"/>
              </a:defRPr>
            </a:lvl3pPr>
            <a:lvl4pPr marL="1243493" lvl="3" algn="l" defTabSz="828995" rtl="0" eaLnBrk="1" latinLnBrk="0" hangingPunct="1">
              <a:spcBef>
                <a:spcPts val="0"/>
              </a:spcBef>
              <a:spcAft>
                <a:spcPts val="0"/>
              </a:spcAft>
              <a:buSzPts val="2800"/>
              <a:buNone/>
              <a:defRPr sz="1632" kern="1200">
                <a:solidFill>
                  <a:schemeClr val="tx1"/>
                </a:solidFill>
                <a:latin typeface="+mn-lt"/>
                <a:ea typeface="+mn-ea"/>
                <a:cs typeface="+mn-cs"/>
              </a:defRPr>
            </a:lvl4pPr>
            <a:lvl5pPr marL="1657990" lvl="4" algn="l" defTabSz="828995" rtl="0" eaLnBrk="1" latinLnBrk="0" hangingPunct="1">
              <a:spcBef>
                <a:spcPts val="0"/>
              </a:spcBef>
              <a:spcAft>
                <a:spcPts val="0"/>
              </a:spcAft>
              <a:buSzPts val="2800"/>
              <a:buNone/>
              <a:defRPr sz="1632" kern="1200">
                <a:solidFill>
                  <a:schemeClr val="tx1"/>
                </a:solidFill>
                <a:latin typeface="+mn-lt"/>
                <a:ea typeface="+mn-ea"/>
                <a:cs typeface="+mn-cs"/>
              </a:defRPr>
            </a:lvl5pPr>
            <a:lvl6pPr marL="2072488" lvl="5" algn="l" defTabSz="828995" rtl="0" eaLnBrk="1" latinLnBrk="0" hangingPunct="1">
              <a:spcBef>
                <a:spcPts val="0"/>
              </a:spcBef>
              <a:spcAft>
                <a:spcPts val="0"/>
              </a:spcAft>
              <a:buSzPts val="2800"/>
              <a:buNone/>
              <a:defRPr sz="1632" kern="1200">
                <a:solidFill>
                  <a:schemeClr val="tx1"/>
                </a:solidFill>
                <a:latin typeface="+mn-lt"/>
                <a:ea typeface="+mn-ea"/>
                <a:cs typeface="+mn-cs"/>
              </a:defRPr>
            </a:lvl6pPr>
            <a:lvl7pPr marL="2486985" lvl="6" algn="l" defTabSz="828995" rtl="0" eaLnBrk="1" latinLnBrk="0" hangingPunct="1">
              <a:spcBef>
                <a:spcPts val="0"/>
              </a:spcBef>
              <a:spcAft>
                <a:spcPts val="0"/>
              </a:spcAft>
              <a:buSzPts val="2800"/>
              <a:buNone/>
              <a:defRPr sz="1632" kern="1200">
                <a:solidFill>
                  <a:schemeClr val="tx1"/>
                </a:solidFill>
                <a:latin typeface="+mn-lt"/>
                <a:ea typeface="+mn-ea"/>
                <a:cs typeface="+mn-cs"/>
              </a:defRPr>
            </a:lvl7pPr>
            <a:lvl8pPr marL="2901483" lvl="7" algn="l" defTabSz="828995" rtl="0" eaLnBrk="1" latinLnBrk="0" hangingPunct="1">
              <a:spcBef>
                <a:spcPts val="0"/>
              </a:spcBef>
              <a:spcAft>
                <a:spcPts val="0"/>
              </a:spcAft>
              <a:buSzPts val="2800"/>
              <a:buNone/>
              <a:defRPr sz="1632" kern="1200">
                <a:solidFill>
                  <a:schemeClr val="tx1"/>
                </a:solidFill>
                <a:latin typeface="+mn-lt"/>
                <a:ea typeface="+mn-ea"/>
                <a:cs typeface="+mn-cs"/>
              </a:defRPr>
            </a:lvl8pPr>
            <a:lvl9pPr marL="3315980" lvl="8" algn="l" defTabSz="828995" rtl="0" eaLnBrk="1" latinLnBrk="0" hangingPunct="1">
              <a:spcBef>
                <a:spcPts val="0"/>
              </a:spcBef>
              <a:spcAft>
                <a:spcPts val="0"/>
              </a:spcAft>
              <a:buSzPts val="2800"/>
              <a:buNone/>
              <a:defRPr sz="1632" kern="1200">
                <a:solidFill>
                  <a:schemeClr val="tx1"/>
                </a:solidFill>
                <a:latin typeface="+mn-lt"/>
                <a:ea typeface="+mn-ea"/>
                <a:cs typeface="+mn-cs"/>
              </a:defRPr>
            </a:lvl9pPr>
          </a:lstStyle>
          <a:p>
            <a:pPr defTabSz="914400">
              <a:lnSpc>
                <a:spcPct val="90000"/>
              </a:lnSpc>
              <a:spcBef>
                <a:spcPct val="0"/>
              </a:spcBef>
              <a:spcAft>
                <a:spcPts val="600"/>
              </a:spcAft>
            </a:pPr>
            <a:r>
              <a:rPr lang="en-US" sz="3200" i="0" kern="1200" spc="-5">
                <a:solidFill>
                  <a:srgbClr val="00205C"/>
                </a:solidFill>
                <a:latin typeface="+mn-lt"/>
                <a:ea typeface="+mj-ea"/>
                <a:cs typeface="+mj-cs"/>
              </a:rPr>
              <a:t>Characteristic of Provider</a:t>
            </a:r>
          </a:p>
        </p:txBody>
      </p:sp>
      <p:sp>
        <p:nvSpPr>
          <p:cNvPr id="137" name="Footer Placeholder 3">
            <a:extLst>
              <a:ext uri="{FF2B5EF4-FFF2-40B4-BE49-F238E27FC236}">
                <a16:creationId xmlns:a16="http://schemas.microsoft.com/office/drawing/2014/main" id="{BDE1FCA1-6688-6A37-ED1B-D2EDEDB3CAE3}"/>
              </a:ext>
            </a:extLst>
          </p:cNvPr>
          <p:cNvSpPr>
            <a:spLocks noGrp="1"/>
          </p:cNvSpPr>
          <p:nvPr>
            <p:ph type="ftr" sz="quarter" idx="11"/>
          </p:nvPr>
        </p:nvSpPr>
        <p:spPr>
          <a:xfrm>
            <a:off x="6200172" y="6397384"/>
            <a:ext cx="5154592" cy="324091"/>
          </a:xfrm>
        </p:spPr>
        <p:txBody>
          <a:bodyPr/>
          <a:lstStyle/>
          <a:p>
            <a:endParaRPr lang="en-US"/>
          </a:p>
        </p:txBody>
      </p:sp>
      <p:sp>
        <p:nvSpPr>
          <p:cNvPr id="132" name="Slide Number Placeholder 5">
            <a:extLst>
              <a:ext uri="{FF2B5EF4-FFF2-40B4-BE49-F238E27FC236}">
                <a16:creationId xmlns:a16="http://schemas.microsoft.com/office/drawing/2014/main" id="{2C69462B-F643-865E-6C38-A6D5BADB6213}"/>
              </a:ext>
            </a:extLst>
          </p:cNvPr>
          <p:cNvSpPr>
            <a:spLocks noGrp="1"/>
          </p:cNvSpPr>
          <p:nvPr>
            <p:ph type="sldNum" sz="quarter" idx="12"/>
          </p:nvPr>
        </p:nvSpPr>
        <p:spPr>
          <a:xfrm>
            <a:off x="11354764" y="6397384"/>
            <a:ext cx="380035" cy="320675"/>
          </a:xfrm>
        </p:spPr>
        <p:txBody>
          <a:bodyPr vert="horz" lIns="0" tIns="0" rIns="0" bIns="0" rtlCol="0" anchor="t" anchorCtr="0">
            <a:normAutofit/>
          </a:bodyPr>
          <a:lstStyle/>
          <a:p>
            <a:pPr>
              <a:spcAft>
                <a:spcPts val="600"/>
              </a:spcAft>
            </a:pPr>
            <a:fld id="{714BF2E0-EE3B-6A4E-9FB9-82DE86E1F02F}" type="slidenum">
              <a:rPr lang="en-US" smtClean="0"/>
              <a:pPr>
                <a:spcAft>
                  <a:spcPts val="600"/>
                </a:spcAft>
              </a:pPr>
              <a:t>16</a:t>
            </a:fld>
            <a:endParaRPr lang="en-US"/>
          </a:p>
        </p:txBody>
      </p:sp>
      <p:sp>
        <p:nvSpPr>
          <p:cNvPr id="4" name="TextBox 3">
            <a:extLst>
              <a:ext uri="{FF2B5EF4-FFF2-40B4-BE49-F238E27FC236}">
                <a16:creationId xmlns:a16="http://schemas.microsoft.com/office/drawing/2014/main" id="{70D7BC96-5F55-44A3-B3B2-FB0E4A24F428}"/>
              </a:ext>
            </a:extLst>
          </p:cNvPr>
          <p:cNvSpPr txBox="1"/>
          <p:nvPr/>
        </p:nvSpPr>
        <p:spPr>
          <a:xfrm>
            <a:off x="457200" y="1406683"/>
            <a:ext cx="3657600" cy="4130517"/>
          </a:xfrm>
          <a:prstGeom prst="rect">
            <a:avLst/>
          </a:prstGeom>
          <a:solidFill>
            <a:srgbClr val="DDEFF9"/>
          </a:solidFill>
        </p:spPr>
        <p:txBody>
          <a:bodyPr vert="horz" lIns="182880" tIns="182880" rIns="182880" bIns="182880" rtlCol="0" anchorCtr="0">
            <a:normAutofit lnSpcReduction="10000"/>
          </a:bodyPr>
          <a:lstStyle/>
          <a:p>
            <a:pPr marL="285750" indent="-285750">
              <a:buFont typeface="Arial" panose="020B0604020202020204" pitchFamily="34" charset="0"/>
              <a:buChar char="•"/>
            </a:pPr>
            <a:r>
              <a:rPr lang="en-ID"/>
              <a:t>The assignment shall be undertaken by a legally registered company or institution in Indonesia with demonstrated </a:t>
            </a:r>
            <a:r>
              <a:rPr lang="en-ID" b="1"/>
              <a:t>capacity and experience relevant to the scope of work.</a:t>
            </a:r>
            <a:endParaRPr lang="en-ID"/>
          </a:p>
          <a:p>
            <a:pPr marL="285750" indent="-285750">
              <a:buFont typeface="Arial" panose="020B0604020202020204" pitchFamily="34" charset="0"/>
              <a:buChar char="•"/>
            </a:pPr>
            <a:r>
              <a:rPr lang="en-ID"/>
              <a:t>The provider is expected to demonstrate both </a:t>
            </a:r>
            <a:r>
              <a:rPr lang="en-ID" b="1"/>
              <a:t>technical expertise in digital system development </a:t>
            </a:r>
            <a:r>
              <a:rPr lang="en-ID"/>
              <a:t>and an </a:t>
            </a:r>
            <a:r>
              <a:rPr lang="en-ID" b="1"/>
              <a:t>understanding of health system and workforce program contexts. </a:t>
            </a:r>
          </a:p>
        </p:txBody>
      </p:sp>
      <p:graphicFrame>
        <p:nvGraphicFramePr>
          <p:cNvPr id="126" name="TextBox 4">
            <a:extLst>
              <a:ext uri="{FF2B5EF4-FFF2-40B4-BE49-F238E27FC236}">
                <a16:creationId xmlns:a16="http://schemas.microsoft.com/office/drawing/2014/main" id="{2B7C3736-8259-748E-E104-93ABBB0C04E1}"/>
              </a:ext>
            </a:extLst>
          </p:cNvPr>
          <p:cNvGraphicFramePr/>
          <p:nvPr>
            <p:extLst>
              <p:ext uri="{D42A27DB-BD31-4B8C-83A1-F6EECF244321}">
                <p14:modId xmlns:p14="http://schemas.microsoft.com/office/powerpoint/2010/main" val="720623964"/>
              </p:ext>
            </p:extLst>
          </p:nvPr>
        </p:nvGraphicFramePr>
        <p:xfrm>
          <a:off x="4343400" y="1107916"/>
          <a:ext cx="7467600" cy="5064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378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064792D-12D5-4D51-90A9-E9527D244826}"/>
              </a:ext>
            </a:extLst>
          </p:cNvPr>
          <p:cNvSpPr txBox="1">
            <a:spLocks/>
          </p:cNvSpPr>
          <p:nvPr/>
        </p:nvSpPr>
        <p:spPr>
          <a:xfrm>
            <a:off x="479916" y="628693"/>
            <a:ext cx="10430550" cy="502125"/>
          </a:xfrm>
          <a:prstGeom prst="rect">
            <a:avLst/>
          </a:prstGeom>
        </p:spPr>
        <p:txBody>
          <a:bodyPr spcFirstLastPara="1" vert="horz" wrap="square" lIns="0" tIns="0" rIns="0" bIns="0" rtlCol="0" anchor="ctr" anchorCtr="0">
            <a:spAutoFit/>
          </a:bodyPr>
          <a:lstStyle>
            <a:defPPr>
              <a:defRPr lang="en-US"/>
            </a:defPPr>
            <a:lvl1pPr marL="0" lvl="0" algn="l" defTabSz="828995" rtl="0" eaLnBrk="1" latinLnBrk="0" hangingPunct="1">
              <a:spcBef>
                <a:spcPts val="0"/>
              </a:spcBef>
              <a:spcAft>
                <a:spcPts val="0"/>
              </a:spcAft>
              <a:buSzPts val="2800"/>
              <a:buNone/>
              <a:defRPr sz="1632" b="1" i="0" kern="1200">
                <a:solidFill>
                  <a:schemeClr val="tx1"/>
                </a:solidFill>
                <a:latin typeface="+mn-lt"/>
                <a:ea typeface="+mn-ea"/>
                <a:cs typeface="+mn-cs"/>
              </a:defRPr>
            </a:lvl1pPr>
            <a:lvl2pPr marL="414498" lvl="1" algn="l" defTabSz="828995" rtl="0" eaLnBrk="1" latinLnBrk="0" hangingPunct="1">
              <a:spcBef>
                <a:spcPts val="0"/>
              </a:spcBef>
              <a:spcAft>
                <a:spcPts val="0"/>
              </a:spcAft>
              <a:buSzPts val="2800"/>
              <a:buNone/>
              <a:defRPr sz="1632" kern="1200">
                <a:solidFill>
                  <a:schemeClr val="tx1"/>
                </a:solidFill>
                <a:latin typeface="+mn-lt"/>
                <a:ea typeface="+mn-ea"/>
                <a:cs typeface="+mn-cs"/>
              </a:defRPr>
            </a:lvl2pPr>
            <a:lvl3pPr marL="828995" lvl="2" algn="l" defTabSz="828995" rtl="0" eaLnBrk="1" latinLnBrk="0" hangingPunct="1">
              <a:spcBef>
                <a:spcPts val="0"/>
              </a:spcBef>
              <a:spcAft>
                <a:spcPts val="0"/>
              </a:spcAft>
              <a:buSzPts val="2800"/>
              <a:buNone/>
              <a:defRPr sz="1632" kern="1200">
                <a:solidFill>
                  <a:schemeClr val="tx1"/>
                </a:solidFill>
                <a:latin typeface="+mn-lt"/>
                <a:ea typeface="+mn-ea"/>
                <a:cs typeface="+mn-cs"/>
              </a:defRPr>
            </a:lvl3pPr>
            <a:lvl4pPr marL="1243493" lvl="3" algn="l" defTabSz="828995" rtl="0" eaLnBrk="1" latinLnBrk="0" hangingPunct="1">
              <a:spcBef>
                <a:spcPts val="0"/>
              </a:spcBef>
              <a:spcAft>
                <a:spcPts val="0"/>
              </a:spcAft>
              <a:buSzPts val="2800"/>
              <a:buNone/>
              <a:defRPr sz="1632" kern="1200">
                <a:solidFill>
                  <a:schemeClr val="tx1"/>
                </a:solidFill>
                <a:latin typeface="+mn-lt"/>
                <a:ea typeface="+mn-ea"/>
                <a:cs typeface="+mn-cs"/>
              </a:defRPr>
            </a:lvl4pPr>
            <a:lvl5pPr marL="1657990" lvl="4" algn="l" defTabSz="828995" rtl="0" eaLnBrk="1" latinLnBrk="0" hangingPunct="1">
              <a:spcBef>
                <a:spcPts val="0"/>
              </a:spcBef>
              <a:spcAft>
                <a:spcPts val="0"/>
              </a:spcAft>
              <a:buSzPts val="2800"/>
              <a:buNone/>
              <a:defRPr sz="1632" kern="1200">
                <a:solidFill>
                  <a:schemeClr val="tx1"/>
                </a:solidFill>
                <a:latin typeface="+mn-lt"/>
                <a:ea typeface="+mn-ea"/>
                <a:cs typeface="+mn-cs"/>
              </a:defRPr>
            </a:lvl5pPr>
            <a:lvl6pPr marL="2072488" lvl="5" algn="l" defTabSz="828995" rtl="0" eaLnBrk="1" latinLnBrk="0" hangingPunct="1">
              <a:spcBef>
                <a:spcPts val="0"/>
              </a:spcBef>
              <a:spcAft>
                <a:spcPts val="0"/>
              </a:spcAft>
              <a:buSzPts val="2800"/>
              <a:buNone/>
              <a:defRPr sz="1632" kern="1200">
                <a:solidFill>
                  <a:schemeClr val="tx1"/>
                </a:solidFill>
                <a:latin typeface="+mn-lt"/>
                <a:ea typeface="+mn-ea"/>
                <a:cs typeface="+mn-cs"/>
              </a:defRPr>
            </a:lvl6pPr>
            <a:lvl7pPr marL="2486985" lvl="6" algn="l" defTabSz="828995" rtl="0" eaLnBrk="1" latinLnBrk="0" hangingPunct="1">
              <a:spcBef>
                <a:spcPts val="0"/>
              </a:spcBef>
              <a:spcAft>
                <a:spcPts val="0"/>
              </a:spcAft>
              <a:buSzPts val="2800"/>
              <a:buNone/>
              <a:defRPr sz="1632" kern="1200">
                <a:solidFill>
                  <a:schemeClr val="tx1"/>
                </a:solidFill>
                <a:latin typeface="+mn-lt"/>
                <a:ea typeface="+mn-ea"/>
                <a:cs typeface="+mn-cs"/>
              </a:defRPr>
            </a:lvl7pPr>
            <a:lvl8pPr marL="2901483" lvl="7" algn="l" defTabSz="828995" rtl="0" eaLnBrk="1" latinLnBrk="0" hangingPunct="1">
              <a:spcBef>
                <a:spcPts val="0"/>
              </a:spcBef>
              <a:spcAft>
                <a:spcPts val="0"/>
              </a:spcAft>
              <a:buSzPts val="2800"/>
              <a:buNone/>
              <a:defRPr sz="1632" kern="1200">
                <a:solidFill>
                  <a:schemeClr val="tx1"/>
                </a:solidFill>
                <a:latin typeface="+mn-lt"/>
                <a:ea typeface="+mn-ea"/>
                <a:cs typeface="+mn-cs"/>
              </a:defRPr>
            </a:lvl8pPr>
            <a:lvl9pPr marL="3315980" lvl="8" algn="l" defTabSz="828995" rtl="0" eaLnBrk="1" latinLnBrk="0" hangingPunct="1">
              <a:spcBef>
                <a:spcPts val="0"/>
              </a:spcBef>
              <a:spcAft>
                <a:spcPts val="0"/>
              </a:spcAft>
              <a:buSzPts val="2800"/>
              <a:buNone/>
              <a:defRPr sz="1632" kern="1200">
                <a:solidFill>
                  <a:schemeClr val="tx1"/>
                </a:solidFill>
                <a:latin typeface="+mn-lt"/>
                <a:ea typeface="+mn-ea"/>
                <a:cs typeface="+mn-cs"/>
              </a:defRPr>
            </a:lvl9pPr>
          </a:lstStyle>
          <a:p>
            <a:r>
              <a:rPr lang="it-IT" sz="3200" spc="-5">
                <a:latin typeface="+mj-lt"/>
                <a:cs typeface="Arial" panose="020B0604020202020204" pitchFamily="34" charset="0"/>
              </a:rPr>
              <a:t>Characteristic of Provider</a:t>
            </a:r>
          </a:p>
        </p:txBody>
      </p:sp>
      <p:sp>
        <p:nvSpPr>
          <p:cNvPr id="8" name="TextBox 7">
            <a:extLst>
              <a:ext uri="{FF2B5EF4-FFF2-40B4-BE49-F238E27FC236}">
                <a16:creationId xmlns:a16="http://schemas.microsoft.com/office/drawing/2014/main" id="{FCE5FECF-74B0-4CE3-8002-AD686238E5F4}"/>
              </a:ext>
            </a:extLst>
          </p:cNvPr>
          <p:cNvSpPr txBox="1"/>
          <p:nvPr/>
        </p:nvSpPr>
        <p:spPr>
          <a:xfrm>
            <a:off x="5296901" y="605625"/>
            <a:ext cx="6368230" cy="584775"/>
          </a:xfrm>
          <a:prstGeom prst="rect">
            <a:avLst/>
          </a:prstGeom>
          <a:noFill/>
        </p:spPr>
        <p:txBody>
          <a:bodyPr wrap="square">
            <a:spAutoFit/>
          </a:bodyPr>
          <a:lstStyle/>
          <a:p>
            <a:r>
              <a:rPr kumimoji="0" lang="en-US" sz="1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To achieve the maximum results, the team should consist of possess a team leader and members who have expertise and/or experience in:</a:t>
            </a:r>
            <a:endParaRPr lang="en-US" sz="1600" i="1"/>
          </a:p>
        </p:txBody>
      </p:sp>
      <p:sp>
        <p:nvSpPr>
          <p:cNvPr id="2" name="TextBox 1">
            <a:extLst>
              <a:ext uri="{FF2B5EF4-FFF2-40B4-BE49-F238E27FC236}">
                <a16:creationId xmlns:a16="http://schemas.microsoft.com/office/drawing/2014/main" id="{6FBB9A61-2CD3-62C3-C9D3-553D41AA5291}"/>
              </a:ext>
            </a:extLst>
          </p:cNvPr>
          <p:cNvSpPr txBox="1"/>
          <p:nvPr/>
        </p:nvSpPr>
        <p:spPr>
          <a:xfrm>
            <a:off x="479916" y="1498601"/>
            <a:ext cx="10924684" cy="39703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ID" sz="1400" b="1">
                <a:highlight>
                  <a:srgbClr val="F4A81D"/>
                </a:highlight>
              </a:rPr>
              <a:t>1. Team Leader (1 person, allocated time: 4 months)</a:t>
            </a:r>
          </a:p>
          <a:p>
            <a:r>
              <a:rPr lang="en-ID" sz="1400" b="1"/>
              <a:t>Task : </a:t>
            </a:r>
          </a:p>
          <a:p>
            <a:pPr marL="285750" lvl="0" indent="-285750">
              <a:buFont typeface="Arial" panose="020B0604020202020204" pitchFamily="34" charset="0"/>
              <a:buChar char="•"/>
            </a:pPr>
            <a:r>
              <a:rPr lang="en-ID" sz="1400"/>
              <a:t>Provide overall technical and managerial leadership for the development of the Fellowship Information System, ensuring the system design, functionality, and outputs respond to the operational needs of the Directorate of Health Workforce Quality</a:t>
            </a:r>
          </a:p>
          <a:p>
            <a:pPr marL="285750" lvl="0" indent="-285750">
              <a:buFont typeface="Arial" panose="020B0604020202020204" pitchFamily="34" charset="0"/>
              <a:buChar char="•"/>
            </a:pPr>
            <a:r>
              <a:rPr lang="en-ID" sz="1400"/>
              <a:t>Lead the planning, development, and implementation of the system architecture, ensuring integration with SATU SEHAT SDMK </a:t>
            </a:r>
          </a:p>
          <a:p>
            <a:pPr marL="285750" lvl="0" indent="-285750">
              <a:buFont typeface="Arial" panose="020B0604020202020204" pitchFamily="34" charset="0"/>
              <a:buChar char="•"/>
            </a:pPr>
            <a:r>
              <a:rPr lang="en-ID" sz="1400"/>
              <a:t>Coordinate the multidisciplinary development team (Project Manager/Enterprise/ Solution Architect, Business/System Analyst, UI-UX Designer/Frontend Developer/DevOps, Backend Developer/Database Engineer/Integration Specialist/IT Security Specialist, Quality Assurance/Technical Writer/Change Management &amp; Training Specialist, and Administration &amp; Finance Staff) to ensure timely delivery of project milestones and system components.</a:t>
            </a:r>
          </a:p>
          <a:p>
            <a:pPr marL="285750" lvl="0" indent="-285750">
              <a:buFont typeface="Arial" panose="020B0604020202020204" pitchFamily="34" charset="0"/>
              <a:buChar char="•"/>
            </a:pPr>
            <a:r>
              <a:rPr lang="en-ID" sz="1400"/>
              <a:t>Maintain regular coordination and communication with the Directorate of Health Workforce Quality, </a:t>
            </a:r>
            <a:r>
              <a:rPr lang="en-ID" sz="1400" err="1"/>
              <a:t>Pusdatin</a:t>
            </a:r>
            <a:r>
              <a:rPr lang="en-ID" sz="1400"/>
              <a:t>, and WHO Indonesia to ensure alignment with program objectives and technical requirements.</a:t>
            </a:r>
          </a:p>
          <a:p>
            <a:r>
              <a:rPr lang="en-ID" sz="1400"/>
              <a:t> </a:t>
            </a:r>
          </a:p>
          <a:p>
            <a:r>
              <a:rPr lang="en-ID" sz="1400" b="1"/>
              <a:t>Qualification:</a:t>
            </a:r>
          </a:p>
          <a:p>
            <a:pPr marL="285750" lvl="0" indent="-285750">
              <a:buFont typeface="Arial" panose="020B0604020202020204" pitchFamily="34" charset="0"/>
              <a:buChar char="•"/>
            </a:pPr>
            <a:r>
              <a:rPr lang="en-ID" sz="1400"/>
              <a:t>Education/training: At least a Master’s degree in Public Health, Health Informatics, Information Systems, Computer Science, or other relevant fields.</a:t>
            </a:r>
          </a:p>
          <a:p>
            <a:pPr marL="285750" lvl="0" indent="-285750">
              <a:buFont typeface="Arial" panose="020B0604020202020204" pitchFamily="34" charset="0"/>
              <a:buChar char="•"/>
            </a:pPr>
            <a:r>
              <a:rPr lang="en-ID" sz="1400"/>
              <a:t>Strong understanding of health workforce development programs, particularly fellowship or competency development programs under the Directorate General of Health Workforce.</a:t>
            </a:r>
          </a:p>
          <a:p>
            <a:pPr marL="285750" indent="-285750">
              <a:buFont typeface="Arial" panose="020B0604020202020204" pitchFamily="34" charset="0"/>
              <a:buChar char="•"/>
            </a:pPr>
            <a:r>
              <a:rPr lang="en-ID" sz="1400"/>
              <a:t>Experience: At least 5 years in MOH application development, with significant experience in working with </a:t>
            </a:r>
            <a:r>
              <a:rPr lang="en-ID" sz="1400" err="1"/>
              <a:t>Ditjen</a:t>
            </a:r>
            <a:r>
              <a:rPr lang="en-ID" sz="1400"/>
              <a:t> SDMK. </a:t>
            </a:r>
            <a:endParaRPr lang="en-US" sz="1400" b="1"/>
          </a:p>
        </p:txBody>
      </p:sp>
    </p:spTree>
    <p:extLst>
      <p:ext uri="{BB962C8B-B14F-4D97-AF65-F5344CB8AC3E}">
        <p14:creationId xmlns:p14="http://schemas.microsoft.com/office/powerpoint/2010/main" val="1884033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6F9B5-4543-F021-4EE8-78C57AF898BF}"/>
            </a:ext>
          </a:extLst>
        </p:cNvPr>
        <p:cNvGrpSpPr/>
        <p:nvPr/>
      </p:nvGrpSpPr>
      <p:grpSpPr>
        <a:xfrm>
          <a:off x="0" y="0"/>
          <a:ext cx="0" cy="0"/>
          <a:chOff x="0" y="0"/>
          <a:chExt cx="0" cy="0"/>
        </a:xfrm>
      </p:grpSpPr>
      <p:sp>
        <p:nvSpPr>
          <p:cNvPr id="7" name="object 3">
            <a:extLst>
              <a:ext uri="{FF2B5EF4-FFF2-40B4-BE49-F238E27FC236}">
                <a16:creationId xmlns:a16="http://schemas.microsoft.com/office/drawing/2014/main" id="{5CDF02D9-B7A8-5A83-859B-E7D86708D53E}"/>
              </a:ext>
            </a:extLst>
          </p:cNvPr>
          <p:cNvSpPr txBox="1">
            <a:spLocks/>
          </p:cNvSpPr>
          <p:nvPr/>
        </p:nvSpPr>
        <p:spPr>
          <a:xfrm>
            <a:off x="479916" y="628693"/>
            <a:ext cx="10430550" cy="502125"/>
          </a:xfrm>
          <a:prstGeom prst="rect">
            <a:avLst/>
          </a:prstGeom>
        </p:spPr>
        <p:txBody>
          <a:bodyPr spcFirstLastPara="1" vert="horz" wrap="square" lIns="0" tIns="0" rIns="0" bIns="0" rtlCol="0" anchor="ctr" anchorCtr="0">
            <a:spAutoFit/>
          </a:bodyPr>
          <a:lstStyle>
            <a:defPPr>
              <a:defRPr lang="en-US"/>
            </a:defPPr>
            <a:lvl1pPr marL="0" lvl="0" algn="l" defTabSz="828995" rtl="0" eaLnBrk="1" latinLnBrk="0" hangingPunct="1">
              <a:spcBef>
                <a:spcPts val="0"/>
              </a:spcBef>
              <a:spcAft>
                <a:spcPts val="0"/>
              </a:spcAft>
              <a:buSzPts val="2800"/>
              <a:buNone/>
              <a:defRPr sz="1632" b="1" i="0" kern="1200">
                <a:solidFill>
                  <a:schemeClr val="tx1"/>
                </a:solidFill>
                <a:latin typeface="+mn-lt"/>
                <a:ea typeface="+mn-ea"/>
                <a:cs typeface="+mn-cs"/>
              </a:defRPr>
            </a:lvl1pPr>
            <a:lvl2pPr marL="414498" lvl="1" algn="l" defTabSz="828995" rtl="0" eaLnBrk="1" latinLnBrk="0" hangingPunct="1">
              <a:spcBef>
                <a:spcPts val="0"/>
              </a:spcBef>
              <a:spcAft>
                <a:spcPts val="0"/>
              </a:spcAft>
              <a:buSzPts val="2800"/>
              <a:buNone/>
              <a:defRPr sz="1632" kern="1200">
                <a:solidFill>
                  <a:schemeClr val="tx1"/>
                </a:solidFill>
                <a:latin typeface="+mn-lt"/>
                <a:ea typeface="+mn-ea"/>
                <a:cs typeface="+mn-cs"/>
              </a:defRPr>
            </a:lvl2pPr>
            <a:lvl3pPr marL="828995" lvl="2" algn="l" defTabSz="828995" rtl="0" eaLnBrk="1" latinLnBrk="0" hangingPunct="1">
              <a:spcBef>
                <a:spcPts val="0"/>
              </a:spcBef>
              <a:spcAft>
                <a:spcPts val="0"/>
              </a:spcAft>
              <a:buSzPts val="2800"/>
              <a:buNone/>
              <a:defRPr sz="1632" kern="1200">
                <a:solidFill>
                  <a:schemeClr val="tx1"/>
                </a:solidFill>
                <a:latin typeface="+mn-lt"/>
                <a:ea typeface="+mn-ea"/>
                <a:cs typeface="+mn-cs"/>
              </a:defRPr>
            </a:lvl3pPr>
            <a:lvl4pPr marL="1243493" lvl="3" algn="l" defTabSz="828995" rtl="0" eaLnBrk="1" latinLnBrk="0" hangingPunct="1">
              <a:spcBef>
                <a:spcPts val="0"/>
              </a:spcBef>
              <a:spcAft>
                <a:spcPts val="0"/>
              </a:spcAft>
              <a:buSzPts val="2800"/>
              <a:buNone/>
              <a:defRPr sz="1632" kern="1200">
                <a:solidFill>
                  <a:schemeClr val="tx1"/>
                </a:solidFill>
                <a:latin typeface="+mn-lt"/>
                <a:ea typeface="+mn-ea"/>
                <a:cs typeface="+mn-cs"/>
              </a:defRPr>
            </a:lvl4pPr>
            <a:lvl5pPr marL="1657990" lvl="4" algn="l" defTabSz="828995" rtl="0" eaLnBrk="1" latinLnBrk="0" hangingPunct="1">
              <a:spcBef>
                <a:spcPts val="0"/>
              </a:spcBef>
              <a:spcAft>
                <a:spcPts val="0"/>
              </a:spcAft>
              <a:buSzPts val="2800"/>
              <a:buNone/>
              <a:defRPr sz="1632" kern="1200">
                <a:solidFill>
                  <a:schemeClr val="tx1"/>
                </a:solidFill>
                <a:latin typeface="+mn-lt"/>
                <a:ea typeface="+mn-ea"/>
                <a:cs typeface="+mn-cs"/>
              </a:defRPr>
            </a:lvl5pPr>
            <a:lvl6pPr marL="2072488" lvl="5" algn="l" defTabSz="828995" rtl="0" eaLnBrk="1" latinLnBrk="0" hangingPunct="1">
              <a:spcBef>
                <a:spcPts val="0"/>
              </a:spcBef>
              <a:spcAft>
                <a:spcPts val="0"/>
              </a:spcAft>
              <a:buSzPts val="2800"/>
              <a:buNone/>
              <a:defRPr sz="1632" kern="1200">
                <a:solidFill>
                  <a:schemeClr val="tx1"/>
                </a:solidFill>
                <a:latin typeface="+mn-lt"/>
                <a:ea typeface="+mn-ea"/>
                <a:cs typeface="+mn-cs"/>
              </a:defRPr>
            </a:lvl6pPr>
            <a:lvl7pPr marL="2486985" lvl="6" algn="l" defTabSz="828995" rtl="0" eaLnBrk="1" latinLnBrk="0" hangingPunct="1">
              <a:spcBef>
                <a:spcPts val="0"/>
              </a:spcBef>
              <a:spcAft>
                <a:spcPts val="0"/>
              </a:spcAft>
              <a:buSzPts val="2800"/>
              <a:buNone/>
              <a:defRPr sz="1632" kern="1200">
                <a:solidFill>
                  <a:schemeClr val="tx1"/>
                </a:solidFill>
                <a:latin typeface="+mn-lt"/>
                <a:ea typeface="+mn-ea"/>
                <a:cs typeface="+mn-cs"/>
              </a:defRPr>
            </a:lvl7pPr>
            <a:lvl8pPr marL="2901483" lvl="7" algn="l" defTabSz="828995" rtl="0" eaLnBrk="1" latinLnBrk="0" hangingPunct="1">
              <a:spcBef>
                <a:spcPts val="0"/>
              </a:spcBef>
              <a:spcAft>
                <a:spcPts val="0"/>
              </a:spcAft>
              <a:buSzPts val="2800"/>
              <a:buNone/>
              <a:defRPr sz="1632" kern="1200">
                <a:solidFill>
                  <a:schemeClr val="tx1"/>
                </a:solidFill>
                <a:latin typeface="+mn-lt"/>
                <a:ea typeface="+mn-ea"/>
                <a:cs typeface="+mn-cs"/>
              </a:defRPr>
            </a:lvl8pPr>
            <a:lvl9pPr marL="3315980" lvl="8" algn="l" defTabSz="828995" rtl="0" eaLnBrk="1" latinLnBrk="0" hangingPunct="1">
              <a:spcBef>
                <a:spcPts val="0"/>
              </a:spcBef>
              <a:spcAft>
                <a:spcPts val="0"/>
              </a:spcAft>
              <a:buSzPts val="2800"/>
              <a:buNone/>
              <a:defRPr sz="1632" kern="1200">
                <a:solidFill>
                  <a:schemeClr val="tx1"/>
                </a:solidFill>
                <a:latin typeface="+mn-lt"/>
                <a:ea typeface="+mn-ea"/>
                <a:cs typeface="+mn-cs"/>
              </a:defRPr>
            </a:lvl9pPr>
          </a:lstStyle>
          <a:p>
            <a:r>
              <a:rPr lang="it-IT" sz="3200" spc="-5" err="1">
                <a:latin typeface="+mj-lt"/>
                <a:cs typeface="Arial" panose="020B0604020202020204" pitchFamily="34" charset="0"/>
              </a:rPr>
              <a:t>Characteristic</a:t>
            </a:r>
            <a:r>
              <a:rPr lang="it-IT" sz="3200" spc="-5">
                <a:latin typeface="+mj-lt"/>
                <a:cs typeface="Arial" panose="020B0604020202020204" pitchFamily="34" charset="0"/>
              </a:rPr>
              <a:t> of Provider</a:t>
            </a:r>
          </a:p>
        </p:txBody>
      </p:sp>
      <p:sp>
        <p:nvSpPr>
          <p:cNvPr id="8" name="TextBox 7">
            <a:extLst>
              <a:ext uri="{FF2B5EF4-FFF2-40B4-BE49-F238E27FC236}">
                <a16:creationId xmlns:a16="http://schemas.microsoft.com/office/drawing/2014/main" id="{6FEEBBD6-03BE-35D1-3E74-C224DD3C7911}"/>
              </a:ext>
            </a:extLst>
          </p:cNvPr>
          <p:cNvSpPr txBox="1"/>
          <p:nvPr/>
        </p:nvSpPr>
        <p:spPr>
          <a:xfrm>
            <a:off x="5296901" y="605625"/>
            <a:ext cx="6368230" cy="584775"/>
          </a:xfrm>
          <a:prstGeom prst="rect">
            <a:avLst/>
          </a:prstGeom>
          <a:noFill/>
        </p:spPr>
        <p:txBody>
          <a:bodyPr wrap="square">
            <a:spAutoFit/>
          </a:bodyPr>
          <a:lstStyle/>
          <a:p>
            <a:r>
              <a:rPr kumimoji="0" lang="en-US" sz="1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To achieve the maximum results, the team should consist of possess a team leader and members who have expertise and/or experience in:</a:t>
            </a:r>
            <a:endParaRPr lang="en-US" sz="1600" i="1"/>
          </a:p>
        </p:txBody>
      </p:sp>
      <p:sp>
        <p:nvSpPr>
          <p:cNvPr id="2" name="TextBox 1">
            <a:extLst>
              <a:ext uri="{FF2B5EF4-FFF2-40B4-BE49-F238E27FC236}">
                <a16:creationId xmlns:a16="http://schemas.microsoft.com/office/drawing/2014/main" id="{E78CC9DF-CA9B-AA68-D092-7153442D690B}"/>
              </a:ext>
            </a:extLst>
          </p:cNvPr>
          <p:cNvSpPr txBox="1"/>
          <p:nvPr/>
        </p:nvSpPr>
        <p:spPr>
          <a:xfrm>
            <a:off x="479916" y="1397675"/>
            <a:ext cx="10924684"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ID" sz="1400" b="1">
                <a:highlight>
                  <a:srgbClr val="F4A81D"/>
                </a:highlight>
              </a:rPr>
              <a:t>2. Project Manager / Enterprise / Solution Architect (1 person, allocated time: 4 months)</a:t>
            </a:r>
          </a:p>
          <a:p>
            <a:pPr lvl="0"/>
            <a:r>
              <a:rPr lang="en-ID" sz="1400" b="1"/>
              <a:t>Task : </a:t>
            </a:r>
          </a:p>
          <a:p>
            <a:pPr marL="285750" lvl="0" indent="-285750">
              <a:buFont typeface="Arial" panose="020B0604020202020204" pitchFamily="34" charset="0"/>
              <a:buChar char="•"/>
            </a:pPr>
            <a:r>
              <a:rPr lang="en-ID" sz="1400"/>
              <a:t>Overall delivery of information system, stakeholder management, SPBE compliance, risk mitigation, MoH reporting </a:t>
            </a:r>
          </a:p>
          <a:p>
            <a:pPr marL="285750" lvl="0" indent="-285750">
              <a:buFont typeface="Arial" panose="020B0604020202020204" pitchFamily="34" charset="0"/>
              <a:buChar char="•"/>
            </a:pPr>
            <a:r>
              <a:rPr lang="en-ID" sz="1400"/>
              <a:t>Microservices design, SATUSEHAT FHIR integration, PostgreSQL HA architecture, SPBE level 4</a:t>
            </a:r>
          </a:p>
          <a:p>
            <a:r>
              <a:rPr lang="en-ID" sz="1400"/>
              <a:t> </a:t>
            </a:r>
          </a:p>
          <a:p>
            <a:r>
              <a:rPr lang="en-ID" sz="1400" b="1"/>
              <a:t>Qualification:</a:t>
            </a:r>
          </a:p>
          <a:p>
            <a:pPr marL="285750" lvl="0" indent="-285750">
              <a:buFont typeface="Arial" panose="020B0604020202020204" pitchFamily="34" charset="0"/>
              <a:buChar char="•"/>
            </a:pPr>
            <a:r>
              <a:rPr lang="en-ID" sz="1400"/>
              <a:t>Education/Training: Bachelor in Information Technology, Management, or Enterprise Architecture.</a:t>
            </a:r>
          </a:p>
          <a:p>
            <a:pPr marL="285750" lvl="0" indent="-285750">
              <a:buFont typeface="Arial" panose="020B0604020202020204" pitchFamily="34" charset="0"/>
              <a:buChar char="•"/>
            </a:pPr>
            <a:r>
              <a:rPr lang="en-ID" sz="1400"/>
              <a:t>Experience: Minimum 5 years of project management experience, health information systems, and enterprise systems experience.</a:t>
            </a:r>
          </a:p>
          <a:p>
            <a:pPr marL="285750" lvl="0" indent="-285750">
              <a:buFont typeface="Arial" panose="020B0604020202020204" pitchFamily="34" charset="0"/>
              <a:buChar char="•"/>
            </a:pPr>
            <a:r>
              <a:rPr lang="en-ID" sz="1400"/>
              <a:t>Certifications: Project management or enterprise architecture certifications (e.g., PMP, PRINCE2, Scrum, TOGAF, or equivalent) is desirable.</a:t>
            </a:r>
          </a:p>
        </p:txBody>
      </p:sp>
      <p:sp>
        <p:nvSpPr>
          <p:cNvPr id="3" name="TextBox 2">
            <a:extLst>
              <a:ext uri="{FF2B5EF4-FFF2-40B4-BE49-F238E27FC236}">
                <a16:creationId xmlns:a16="http://schemas.microsoft.com/office/drawing/2014/main" id="{5C2554D8-F039-5974-BFE4-45792903163B}"/>
              </a:ext>
            </a:extLst>
          </p:cNvPr>
          <p:cNvSpPr txBox="1"/>
          <p:nvPr/>
        </p:nvSpPr>
        <p:spPr>
          <a:xfrm>
            <a:off x="479916" y="3675979"/>
            <a:ext cx="10924684"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ID" sz="1400" b="1">
                <a:highlight>
                  <a:srgbClr val="F4A81D"/>
                </a:highlight>
              </a:rPr>
              <a:t>3. Business / System Analyst (1 person, allocated time: 4 months)</a:t>
            </a:r>
          </a:p>
          <a:p>
            <a:pPr lvl="0"/>
            <a:r>
              <a:rPr lang="en-ID" sz="1400" b="1"/>
              <a:t>Task : </a:t>
            </a:r>
          </a:p>
          <a:p>
            <a:pPr marL="285750" lvl="0" indent="-285750">
              <a:buFont typeface="Arial" panose="020B0604020202020204" pitchFamily="34" charset="0"/>
              <a:buChar char="•"/>
            </a:pPr>
            <a:r>
              <a:rPr lang="en-ID" sz="1400"/>
              <a:t>Conduct requirements gathering and develop BPMN (Business Process Model and Notation) workflows, </a:t>
            </a:r>
            <a:r>
              <a:rPr lang="en-ID" sz="1400" err="1"/>
              <a:t>LoA</a:t>
            </a:r>
            <a:r>
              <a:rPr lang="en-ID" sz="1400"/>
              <a:t> process mapping, and GRB data specifications.</a:t>
            </a:r>
          </a:p>
          <a:p>
            <a:pPr marL="285750" lvl="0" indent="-285750">
              <a:buFont typeface="Arial" panose="020B0604020202020204" pitchFamily="34" charset="0"/>
              <a:buChar char="•"/>
            </a:pPr>
            <a:r>
              <a:rPr lang="en-ID" sz="1400"/>
              <a:t>Develop use case design, ERD modelling, API specifications, and RBAC design.</a:t>
            </a:r>
          </a:p>
          <a:p>
            <a:endParaRPr lang="en-ID" sz="1400"/>
          </a:p>
          <a:p>
            <a:r>
              <a:rPr lang="en-ID" sz="1400" b="1"/>
              <a:t>Qualification:</a:t>
            </a:r>
          </a:p>
          <a:p>
            <a:pPr marL="285750" lvl="0" indent="-285750">
              <a:buFont typeface="Arial" panose="020B0604020202020204" pitchFamily="34" charset="0"/>
              <a:buChar char="•"/>
            </a:pPr>
            <a:r>
              <a:rPr lang="en-ID" sz="1400"/>
              <a:t>Education/Training: Bachelor in Information Technology, Management, or Enterprise Architecture.</a:t>
            </a:r>
          </a:p>
          <a:p>
            <a:pPr marL="285750" lvl="0" indent="-285750">
              <a:buFont typeface="Arial" panose="020B0604020202020204" pitchFamily="34" charset="0"/>
              <a:buChar char="•"/>
            </a:pPr>
            <a:r>
              <a:rPr lang="en-ID" sz="1400"/>
              <a:t>Experience: Minimum 5 years of project management experience, health information systems, and enterprise systems experience.</a:t>
            </a:r>
          </a:p>
          <a:p>
            <a:pPr marL="285750" lvl="0" indent="-285750">
              <a:buFont typeface="Arial" panose="020B0604020202020204" pitchFamily="34" charset="0"/>
              <a:buChar char="•"/>
            </a:pPr>
            <a:r>
              <a:rPr lang="en-ID" sz="1400"/>
              <a:t>Certifications: Project management or enterprise architecture certifications (e.g., PMP, PRINCE2, Scrum, TOGAF, or equivalent) is desirable.</a:t>
            </a:r>
          </a:p>
        </p:txBody>
      </p:sp>
    </p:spTree>
    <p:extLst>
      <p:ext uri="{BB962C8B-B14F-4D97-AF65-F5344CB8AC3E}">
        <p14:creationId xmlns:p14="http://schemas.microsoft.com/office/powerpoint/2010/main" val="72847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2302D-F8A7-43B3-10B7-5B9687C5D75D}"/>
            </a:ext>
          </a:extLst>
        </p:cNvPr>
        <p:cNvGrpSpPr/>
        <p:nvPr/>
      </p:nvGrpSpPr>
      <p:grpSpPr>
        <a:xfrm>
          <a:off x="0" y="0"/>
          <a:ext cx="0" cy="0"/>
          <a:chOff x="0" y="0"/>
          <a:chExt cx="0" cy="0"/>
        </a:xfrm>
      </p:grpSpPr>
      <p:sp>
        <p:nvSpPr>
          <p:cNvPr id="7" name="object 3">
            <a:extLst>
              <a:ext uri="{FF2B5EF4-FFF2-40B4-BE49-F238E27FC236}">
                <a16:creationId xmlns:a16="http://schemas.microsoft.com/office/drawing/2014/main" id="{6356A268-623B-2B83-F802-9DB404FF433D}"/>
              </a:ext>
            </a:extLst>
          </p:cNvPr>
          <p:cNvSpPr txBox="1">
            <a:spLocks/>
          </p:cNvSpPr>
          <p:nvPr/>
        </p:nvSpPr>
        <p:spPr>
          <a:xfrm>
            <a:off x="479916" y="628693"/>
            <a:ext cx="10430550" cy="502125"/>
          </a:xfrm>
          <a:prstGeom prst="rect">
            <a:avLst/>
          </a:prstGeom>
        </p:spPr>
        <p:txBody>
          <a:bodyPr spcFirstLastPara="1" vert="horz" wrap="square" lIns="0" tIns="0" rIns="0" bIns="0" rtlCol="0" anchor="ctr" anchorCtr="0">
            <a:spAutoFit/>
          </a:bodyPr>
          <a:lstStyle>
            <a:defPPr>
              <a:defRPr lang="en-US"/>
            </a:defPPr>
            <a:lvl1pPr marL="0" lvl="0" algn="l" defTabSz="828995" rtl="0" eaLnBrk="1" latinLnBrk="0" hangingPunct="1">
              <a:spcBef>
                <a:spcPts val="0"/>
              </a:spcBef>
              <a:spcAft>
                <a:spcPts val="0"/>
              </a:spcAft>
              <a:buSzPts val="2800"/>
              <a:buNone/>
              <a:defRPr sz="1632" b="1" i="0" kern="1200">
                <a:solidFill>
                  <a:schemeClr val="tx1"/>
                </a:solidFill>
                <a:latin typeface="+mn-lt"/>
                <a:ea typeface="+mn-ea"/>
                <a:cs typeface="+mn-cs"/>
              </a:defRPr>
            </a:lvl1pPr>
            <a:lvl2pPr marL="414498" lvl="1" algn="l" defTabSz="828995" rtl="0" eaLnBrk="1" latinLnBrk="0" hangingPunct="1">
              <a:spcBef>
                <a:spcPts val="0"/>
              </a:spcBef>
              <a:spcAft>
                <a:spcPts val="0"/>
              </a:spcAft>
              <a:buSzPts val="2800"/>
              <a:buNone/>
              <a:defRPr sz="1632" kern="1200">
                <a:solidFill>
                  <a:schemeClr val="tx1"/>
                </a:solidFill>
                <a:latin typeface="+mn-lt"/>
                <a:ea typeface="+mn-ea"/>
                <a:cs typeface="+mn-cs"/>
              </a:defRPr>
            </a:lvl2pPr>
            <a:lvl3pPr marL="828995" lvl="2" algn="l" defTabSz="828995" rtl="0" eaLnBrk="1" latinLnBrk="0" hangingPunct="1">
              <a:spcBef>
                <a:spcPts val="0"/>
              </a:spcBef>
              <a:spcAft>
                <a:spcPts val="0"/>
              </a:spcAft>
              <a:buSzPts val="2800"/>
              <a:buNone/>
              <a:defRPr sz="1632" kern="1200">
                <a:solidFill>
                  <a:schemeClr val="tx1"/>
                </a:solidFill>
                <a:latin typeface="+mn-lt"/>
                <a:ea typeface="+mn-ea"/>
                <a:cs typeface="+mn-cs"/>
              </a:defRPr>
            </a:lvl3pPr>
            <a:lvl4pPr marL="1243493" lvl="3" algn="l" defTabSz="828995" rtl="0" eaLnBrk="1" latinLnBrk="0" hangingPunct="1">
              <a:spcBef>
                <a:spcPts val="0"/>
              </a:spcBef>
              <a:spcAft>
                <a:spcPts val="0"/>
              </a:spcAft>
              <a:buSzPts val="2800"/>
              <a:buNone/>
              <a:defRPr sz="1632" kern="1200">
                <a:solidFill>
                  <a:schemeClr val="tx1"/>
                </a:solidFill>
                <a:latin typeface="+mn-lt"/>
                <a:ea typeface="+mn-ea"/>
                <a:cs typeface="+mn-cs"/>
              </a:defRPr>
            </a:lvl4pPr>
            <a:lvl5pPr marL="1657990" lvl="4" algn="l" defTabSz="828995" rtl="0" eaLnBrk="1" latinLnBrk="0" hangingPunct="1">
              <a:spcBef>
                <a:spcPts val="0"/>
              </a:spcBef>
              <a:spcAft>
                <a:spcPts val="0"/>
              </a:spcAft>
              <a:buSzPts val="2800"/>
              <a:buNone/>
              <a:defRPr sz="1632" kern="1200">
                <a:solidFill>
                  <a:schemeClr val="tx1"/>
                </a:solidFill>
                <a:latin typeface="+mn-lt"/>
                <a:ea typeface="+mn-ea"/>
                <a:cs typeface="+mn-cs"/>
              </a:defRPr>
            </a:lvl5pPr>
            <a:lvl6pPr marL="2072488" lvl="5" algn="l" defTabSz="828995" rtl="0" eaLnBrk="1" latinLnBrk="0" hangingPunct="1">
              <a:spcBef>
                <a:spcPts val="0"/>
              </a:spcBef>
              <a:spcAft>
                <a:spcPts val="0"/>
              </a:spcAft>
              <a:buSzPts val="2800"/>
              <a:buNone/>
              <a:defRPr sz="1632" kern="1200">
                <a:solidFill>
                  <a:schemeClr val="tx1"/>
                </a:solidFill>
                <a:latin typeface="+mn-lt"/>
                <a:ea typeface="+mn-ea"/>
                <a:cs typeface="+mn-cs"/>
              </a:defRPr>
            </a:lvl6pPr>
            <a:lvl7pPr marL="2486985" lvl="6" algn="l" defTabSz="828995" rtl="0" eaLnBrk="1" latinLnBrk="0" hangingPunct="1">
              <a:spcBef>
                <a:spcPts val="0"/>
              </a:spcBef>
              <a:spcAft>
                <a:spcPts val="0"/>
              </a:spcAft>
              <a:buSzPts val="2800"/>
              <a:buNone/>
              <a:defRPr sz="1632" kern="1200">
                <a:solidFill>
                  <a:schemeClr val="tx1"/>
                </a:solidFill>
                <a:latin typeface="+mn-lt"/>
                <a:ea typeface="+mn-ea"/>
                <a:cs typeface="+mn-cs"/>
              </a:defRPr>
            </a:lvl7pPr>
            <a:lvl8pPr marL="2901483" lvl="7" algn="l" defTabSz="828995" rtl="0" eaLnBrk="1" latinLnBrk="0" hangingPunct="1">
              <a:spcBef>
                <a:spcPts val="0"/>
              </a:spcBef>
              <a:spcAft>
                <a:spcPts val="0"/>
              </a:spcAft>
              <a:buSzPts val="2800"/>
              <a:buNone/>
              <a:defRPr sz="1632" kern="1200">
                <a:solidFill>
                  <a:schemeClr val="tx1"/>
                </a:solidFill>
                <a:latin typeface="+mn-lt"/>
                <a:ea typeface="+mn-ea"/>
                <a:cs typeface="+mn-cs"/>
              </a:defRPr>
            </a:lvl8pPr>
            <a:lvl9pPr marL="3315980" lvl="8" algn="l" defTabSz="828995" rtl="0" eaLnBrk="1" latinLnBrk="0" hangingPunct="1">
              <a:spcBef>
                <a:spcPts val="0"/>
              </a:spcBef>
              <a:spcAft>
                <a:spcPts val="0"/>
              </a:spcAft>
              <a:buSzPts val="2800"/>
              <a:buNone/>
              <a:defRPr sz="1632" kern="1200">
                <a:solidFill>
                  <a:schemeClr val="tx1"/>
                </a:solidFill>
                <a:latin typeface="+mn-lt"/>
                <a:ea typeface="+mn-ea"/>
                <a:cs typeface="+mn-cs"/>
              </a:defRPr>
            </a:lvl9pPr>
          </a:lstStyle>
          <a:p>
            <a:r>
              <a:rPr lang="it-IT" sz="3200" spc="-5">
                <a:latin typeface="+mj-lt"/>
                <a:cs typeface="Arial" panose="020B0604020202020204" pitchFamily="34" charset="0"/>
              </a:rPr>
              <a:t>Characteristic of Provider</a:t>
            </a:r>
          </a:p>
        </p:txBody>
      </p:sp>
      <p:sp>
        <p:nvSpPr>
          <p:cNvPr id="8" name="TextBox 7">
            <a:extLst>
              <a:ext uri="{FF2B5EF4-FFF2-40B4-BE49-F238E27FC236}">
                <a16:creationId xmlns:a16="http://schemas.microsoft.com/office/drawing/2014/main" id="{F7CB187C-49BF-A325-D483-DD6CE98DAE6C}"/>
              </a:ext>
            </a:extLst>
          </p:cNvPr>
          <p:cNvSpPr txBox="1"/>
          <p:nvPr/>
        </p:nvSpPr>
        <p:spPr>
          <a:xfrm>
            <a:off x="5296901" y="605625"/>
            <a:ext cx="6368230" cy="584775"/>
          </a:xfrm>
          <a:prstGeom prst="rect">
            <a:avLst/>
          </a:prstGeom>
          <a:noFill/>
        </p:spPr>
        <p:txBody>
          <a:bodyPr wrap="square">
            <a:spAutoFit/>
          </a:bodyPr>
          <a:lstStyle/>
          <a:p>
            <a:r>
              <a:rPr kumimoji="0" lang="en-US" sz="1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To achieve the maximum results, the team should consist of possess a team leader and members who have expertise and/or experience in:</a:t>
            </a:r>
            <a:endParaRPr lang="en-US" sz="1600" i="1"/>
          </a:p>
        </p:txBody>
      </p:sp>
      <p:sp>
        <p:nvSpPr>
          <p:cNvPr id="2" name="TextBox 1">
            <a:extLst>
              <a:ext uri="{FF2B5EF4-FFF2-40B4-BE49-F238E27FC236}">
                <a16:creationId xmlns:a16="http://schemas.microsoft.com/office/drawing/2014/main" id="{97BE0E61-B6A1-4C2A-7025-28D58E095288}"/>
              </a:ext>
            </a:extLst>
          </p:cNvPr>
          <p:cNvSpPr txBox="1"/>
          <p:nvPr/>
        </p:nvSpPr>
        <p:spPr>
          <a:xfrm>
            <a:off x="479916" y="1299819"/>
            <a:ext cx="4816986" cy="461664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ID" sz="1400" b="1">
                <a:highlight>
                  <a:srgbClr val="F4A81D"/>
                </a:highlight>
              </a:rPr>
              <a:t> 4. UI-UX Designer / Frontend Developer / DevOps (1 person, allocated time: 4 months)</a:t>
            </a:r>
          </a:p>
          <a:p>
            <a:pPr lvl="0"/>
            <a:r>
              <a:rPr lang="en-ID" sz="1400" b="1"/>
              <a:t>Task : </a:t>
            </a:r>
          </a:p>
          <a:p>
            <a:pPr marL="285750" lvl="0" indent="-285750">
              <a:buFont typeface="Arial" panose="020B0604020202020204" pitchFamily="34" charset="0"/>
              <a:buChar char="•"/>
            </a:pPr>
            <a:r>
              <a:rPr lang="en-ID" sz="1400"/>
              <a:t>Develop role-based dashboards using a mobile-first PWA (Progressive Web App) approach, ensuring accessibility (WCAG 2.1) and appropriate health UX patterns.</a:t>
            </a:r>
          </a:p>
          <a:p>
            <a:pPr marL="285750" lvl="0" indent="-285750">
              <a:buFont typeface="Arial" panose="020B0604020202020204" pitchFamily="34" charset="0"/>
              <a:buChar char="•"/>
            </a:pPr>
            <a:r>
              <a:rPr lang="en-ID" sz="1400"/>
              <a:t>Develop role-based dashboards with real-time updates, mobile PWA functionality, and health data visualization features.</a:t>
            </a:r>
          </a:p>
          <a:p>
            <a:pPr marL="285750" lvl="0" indent="-285750">
              <a:buFont typeface="Arial" panose="020B0604020202020204" pitchFamily="34" charset="0"/>
              <a:buChar char="•"/>
            </a:pPr>
            <a:r>
              <a:rPr lang="en-ID" sz="1400"/>
              <a:t>Implement and manage cloud deployment and continuous integration pipelines to support reliable system deployment and monitoring.</a:t>
            </a:r>
          </a:p>
          <a:p>
            <a:pPr lvl="0"/>
            <a:endParaRPr lang="en-ID" sz="1400"/>
          </a:p>
          <a:p>
            <a:r>
              <a:rPr lang="en-ID" sz="1400" b="1"/>
              <a:t>Qualification:</a:t>
            </a:r>
          </a:p>
          <a:p>
            <a:pPr marL="285750" lvl="0" indent="-285750">
              <a:buFont typeface="Arial" panose="020B0604020202020204" pitchFamily="34" charset="0"/>
              <a:buChar char="•"/>
            </a:pPr>
            <a:r>
              <a:rPr lang="en-ID" sz="1400"/>
              <a:t>Education/Training: Bachelor’s degree in Design Communication, Informatics, or related field.</a:t>
            </a:r>
          </a:p>
          <a:p>
            <a:pPr marL="285750" lvl="0" indent="-285750">
              <a:buFont typeface="Arial" panose="020B0604020202020204" pitchFamily="34" charset="0"/>
              <a:buChar char="•"/>
            </a:pPr>
            <a:r>
              <a:rPr lang="en-ID" sz="1400"/>
              <a:t>Experience: Minimum 3 years of experience in health app design, PWA development, cloud health infra.</a:t>
            </a:r>
          </a:p>
          <a:p>
            <a:pPr marL="285750" lvl="0" indent="-285750">
              <a:buFont typeface="Arial" panose="020B0604020202020204" pitchFamily="34" charset="0"/>
              <a:buChar char="•"/>
            </a:pPr>
            <a:r>
              <a:rPr lang="en-ID" sz="1400"/>
              <a:t>Certifications: Modern web frameworks (e.g., React, Vue, or equivalent) and cloud or DevOps platforms (e.g., Kubernetes, CI/CD tools, or equivalent) is desirable.</a:t>
            </a:r>
          </a:p>
        </p:txBody>
      </p:sp>
      <p:sp>
        <p:nvSpPr>
          <p:cNvPr id="3" name="TextBox 2">
            <a:extLst>
              <a:ext uri="{FF2B5EF4-FFF2-40B4-BE49-F238E27FC236}">
                <a16:creationId xmlns:a16="http://schemas.microsoft.com/office/drawing/2014/main" id="{A3ACDC3F-271F-B229-DFAF-46D068617812}"/>
              </a:ext>
            </a:extLst>
          </p:cNvPr>
          <p:cNvSpPr txBox="1"/>
          <p:nvPr/>
        </p:nvSpPr>
        <p:spPr>
          <a:xfrm>
            <a:off x="5665303" y="1299819"/>
            <a:ext cx="6046781" cy="504753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ID" sz="1400" b="1">
                <a:highlight>
                  <a:srgbClr val="F4A81D"/>
                </a:highlight>
              </a:rPr>
              <a:t> 5. Backend Developer / Database Engineer / Integration Specialist / IT Security Specialist (1 person, allocated time: 4 months)</a:t>
            </a:r>
          </a:p>
          <a:p>
            <a:pPr lvl="0"/>
            <a:r>
              <a:rPr lang="en-ID" sz="1400" b="1"/>
              <a:t>Task : </a:t>
            </a:r>
          </a:p>
          <a:p>
            <a:pPr marL="285750" lvl="0" indent="-285750">
              <a:buFont typeface="Arial" panose="020B0604020202020204" pitchFamily="34" charset="0"/>
              <a:buChar char="•"/>
            </a:pPr>
            <a:r>
              <a:rPr lang="en-ID" sz="1400"/>
              <a:t>Develop microservices using Laravel/Node, implement REST APIs, workflow engine, and FHIR HL7 integration.</a:t>
            </a:r>
          </a:p>
          <a:p>
            <a:pPr marL="285750" lvl="0" indent="-285750">
              <a:buFont typeface="Arial" panose="020B0604020202020204" pitchFamily="34" charset="0"/>
              <a:buChar char="•"/>
            </a:pPr>
            <a:r>
              <a:rPr lang="en-ID" sz="1400"/>
              <a:t>Set up and manage HA cluster configuration, database partitioning, materialized views for GRB, and performance tuning for high transaction volumes.</a:t>
            </a:r>
          </a:p>
          <a:p>
            <a:pPr marL="285750" lvl="0" indent="-285750">
              <a:buFont typeface="Arial" panose="020B0604020202020204" pitchFamily="34" charset="0"/>
              <a:buChar char="•"/>
            </a:pPr>
            <a:r>
              <a:rPr lang="en-ID" sz="1400"/>
              <a:t>Implement FHIR Practitioner mapping, SIBK webhook, SATUSEHAT SDMK synchronization, and API gateway integration.</a:t>
            </a:r>
          </a:p>
          <a:p>
            <a:pPr marL="285750" lvl="0" indent="-285750">
              <a:buFont typeface="Arial" panose="020B0604020202020204" pitchFamily="34" charset="0"/>
              <a:buChar char="•"/>
            </a:pPr>
            <a:r>
              <a:rPr lang="en-ID" sz="1400"/>
              <a:t>Implement and maintain database and application security mechanisms including RLS PostgreSQL, OWASP Top 10 compliance, WAF configuration, SPBE clearance audit, and MFA SSO.</a:t>
            </a:r>
          </a:p>
          <a:p>
            <a:pPr lvl="0"/>
            <a:endParaRPr lang="en-ID" sz="1400"/>
          </a:p>
          <a:p>
            <a:r>
              <a:rPr lang="en-ID" sz="1400" b="1"/>
              <a:t>Qualification:</a:t>
            </a:r>
          </a:p>
          <a:p>
            <a:pPr marL="285750" lvl="0" indent="-285750">
              <a:buFont typeface="Arial" panose="020B0604020202020204" pitchFamily="34" charset="0"/>
              <a:buChar char="•"/>
            </a:pPr>
            <a:r>
              <a:rPr lang="en-ID" sz="1400"/>
              <a:t>Education/Training: Bachelor’s degree in Informatics, Computer Science, or related field.</a:t>
            </a:r>
          </a:p>
          <a:p>
            <a:pPr marL="285750" lvl="0" indent="-285750">
              <a:buFont typeface="Arial" panose="020B0604020202020204" pitchFamily="34" charset="0"/>
              <a:buChar char="•"/>
            </a:pPr>
            <a:r>
              <a:rPr lang="en-ID" sz="1400"/>
              <a:t>Experience: Minimum 3 years of experience in backend health systems, PostgreSQL production, SATUSEHAT integration, health IT security</a:t>
            </a:r>
          </a:p>
          <a:p>
            <a:pPr marL="285750" lvl="0" indent="-285750">
              <a:buFont typeface="Arial" panose="020B0604020202020204" pitchFamily="34" charset="0"/>
              <a:buChar char="•"/>
            </a:pPr>
            <a:r>
              <a:rPr lang="en-ID" sz="1400"/>
              <a:t>Certifications: Modern backend development frameworks (e.g., Laravel, Node.js, or equivalent), relational databases (e.g., PostgreSQL or equivalent), and API integration standards (e.g., FHIR HL7, OAuth2, or equivalent) is desirable..</a:t>
            </a:r>
          </a:p>
        </p:txBody>
      </p:sp>
    </p:spTree>
    <p:extLst>
      <p:ext uri="{BB962C8B-B14F-4D97-AF65-F5344CB8AC3E}">
        <p14:creationId xmlns:p14="http://schemas.microsoft.com/office/powerpoint/2010/main" val="18440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14CF-F8FE-4310-9689-02C9274A724B}"/>
              </a:ext>
            </a:extLst>
          </p:cNvPr>
          <p:cNvSpPr>
            <a:spLocks noGrp="1"/>
          </p:cNvSpPr>
          <p:nvPr>
            <p:ph type="ctrTitle"/>
          </p:nvPr>
        </p:nvSpPr>
        <p:spPr>
          <a:xfrm>
            <a:off x="704538" y="685419"/>
            <a:ext cx="5391462" cy="1443184"/>
          </a:xfrm>
        </p:spPr>
        <p:txBody>
          <a:bodyPr/>
          <a:lstStyle/>
          <a:p>
            <a:r>
              <a:rPr lang="en-US"/>
              <a:t>Before we begin</a:t>
            </a:r>
            <a:br>
              <a:rPr lang="en-US"/>
            </a:br>
            <a:r>
              <a:rPr lang="en-US" i="1" noProof="1"/>
              <a:t>Sebelum kita mulai</a:t>
            </a:r>
            <a:endParaRPr lang="en-US" noProof="1"/>
          </a:p>
        </p:txBody>
      </p:sp>
      <p:sp>
        <p:nvSpPr>
          <p:cNvPr id="7" name="Text Placeholder 6">
            <a:extLst>
              <a:ext uri="{FF2B5EF4-FFF2-40B4-BE49-F238E27FC236}">
                <a16:creationId xmlns:a16="http://schemas.microsoft.com/office/drawing/2014/main" id="{FEDF48C4-3929-C948-A72D-C0BC3B4617B5}"/>
              </a:ext>
            </a:extLst>
          </p:cNvPr>
          <p:cNvSpPr>
            <a:spLocks noGrp="1"/>
          </p:cNvSpPr>
          <p:nvPr>
            <p:ph type="subTitle" idx="1"/>
          </p:nvPr>
        </p:nvSpPr>
        <p:spPr>
          <a:xfrm>
            <a:off x="704538" y="2262422"/>
            <a:ext cx="6820524" cy="3014116"/>
          </a:xfrm>
        </p:spPr>
        <p:txBody>
          <a:bodyPr>
            <a:normAutofit fontScale="92500" lnSpcReduction="10000"/>
          </a:bodyPr>
          <a:lstStyle/>
          <a:p>
            <a:r>
              <a:rPr lang="en-GB" b="1" noProof="1">
                <a:solidFill>
                  <a:schemeClr val="bg1"/>
                </a:solidFill>
              </a:rPr>
              <a:t>Please note that this event adheres to the </a:t>
            </a:r>
            <a:br>
              <a:rPr lang="en-GB" b="1" noProof="1">
                <a:solidFill>
                  <a:schemeClr val="bg1"/>
                </a:solidFill>
              </a:rPr>
            </a:br>
            <a:r>
              <a:rPr lang="en-GB" b="1" noProof="1">
                <a:solidFill>
                  <a:schemeClr val="bg1"/>
                </a:solidFill>
              </a:rPr>
              <a:t>Code of Conduct to prevent harassment, </a:t>
            </a:r>
            <a:br>
              <a:rPr lang="en-GB" b="1" noProof="1">
                <a:solidFill>
                  <a:schemeClr val="bg1"/>
                </a:solidFill>
              </a:rPr>
            </a:br>
            <a:r>
              <a:rPr lang="en-GB" b="1" noProof="1">
                <a:solidFill>
                  <a:schemeClr val="bg1"/>
                </a:solidFill>
              </a:rPr>
              <a:t>including sexual harassment, at WHO events.</a:t>
            </a:r>
          </a:p>
          <a:p>
            <a:r>
              <a:rPr lang="en-GB" sz="3000" b="1" cap="small" noProof="1">
                <a:solidFill>
                  <a:schemeClr val="bg1"/>
                </a:solidFill>
              </a:rPr>
              <a:t>Zero tolerance to sexual misconduct</a:t>
            </a:r>
          </a:p>
          <a:p>
            <a:r>
              <a:rPr lang="en-GB" b="1" i="1" noProof="1">
                <a:solidFill>
                  <a:schemeClr val="bg1"/>
                </a:solidFill>
              </a:rPr>
              <a:t>Harap diperhatikan bahwa kegiatan ini mematuhi </a:t>
            </a:r>
            <a:br>
              <a:rPr lang="en-GB" b="1" i="1" noProof="1">
                <a:solidFill>
                  <a:schemeClr val="bg1"/>
                </a:solidFill>
              </a:rPr>
            </a:br>
            <a:r>
              <a:rPr lang="en-GB" b="1" i="1" noProof="1">
                <a:solidFill>
                  <a:schemeClr val="bg1"/>
                </a:solidFill>
              </a:rPr>
              <a:t>Tata Perilaku untuk mencegah pelecehan, termasuk pelecehan seksual, pada kegiatan WHO.</a:t>
            </a:r>
          </a:p>
          <a:p>
            <a:r>
              <a:rPr lang="nn-NO" sz="3000" b="1" i="1" cap="small" err="1"/>
              <a:t>Nol</a:t>
            </a:r>
            <a:r>
              <a:rPr lang="nn-NO" sz="3000" b="1" i="1" cap="small"/>
              <a:t> </a:t>
            </a:r>
            <a:r>
              <a:rPr lang="nn-NO" sz="3000" b="1" i="1" cap="small" err="1"/>
              <a:t>toleransi</a:t>
            </a:r>
            <a:r>
              <a:rPr lang="nn-NO" sz="3000" b="1" i="1" cap="small"/>
              <a:t> </a:t>
            </a:r>
            <a:r>
              <a:rPr lang="nn-NO" sz="3000" b="1" i="1" cap="small" err="1"/>
              <a:t>terhadap</a:t>
            </a:r>
            <a:r>
              <a:rPr lang="nn-NO" sz="3000" b="1" i="1" cap="small"/>
              <a:t> </a:t>
            </a:r>
            <a:r>
              <a:rPr lang="nn-NO" sz="3000" b="1" i="1" cap="small" err="1"/>
              <a:t>pelanggaran</a:t>
            </a:r>
            <a:r>
              <a:rPr lang="nn-NO" sz="3000" b="1" i="1" cap="small"/>
              <a:t> seksual</a:t>
            </a:r>
            <a:endParaRPr lang="en-GB" sz="3000" b="1" i="1" cap="small"/>
          </a:p>
        </p:txBody>
      </p:sp>
      <p:sp>
        <p:nvSpPr>
          <p:cNvPr id="4" name="Slide Number Placeholder 3">
            <a:extLst>
              <a:ext uri="{FF2B5EF4-FFF2-40B4-BE49-F238E27FC236}">
                <a16:creationId xmlns:a16="http://schemas.microsoft.com/office/drawing/2014/main" id="{BE5C1AFD-7128-7E4B-B64E-28A93E525660}"/>
              </a:ext>
            </a:extLst>
          </p:cNvPr>
          <p:cNvSpPr>
            <a:spLocks noGrp="1"/>
          </p:cNvSpPr>
          <p:nvPr>
            <p:ph type="sldNum" sz="quarter" idx="4294967295"/>
          </p:nvPr>
        </p:nvSpPr>
        <p:spPr>
          <a:xfrm>
            <a:off x="11437832" y="6399239"/>
            <a:ext cx="379412" cy="3206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BF2E0-EE3B-6A4E-9FB9-82DE86E1F02F}" type="slidenum">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D45ACD5-2EAF-ADA9-AAB0-46DF8A606F7D}"/>
              </a:ext>
            </a:extLst>
          </p:cNvPr>
          <p:cNvGrpSpPr/>
          <p:nvPr/>
        </p:nvGrpSpPr>
        <p:grpSpPr>
          <a:xfrm>
            <a:off x="8488369" y="351781"/>
            <a:ext cx="2714924" cy="3035598"/>
            <a:chOff x="8612793" y="244671"/>
            <a:chExt cx="2714924" cy="3035598"/>
          </a:xfrm>
        </p:grpSpPr>
        <p:pic>
          <p:nvPicPr>
            <p:cNvPr id="3" name="Picture 2">
              <a:extLst>
                <a:ext uri="{FF2B5EF4-FFF2-40B4-BE49-F238E27FC236}">
                  <a16:creationId xmlns:a16="http://schemas.microsoft.com/office/drawing/2014/main" id="{073DE14A-47C1-8023-08C5-D8BDC6A36AB4}"/>
                </a:ext>
              </a:extLst>
            </p:cNvPr>
            <p:cNvPicPr>
              <a:picLocks noChangeAspect="1"/>
            </p:cNvPicPr>
            <p:nvPr/>
          </p:nvPicPr>
          <p:blipFill>
            <a:blip r:embed="rId3"/>
            <a:srcRect/>
            <a:stretch/>
          </p:blipFill>
          <p:spPr>
            <a:xfrm>
              <a:off x="8612794" y="565346"/>
              <a:ext cx="2714923" cy="2714923"/>
            </a:xfrm>
            <a:prstGeom prst="rect">
              <a:avLst/>
            </a:prstGeom>
          </p:spPr>
        </p:pic>
        <p:sp>
          <p:nvSpPr>
            <p:cNvPr id="9" name="Text Placeholder 6">
              <a:extLst>
                <a:ext uri="{FF2B5EF4-FFF2-40B4-BE49-F238E27FC236}">
                  <a16:creationId xmlns:a16="http://schemas.microsoft.com/office/drawing/2014/main" id="{FDC6293B-C35B-B50B-1E46-302FB881D1D9}"/>
                </a:ext>
              </a:extLst>
            </p:cNvPr>
            <p:cNvSpPr txBox="1">
              <a:spLocks/>
            </p:cNvSpPr>
            <p:nvPr/>
          </p:nvSpPr>
          <p:spPr>
            <a:xfrm>
              <a:off x="8612793" y="244671"/>
              <a:ext cx="2714923" cy="226383"/>
            </a:xfrm>
            <a:prstGeom prst="rect">
              <a:avLst/>
            </a:prstGeom>
            <a:solidFill>
              <a:schemeClr val="bg1"/>
            </a:solidFill>
          </p:spPr>
          <p:txBody>
            <a:bodyPr vert="horz" lIns="0" tIns="0" rIns="0" bIns="0" rtlCol="0" anchor="b">
              <a:normAutofit fontScale="70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bg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b="1" noProof="1">
                  <a:solidFill>
                    <a:schemeClr val="tx1"/>
                  </a:solidFill>
                </a:rPr>
                <a:t>Code of Conduct</a:t>
              </a:r>
              <a:endParaRPr lang="en-GB" sz="3000" b="1" cap="small">
                <a:solidFill>
                  <a:schemeClr val="tx1"/>
                </a:solidFill>
              </a:endParaRPr>
            </a:p>
          </p:txBody>
        </p:sp>
      </p:grpSp>
      <p:grpSp>
        <p:nvGrpSpPr>
          <p:cNvPr id="12" name="Group 11">
            <a:extLst>
              <a:ext uri="{FF2B5EF4-FFF2-40B4-BE49-F238E27FC236}">
                <a16:creationId xmlns:a16="http://schemas.microsoft.com/office/drawing/2014/main" id="{34A85650-7640-D407-4619-71009D2B3400}"/>
              </a:ext>
            </a:extLst>
          </p:cNvPr>
          <p:cNvGrpSpPr/>
          <p:nvPr/>
        </p:nvGrpSpPr>
        <p:grpSpPr>
          <a:xfrm>
            <a:off x="8488368" y="3527851"/>
            <a:ext cx="2714924" cy="3031725"/>
            <a:chOff x="8612793" y="3391164"/>
            <a:chExt cx="2714924" cy="3031725"/>
          </a:xfrm>
        </p:grpSpPr>
        <p:pic>
          <p:nvPicPr>
            <p:cNvPr id="6" name="Picture 5">
              <a:extLst>
                <a:ext uri="{FF2B5EF4-FFF2-40B4-BE49-F238E27FC236}">
                  <a16:creationId xmlns:a16="http://schemas.microsoft.com/office/drawing/2014/main" id="{AC6445BD-0817-1118-6300-3271957363E0}"/>
                </a:ext>
              </a:extLst>
            </p:cNvPr>
            <p:cNvPicPr>
              <a:picLocks noChangeAspect="1"/>
            </p:cNvPicPr>
            <p:nvPr/>
          </p:nvPicPr>
          <p:blipFill>
            <a:blip r:embed="rId4"/>
            <a:srcRect/>
            <a:stretch/>
          </p:blipFill>
          <p:spPr>
            <a:xfrm>
              <a:off x="8612794" y="3707966"/>
              <a:ext cx="2714923" cy="2714923"/>
            </a:xfrm>
            <a:prstGeom prst="rect">
              <a:avLst/>
            </a:prstGeom>
          </p:spPr>
        </p:pic>
        <p:sp>
          <p:nvSpPr>
            <p:cNvPr id="11" name="Text Placeholder 6">
              <a:extLst>
                <a:ext uri="{FF2B5EF4-FFF2-40B4-BE49-F238E27FC236}">
                  <a16:creationId xmlns:a16="http://schemas.microsoft.com/office/drawing/2014/main" id="{2C504324-1C6B-6CAC-F59C-42E4DAB4E2D7}"/>
                </a:ext>
              </a:extLst>
            </p:cNvPr>
            <p:cNvSpPr txBox="1">
              <a:spLocks/>
            </p:cNvSpPr>
            <p:nvPr/>
          </p:nvSpPr>
          <p:spPr>
            <a:xfrm>
              <a:off x="8612793" y="3391164"/>
              <a:ext cx="2714923" cy="226383"/>
            </a:xfrm>
            <a:prstGeom prst="rect">
              <a:avLst/>
            </a:prstGeom>
            <a:solidFill>
              <a:schemeClr val="bg1"/>
            </a:solidFill>
          </p:spPr>
          <p:txBody>
            <a:bodyPr vert="horz" lIns="0" tIns="0" rIns="0" bIns="0" rtlCol="0" anchor="b">
              <a:normAutofit fontScale="70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bg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b="1" noProof="1">
                  <a:solidFill>
                    <a:schemeClr val="tx1"/>
                  </a:solidFill>
                </a:rPr>
                <a:t>Tata Perilaku</a:t>
              </a:r>
              <a:endParaRPr lang="en-GB" sz="3000" b="1" cap="small">
                <a:solidFill>
                  <a:schemeClr val="tx1"/>
                </a:solidFill>
              </a:endParaRPr>
            </a:p>
          </p:txBody>
        </p:sp>
      </p:grpSp>
      <p:sp>
        <p:nvSpPr>
          <p:cNvPr id="5" name="Rectangle 4">
            <a:extLst>
              <a:ext uri="{FF2B5EF4-FFF2-40B4-BE49-F238E27FC236}">
                <a16:creationId xmlns:a16="http://schemas.microsoft.com/office/drawing/2014/main" id="{9AE968C8-9E9D-FAB3-AC10-F75CA39FCCBB}"/>
              </a:ext>
            </a:extLst>
          </p:cNvPr>
          <p:cNvSpPr/>
          <p:nvPr/>
        </p:nvSpPr>
        <p:spPr>
          <a:xfrm>
            <a:off x="2346169" y="5505476"/>
            <a:ext cx="2108200" cy="1054100"/>
          </a:xfrm>
          <a:prstGeom prst="rect">
            <a:avLst/>
          </a:prstGeom>
          <a:solidFill>
            <a:srgbClr val="00205C"/>
          </a:solidFill>
          <a:ln>
            <a:solidFill>
              <a:srgbClr val="00205C"/>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270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6D8C0-9B36-33A3-FA5F-D925816FC48B}"/>
            </a:ext>
          </a:extLst>
        </p:cNvPr>
        <p:cNvGrpSpPr/>
        <p:nvPr/>
      </p:nvGrpSpPr>
      <p:grpSpPr>
        <a:xfrm>
          <a:off x="0" y="0"/>
          <a:ext cx="0" cy="0"/>
          <a:chOff x="0" y="0"/>
          <a:chExt cx="0" cy="0"/>
        </a:xfrm>
      </p:grpSpPr>
      <p:sp>
        <p:nvSpPr>
          <p:cNvPr id="7" name="object 3">
            <a:extLst>
              <a:ext uri="{FF2B5EF4-FFF2-40B4-BE49-F238E27FC236}">
                <a16:creationId xmlns:a16="http://schemas.microsoft.com/office/drawing/2014/main" id="{9FF98EC9-4185-8438-FAEF-12C5F4B1A287}"/>
              </a:ext>
            </a:extLst>
          </p:cNvPr>
          <p:cNvSpPr txBox="1">
            <a:spLocks/>
          </p:cNvSpPr>
          <p:nvPr/>
        </p:nvSpPr>
        <p:spPr>
          <a:xfrm>
            <a:off x="479916" y="628693"/>
            <a:ext cx="10430550" cy="502125"/>
          </a:xfrm>
          <a:prstGeom prst="rect">
            <a:avLst/>
          </a:prstGeom>
        </p:spPr>
        <p:txBody>
          <a:bodyPr spcFirstLastPara="1" vert="horz" wrap="square" lIns="0" tIns="0" rIns="0" bIns="0" rtlCol="0" anchor="ctr" anchorCtr="0">
            <a:spAutoFit/>
          </a:bodyPr>
          <a:lstStyle>
            <a:defPPr>
              <a:defRPr lang="en-US"/>
            </a:defPPr>
            <a:lvl1pPr marL="0" lvl="0" algn="l" defTabSz="828995" rtl="0" eaLnBrk="1" latinLnBrk="0" hangingPunct="1">
              <a:spcBef>
                <a:spcPts val="0"/>
              </a:spcBef>
              <a:spcAft>
                <a:spcPts val="0"/>
              </a:spcAft>
              <a:buSzPts val="2800"/>
              <a:buNone/>
              <a:defRPr sz="1632" b="1" i="0" kern="1200">
                <a:solidFill>
                  <a:schemeClr val="tx1"/>
                </a:solidFill>
                <a:latin typeface="+mn-lt"/>
                <a:ea typeface="+mn-ea"/>
                <a:cs typeface="+mn-cs"/>
              </a:defRPr>
            </a:lvl1pPr>
            <a:lvl2pPr marL="414498" lvl="1" algn="l" defTabSz="828995" rtl="0" eaLnBrk="1" latinLnBrk="0" hangingPunct="1">
              <a:spcBef>
                <a:spcPts val="0"/>
              </a:spcBef>
              <a:spcAft>
                <a:spcPts val="0"/>
              </a:spcAft>
              <a:buSzPts val="2800"/>
              <a:buNone/>
              <a:defRPr sz="1632" kern="1200">
                <a:solidFill>
                  <a:schemeClr val="tx1"/>
                </a:solidFill>
                <a:latin typeface="+mn-lt"/>
                <a:ea typeface="+mn-ea"/>
                <a:cs typeface="+mn-cs"/>
              </a:defRPr>
            </a:lvl2pPr>
            <a:lvl3pPr marL="828995" lvl="2" algn="l" defTabSz="828995" rtl="0" eaLnBrk="1" latinLnBrk="0" hangingPunct="1">
              <a:spcBef>
                <a:spcPts val="0"/>
              </a:spcBef>
              <a:spcAft>
                <a:spcPts val="0"/>
              </a:spcAft>
              <a:buSzPts val="2800"/>
              <a:buNone/>
              <a:defRPr sz="1632" kern="1200">
                <a:solidFill>
                  <a:schemeClr val="tx1"/>
                </a:solidFill>
                <a:latin typeface="+mn-lt"/>
                <a:ea typeface="+mn-ea"/>
                <a:cs typeface="+mn-cs"/>
              </a:defRPr>
            </a:lvl3pPr>
            <a:lvl4pPr marL="1243493" lvl="3" algn="l" defTabSz="828995" rtl="0" eaLnBrk="1" latinLnBrk="0" hangingPunct="1">
              <a:spcBef>
                <a:spcPts val="0"/>
              </a:spcBef>
              <a:spcAft>
                <a:spcPts val="0"/>
              </a:spcAft>
              <a:buSzPts val="2800"/>
              <a:buNone/>
              <a:defRPr sz="1632" kern="1200">
                <a:solidFill>
                  <a:schemeClr val="tx1"/>
                </a:solidFill>
                <a:latin typeface="+mn-lt"/>
                <a:ea typeface="+mn-ea"/>
                <a:cs typeface="+mn-cs"/>
              </a:defRPr>
            </a:lvl4pPr>
            <a:lvl5pPr marL="1657990" lvl="4" algn="l" defTabSz="828995" rtl="0" eaLnBrk="1" latinLnBrk="0" hangingPunct="1">
              <a:spcBef>
                <a:spcPts val="0"/>
              </a:spcBef>
              <a:spcAft>
                <a:spcPts val="0"/>
              </a:spcAft>
              <a:buSzPts val="2800"/>
              <a:buNone/>
              <a:defRPr sz="1632" kern="1200">
                <a:solidFill>
                  <a:schemeClr val="tx1"/>
                </a:solidFill>
                <a:latin typeface="+mn-lt"/>
                <a:ea typeface="+mn-ea"/>
                <a:cs typeface="+mn-cs"/>
              </a:defRPr>
            </a:lvl5pPr>
            <a:lvl6pPr marL="2072488" lvl="5" algn="l" defTabSz="828995" rtl="0" eaLnBrk="1" latinLnBrk="0" hangingPunct="1">
              <a:spcBef>
                <a:spcPts val="0"/>
              </a:spcBef>
              <a:spcAft>
                <a:spcPts val="0"/>
              </a:spcAft>
              <a:buSzPts val="2800"/>
              <a:buNone/>
              <a:defRPr sz="1632" kern="1200">
                <a:solidFill>
                  <a:schemeClr val="tx1"/>
                </a:solidFill>
                <a:latin typeface="+mn-lt"/>
                <a:ea typeface="+mn-ea"/>
                <a:cs typeface="+mn-cs"/>
              </a:defRPr>
            </a:lvl6pPr>
            <a:lvl7pPr marL="2486985" lvl="6" algn="l" defTabSz="828995" rtl="0" eaLnBrk="1" latinLnBrk="0" hangingPunct="1">
              <a:spcBef>
                <a:spcPts val="0"/>
              </a:spcBef>
              <a:spcAft>
                <a:spcPts val="0"/>
              </a:spcAft>
              <a:buSzPts val="2800"/>
              <a:buNone/>
              <a:defRPr sz="1632" kern="1200">
                <a:solidFill>
                  <a:schemeClr val="tx1"/>
                </a:solidFill>
                <a:latin typeface="+mn-lt"/>
                <a:ea typeface="+mn-ea"/>
                <a:cs typeface="+mn-cs"/>
              </a:defRPr>
            </a:lvl7pPr>
            <a:lvl8pPr marL="2901483" lvl="7" algn="l" defTabSz="828995" rtl="0" eaLnBrk="1" latinLnBrk="0" hangingPunct="1">
              <a:spcBef>
                <a:spcPts val="0"/>
              </a:spcBef>
              <a:spcAft>
                <a:spcPts val="0"/>
              </a:spcAft>
              <a:buSzPts val="2800"/>
              <a:buNone/>
              <a:defRPr sz="1632" kern="1200">
                <a:solidFill>
                  <a:schemeClr val="tx1"/>
                </a:solidFill>
                <a:latin typeface="+mn-lt"/>
                <a:ea typeface="+mn-ea"/>
                <a:cs typeface="+mn-cs"/>
              </a:defRPr>
            </a:lvl8pPr>
            <a:lvl9pPr marL="3315980" lvl="8" algn="l" defTabSz="828995" rtl="0" eaLnBrk="1" latinLnBrk="0" hangingPunct="1">
              <a:spcBef>
                <a:spcPts val="0"/>
              </a:spcBef>
              <a:spcAft>
                <a:spcPts val="0"/>
              </a:spcAft>
              <a:buSzPts val="2800"/>
              <a:buNone/>
              <a:defRPr sz="1632" kern="1200">
                <a:solidFill>
                  <a:schemeClr val="tx1"/>
                </a:solidFill>
                <a:latin typeface="+mn-lt"/>
                <a:ea typeface="+mn-ea"/>
                <a:cs typeface="+mn-cs"/>
              </a:defRPr>
            </a:lvl9pPr>
          </a:lstStyle>
          <a:p>
            <a:r>
              <a:rPr lang="it-IT" sz="3200" spc="-5">
                <a:latin typeface="+mj-lt"/>
                <a:cs typeface="Arial" panose="020B0604020202020204" pitchFamily="34" charset="0"/>
              </a:rPr>
              <a:t>Characteristic of Provider</a:t>
            </a:r>
          </a:p>
        </p:txBody>
      </p:sp>
      <p:sp>
        <p:nvSpPr>
          <p:cNvPr id="8" name="TextBox 7">
            <a:extLst>
              <a:ext uri="{FF2B5EF4-FFF2-40B4-BE49-F238E27FC236}">
                <a16:creationId xmlns:a16="http://schemas.microsoft.com/office/drawing/2014/main" id="{E81F090E-DAA0-CEA9-AB47-CA5F20C311BB}"/>
              </a:ext>
            </a:extLst>
          </p:cNvPr>
          <p:cNvSpPr txBox="1"/>
          <p:nvPr/>
        </p:nvSpPr>
        <p:spPr>
          <a:xfrm>
            <a:off x="5296901" y="605625"/>
            <a:ext cx="6368230" cy="584775"/>
          </a:xfrm>
          <a:prstGeom prst="rect">
            <a:avLst/>
          </a:prstGeom>
          <a:noFill/>
        </p:spPr>
        <p:txBody>
          <a:bodyPr wrap="square">
            <a:spAutoFit/>
          </a:bodyPr>
          <a:lstStyle/>
          <a:p>
            <a:r>
              <a:rPr kumimoji="0" lang="en-US" sz="1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To achieve the maximum results, the team should consist of possess a team leader and members who have expertise and/or experience in:</a:t>
            </a:r>
            <a:endParaRPr lang="en-US" sz="1600" i="1"/>
          </a:p>
        </p:txBody>
      </p:sp>
      <p:sp>
        <p:nvSpPr>
          <p:cNvPr id="2" name="TextBox 1">
            <a:extLst>
              <a:ext uri="{FF2B5EF4-FFF2-40B4-BE49-F238E27FC236}">
                <a16:creationId xmlns:a16="http://schemas.microsoft.com/office/drawing/2014/main" id="{D6781040-A815-2A75-0520-1C48433EAAD0}"/>
              </a:ext>
            </a:extLst>
          </p:cNvPr>
          <p:cNvSpPr txBox="1"/>
          <p:nvPr/>
        </p:nvSpPr>
        <p:spPr>
          <a:xfrm>
            <a:off x="479915" y="1419089"/>
            <a:ext cx="6576867" cy="44012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ID" sz="1400" b="1">
                <a:highlight>
                  <a:srgbClr val="F4A81D"/>
                </a:highlight>
              </a:rPr>
              <a:t>6. Quality Assurance / Technical Writer / Change Management &amp; Training Specialist (1 person, allocated time: 4 months)</a:t>
            </a:r>
          </a:p>
          <a:p>
            <a:pPr lvl="0"/>
            <a:r>
              <a:rPr lang="en-ID" sz="1400" b="1"/>
              <a:t>Task : </a:t>
            </a:r>
          </a:p>
          <a:p>
            <a:pPr marL="285750" lvl="0" indent="-285750">
              <a:buFont typeface="Arial" panose="020B0604020202020204" pitchFamily="34" charset="0"/>
              <a:buChar char="•"/>
            </a:pPr>
            <a:r>
              <a:rPr lang="en-ID" sz="1400"/>
              <a:t>Conduct JavaScript-based testing framework used to verify the entire flow of a web application from the user's perspective, ensuring that all components and services work together as a cohesive whole (E2E testing using Cypress), load testing for 1000 concurrent users, FHIR validation, and security scanning.</a:t>
            </a:r>
          </a:p>
          <a:p>
            <a:pPr marL="285750" lvl="0" indent="-285750">
              <a:buFont typeface="Arial" panose="020B0604020202020204" pitchFamily="34" charset="0"/>
              <a:buChar char="•"/>
            </a:pPr>
            <a:r>
              <a:rPr lang="en-ID" sz="1400"/>
              <a:t>Prepare SPBE tender documents, API documentation, user manuals, GRB reports, and as-built drawings.</a:t>
            </a:r>
          </a:p>
          <a:p>
            <a:pPr marL="285750" lvl="0" indent="-285750">
              <a:buFont typeface="Arial" panose="020B0604020202020204" pitchFamily="34" charset="0"/>
              <a:buChar char="•"/>
            </a:pPr>
            <a:r>
              <a:rPr lang="en-ID" sz="1400"/>
              <a:t>Facilitate stakeholder training for MoH, hospitals, and collegiums, support UAT facilitation, SOP development, and post-go-live support.</a:t>
            </a:r>
          </a:p>
          <a:p>
            <a:pPr lvl="0"/>
            <a:endParaRPr lang="en-ID" sz="1400"/>
          </a:p>
          <a:p>
            <a:r>
              <a:rPr lang="en-ID" sz="1400" b="1"/>
              <a:t>Qualification:</a:t>
            </a:r>
          </a:p>
          <a:p>
            <a:pPr marL="285750" lvl="0" indent="-285750">
              <a:buFont typeface="Arial" panose="020B0604020202020204" pitchFamily="34" charset="0"/>
              <a:buChar char="•"/>
            </a:pPr>
            <a:r>
              <a:rPr lang="en-ID" sz="1400"/>
              <a:t>Education/Training: Bachelor’s degree in Informatics, Information Systems, Management, or related field.</a:t>
            </a:r>
          </a:p>
          <a:p>
            <a:pPr marL="285750" lvl="0" indent="-285750">
              <a:buFont typeface="Arial" panose="020B0604020202020204" pitchFamily="34" charset="0"/>
              <a:buChar char="•"/>
            </a:pPr>
            <a:r>
              <a:rPr lang="en-ID" sz="1400"/>
              <a:t>Experience: Minimum 3 years of experience in system testing, documentation, or training.</a:t>
            </a:r>
          </a:p>
          <a:p>
            <a:pPr marL="285750" lvl="0" indent="-285750">
              <a:buFont typeface="Arial" panose="020B0604020202020204" pitchFamily="34" charset="0"/>
              <a:buChar char="•"/>
            </a:pPr>
            <a:r>
              <a:rPr lang="en-ID" sz="1400"/>
              <a:t>Certifications: Quality assurance, documentation, or change management certifications (e.g., ISTQB, </a:t>
            </a:r>
            <a:r>
              <a:rPr lang="en-ID" sz="1400" err="1"/>
              <a:t>Prosci</a:t>
            </a:r>
            <a:r>
              <a:rPr lang="en-ID" sz="1400"/>
              <a:t>, or equivalent) is desirable.</a:t>
            </a:r>
          </a:p>
          <a:p>
            <a:pPr marL="285750" lvl="0" indent="-285750">
              <a:buFont typeface="Arial" panose="020B0604020202020204" pitchFamily="34" charset="0"/>
              <a:buChar char="•"/>
            </a:pPr>
            <a:endParaRPr lang="en-ID" sz="1400"/>
          </a:p>
        </p:txBody>
      </p:sp>
      <p:sp>
        <p:nvSpPr>
          <p:cNvPr id="3" name="TextBox 2">
            <a:extLst>
              <a:ext uri="{FF2B5EF4-FFF2-40B4-BE49-F238E27FC236}">
                <a16:creationId xmlns:a16="http://schemas.microsoft.com/office/drawing/2014/main" id="{79D2C3D0-7BD3-99CD-4A17-20C6E33C1597}"/>
              </a:ext>
            </a:extLst>
          </p:cNvPr>
          <p:cNvSpPr txBox="1"/>
          <p:nvPr/>
        </p:nvSpPr>
        <p:spPr>
          <a:xfrm>
            <a:off x="7315199" y="1419089"/>
            <a:ext cx="4396885" cy="375487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ID" sz="1400" b="1">
                <a:highlight>
                  <a:srgbClr val="F4A81D"/>
                </a:highlight>
              </a:rPr>
              <a:t> 7. Administration and Finance Staff (1 person, allocated time: 4 months)</a:t>
            </a:r>
          </a:p>
          <a:p>
            <a:pPr lvl="0"/>
            <a:r>
              <a:rPr lang="en-ID" sz="1400" b="1"/>
              <a:t>Task : </a:t>
            </a:r>
          </a:p>
          <a:p>
            <a:pPr marL="285750" lvl="0" indent="-285750">
              <a:buFont typeface="Arial" panose="020B0604020202020204" pitchFamily="34" charset="0"/>
              <a:buChar char="•"/>
            </a:pPr>
            <a:r>
              <a:rPr lang="en-ID" sz="1400"/>
              <a:t>Handling the administration and finance issue, including organizing the meeting, financial report, project mid-term, and final report</a:t>
            </a:r>
          </a:p>
          <a:p>
            <a:r>
              <a:rPr lang="en-ID" sz="1400" b="1"/>
              <a:t>Qualification:</a:t>
            </a:r>
          </a:p>
          <a:p>
            <a:pPr marL="285750" lvl="0" indent="-285750">
              <a:buFont typeface="Arial" panose="020B0604020202020204" pitchFamily="34" charset="0"/>
              <a:buChar char="•"/>
            </a:pPr>
            <a:r>
              <a:rPr lang="en-ID" sz="1400"/>
              <a:t>Education/Training: Bachelor’s degree in Business, Administration, or related subject   </a:t>
            </a:r>
          </a:p>
          <a:p>
            <a:pPr marL="285750" lvl="0" indent="-285750">
              <a:buFont typeface="Arial" panose="020B0604020202020204" pitchFamily="34" charset="0"/>
              <a:buChar char="•"/>
            </a:pPr>
            <a:r>
              <a:rPr lang="en-ID" sz="1400"/>
              <a:t>Experience: At least 2 years experiences of administrative support (including arrange the meeting – e.g., invitation, travel, and meeting venue; logistics, document management, financial reporting) for government, UN, or NGO activity is desirable.</a:t>
            </a:r>
          </a:p>
          <a:p>
            <a:pPr marL="285750" lvl="0" indent="-285750">
              <a:buFont typeface="Arial" panose="020B0604020202020204" pitchFamily="34" charset="0"/>
              <a:buChar char="•"/>
            </a:pPr>
            <a:endParaRPr lang="en-ID" sz="1400"/>
          </a:p>
          <a:p>
            <a:pPr marL="285750" lvl="0" indent="-285750">
              <a:buFont typeface="Arial" panose="020B0604020202020204" pitchFamily="34" charset="0"/>
              <a:buChar char="•"/>
            </a:pPr>
            <a:endParaRPr lang="en-ID" sz="1400"/>
          </a:p>
        </p:txBody>
      </p:sp>
    </p:spTree>
    <p:extLst>
      <p:ext uri="{BB962C8B-B14F-4D97-AF65-F5344CB8AC3E}">
        <p14:creationId xmlns:p14="http://schemas.microsoft.com/office/powerpoint/2010/main" val="368892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9234" y="556904"/>
            <a:ext cx="10430550" cy="307777"/>
          </a:xfrm>
          <a:prstGeom prst="rect">
            <a:avLst/>
          </a:prstGeom>
        </p:spPr>
        <p:txBody>
          <a:bodyPr vert="horz" wrap="square" lIns="0" tIns="0" rIns="0" bIns="0" rtlCol="0">
            <a:spAutoFit/>
          </a:bodyPr>
          <a:lstStyle>
            <a:defPPr>
              <a:defRPr lang="en-US"/>
            </a:defPPr>
            <a:lvl1pPr marL="0" algn="l" defTabSz="828995" rtl="0" eaLnBrk="1" latinLnBrk="0" hangingPunct="1">
              <a:defRPr sz="1632" kern="1200">
                <a:solidFill>
                  <a:schemeClr val="tx1"/>
                </a:solidFill>
                <a:latin typeface="+mn-lt"/>
                <a:ea typeface="+mn-ea"/>
                <a:cs typeface="+mn-cs"/>
              </a:defRPr>
            </a:lvl1pPr>
            <a:lvl2pPr marL="414498" algn="l" defTabSz="828995" rtl="0" eaLnBrk="1" latinLnBrk="0" hangingPunct="1">
              <a:defRPr sz="1632" kern="1200">
                <a:solidFill>
                  <a:schemeClr val="tx1"/>
                </a:solidFill>
                <a:latin typeface="+mn-lt"/>
                <a:ea typeface="+mn-ea"/>
                <a:cs typeface="+mn-cs"/>
              </a:defRPr>
            </a:lvl2pPr>
            <a:lvl3pPr marL="828995" algn="l" defTabSz="828995" rtl="0" eaLnBrk="1" latinLnBrk="0" hangingPunct="1">
              <a:defRPr sz="1632" kern="1200">
                <a:solidFill>
                  <a:schemeClr val="tx1"/>
                </a:solidFill>
                <a:latin typeface="+mn-lt"/>
                <a:ea typeface="+mn-ea"/>
                <a:cs typeface="+mn-cs"/>
              </a:defRPr>
            </a:lvl3pPr>
            <a:lvl4pPr marL="1243493" algn="l" defTabSz="828995" rtl="0" eaLnBrk="1" latinLnBrk="0" hangingPunct="1">
              <a:defRPr sz="1632" kern="1200">
                <a:solidFill>
                  <a:schemeClr val="tx1"/>
                </a:solidFill>
                <a:latin typeface="+mn-lt"/>
                <a:ea typeface="+mn-ea"/>
                <a:cs typeface="+mn-cs"/>
              </a:defRPr>
            </a:lvl4pPr>
            <a:lvl5pPr marL="1657990" algn="l" defTabSz="828995" rtl="0" eaLnBrk="1" latinLnBrk="0" hangingPunct="1">
              <a:defRPr sz="1632" kern="1200">
                <a:solidFill>
                  <a:schemeClr val="tx1"/>
                </a:solidFill>
                <a:latin typeface="+mn-lt"/>
                <a:ea typeface="+mn-ea"/>
                <a:cs typeface="+mn-cs"/>
              </a:defRPr>
            </a:lvl5pPr>
            <a:lvl6pPr marL="2072488" algn="l" defTabSz="828995" rtl="0" eaLnBrk="1" latinLnBrk="0" hangingPunct="1">
              <a:defRPr sz="1632" kern="1200">
                <a:solidFill>
                  <a:schemeClr val="tx1"/>
                </a:solidFill>
                <a:latin typeface="+mn-lt"/>
                <a:ea typeface="+mn-ea"/>
                <a:cs typeface="+mn-cs"/>
              </a:defRPr>
            </a:lvl6pPr>
            <a:lvl7pPr marL="2486985" algn="l" defTabSz="828995" rtl="0" eaLnBrk="1" latinLnBrk="0" hangingPunct="1">
              <a:defRPr sz="1632" kern="1200">
                <a:solidFill>
                  <a:schemeClr val="tx1"/>
                </a:solidFill>
                <a:latin typeface="+mn-lt"/>
                <a:ea typeface="+mn-ea"/>
                <a:cs typeface="+mn-cs"/>
              </a:defRPr>
            </a:lvl7pPr>
            <a:lvl8pPr marL="2901483" algn="l" defTabSz="828995" rtl="0" eaLnBrk="1" latinLnBrk="0" hangingPunct="1">
              <a:defRPr sz="1632" kern="1200">
                <a:solidFill>
                  <a:schemeClr val="tx1"/>
                </a:solidFill>
                <a:latin typeface="+mn-lt"/>
                <a:ea typeface="+mn-ea"/>
                <a:cs typeface="+mn-cs"/>
              </a:defRPr>
            </a:lvl8pPr>
            <a:lvl9pPr marL="3315980" algn="l" defTabSz="828995" rtl="0" eaLnBrk="1" latinLnBrk="0" hangingPunct="1">
              <a:defRPr sz="1632" kern="1200">
                <a:solidFill>
                  <a:schemeClr val="tx1"/>
                </a:solidFill>
                <a:latin typeface="+mn-lt"/>
                <a:ea typeface="+mn-ea"/>
                <a:cs typeface="+mn-cs"/>
              </a:defRPr>
            </a:lvl9pPr>
          </a:lstStyle>
          <a:p>
            <a:pPr marL="11513">
              <a:lnSpc>
                <a:spcPct val="100000"/>
              </a:lnSpc>
            </a:pPr>
            <a:r>
              <a:rPr lang="en-US" sz="2000" b="1" spc="-5"/>
              <a:t>The Proposal</a:t>
            </a:r>
            <a:endParaRPr sz="2000" b="1" i="1" spc="-5"/>
          </a:p>
        </p:txBody>
      </p:sp>
      <p:sp>
        <p:nvSpPr>
          <p:cNvPr id="2" name="TextBox 1">
            <a:extLst>
              <a:ext uri="{FF2B5EF4-FFF2-40B4-BE49-F238E27FC236}">
                <a16:creationId xmlns:a16="http://schemas.microsoft.com/office/drawing/2014/main" id="{54C4505A-AEFE-4CA2-957E-F5A649A21D7B}"/>
              </a:ext>
            </a:extLst>
          </p:cNvPr>
          <p:cNvSpPr txBox="1"/>
          <p:nvPr/>
        </p:nvSpPr>
        <p:spPr>
          <a:xfrm>
            <a:off x="449234" y="864681"/>
            <a:ext cx="10794115" cy="523220"/>
          </a:xfrm>
          <a:prstGeom prst="rect">
            <a:avLst/>
          </a:prstGeom>
          <a:noFill/>
        </p:spPr>
        <p:txBody>
          <a:bodyPr wrap="square" rtlCol="0">
            <a:spAutoFit/>
          </a:bodyPr>
          <a:lstStyle/>
          <a:p>
            <a:r>
              <a:rPr lang="en-US" sz="1400"/>
              <a:t>Refer to Invitation </a:t>
            </a:r>
            <a:r>
              <a:rPr lang="en-US" sz="1400" b="1"/>
              <a:t>RFP 011-2026 </a:t>
            </a:r>
            <a:r>
              <a:rPr lang="en-US" sz="1400"/>
              <a:t>for the </a:t>
            </a:r>
            <a:r>
              <a:rPr lang="en-US" sz="1400" b="1"/>
              <a:t>structure of proposal (section 4.12) </a:t>
            </a:r>
            <a:r>
              <a:rPr lang="en-US" sz="1400"/>
              <a:t>and the detailed of </a:t>
            </a:r>
            <a:r>
              <a:rPr lang="en-US" sz="1400" b="1"/>
              <a:t>evaluation criteria (section 5.3 and Appendix 4). </a:t>
            </a:r>
          </a:p>
        </p:txBody>
      </p:sp>
      <p:graphicFrame>
        <p:nvGraphicFramePr>
          <p:cNvPr id="7" name="Diagram 6">
            <a:extLst>
              <a:ext uri="{FF2B5EF4-FFF2-40B4-BE49-F238E27FC236}">
                <a16:creationId xmlns:a16="http://schemas.microsoft.com/office/drawing/2014/main" id="{DE1A65C7-650A-4999-841F-C7FC7092F5A9}"/>
              </a:ext>
            </a:extLst>
          </p:cNvPr>
          <p:cNvGraphicFramePr/>
          <p:nvPr>
            <p:extLst>
              <p:ext uri="{D42A27DB-BD31-4B8C-83A1-F6EECF244321}">
                <p14:modId xmlns:p14="http://schemas.microsoft.com/office/powerpoint/2010/main" val="3364193348"/>
              </p:ext>
            </p:extLst>
          </p:nvPr>
        </p:nvGraphicFramePr>
        <p:xfrm>
          <a:off x="557349" y="1803399"/>
          <a:ext cx="11101251" cy="483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3">
            <a:extLst>
              <a:ext uri="{FF2B5EF4-FFF2-40B4-BE49-F238E27FC236}">
                <a16:creationId xmlns:a16="http://schemas.microsoft.com/office/drawing/2014/main" id="{B9238DC3-E096-43E7-AA45-52B8A9BB1974}"/>
              </a:ext>
            </a:extLst>
          </p:cNvPr>
          <p:cNvSpPr txBox="1">
            <a:spLocks/>
          </p:cNvSpPr>
          <p:nvPr/>
        </p:nvSpPr>
        <p:spPr>
          <a:xfrm>
            <a:off x="3236494" y="1287872"/>
            <a:ext cx="4620126" cy="307777"/>
          </a:xfrm>
          <a:prstGeom prst="rect">
            <a:avLst/>
          </a:prstGeom>
        </p:spPr>
        <p:txBody>
          <a:bodyPr vert="horz" wrap="square" lIns="0" tIns="0" rIns="0" bIns="0" rtlCol="0" anchor="t" anchorCtr="0">
            <a:spAutoFit/>
          </a:bodyPr>
          <a:lstStyle>
            <a:defPPr>
              <a:defRPr lang="en-US"/>
            </a:defPPr>
            <a:lvl1pPr marL="0" algn="l" defTabSz="828995" rtl="0" eaLnBrk="1" latinLnBrk="0" hangingPunct="1">
              <a:lnSpc>
                <a:spcPct val="90000"/>
              </a:lnSpc>
              <a:spcBef>
                <a:spcPct val="0"/>
              </a:spcBef>
              <a:buNone/>
              <a:defRPr sz="1632" b="0" i="0" kern="1200">
                <a:solidFill>
                  <a:schemeClr val="tx1"/>
                </a:solidFill>
                <a:latin typeface="+mn-lt"/>
                <a:ea typeface="+mn-ea"/>
                <a:cs typeface="+mn-cs"/>
              </a:defRPr>
            </a:lvl1pPr>
            <a:lvl2pPr marL="414498" algn="l" defTabSz="828995" rtl="0" eaLnBrk="1" latinLnBrk="0" hangingPunct="1">
              <a:defRPr sz="1632" kern="1200">
                <a:solidFill>
                  <a:schemeClr val="tx1"/>
                </a:solidFill>
                <a:latin typeface="+mn-lt"/>
                <a:ea typeface="+mn-ea"/>
                <a:cs typeface="+mn-cs"/>
              </a:defRPr>
            </a:lvl2pPr>
            <a:lvl3pPr marL="828995" algn="l" defTabSz="828995" rtl="0" eaLnBrk="1" latinLnBrk="0" hangingPunct="1">
              <a:defRPr sz="1632" kern="1200">
                <a:solidFill>
                  <a:schemeClr val="tx1"/>
                </a:solidFill>
                <a:latin typeface="+mn-lt"/>
                <a:ea typeface="+mn-ea"/>
                <a:cs typeface="+mn-cs"/>
              </a:defRPr>
            </a:lvl3pPr>
            <a:lvl4pPr marL="1243493" algn="l" defTabSz="828995" rtl="0" eaLnBrk="1" latinLnBrk="0" hangingPunct="1">
              <a:defRPr sz="1632" kern="1200">
                <a:solidFill>
                  <a:schemeClr val="tx1"/>
                </a:solidFill>
                <a:latin typeface="+mn-lt"/>
                <a:ea typeface="+mn-ea"/>
                <a:cs typeface="+mn-cs"/>
              </a:defRPr>
            </a:lvl4pPr>
            <a:lvl5pPr marL="1657990" algn="l" defTabSz="828995" rtl="0" eaLnBrk="1" latinLnBrk="0" hangingPunct="1">
              <a:defRPr sz="1632" kern="1200">
                <a:solidFill>
                  <a:schemeClr val="tx1"/>
                </a:solidFill>
                <a:latin typeface="+mn-lt"/>
                <a:ea typeface="+mn-ea"/>
                <a:cs typeface="+mn-cs"/>
              </a:defRPr>
            </a:lvl5pPr>
            <a:lvl6pPr marL="2072488" algn="l" defTabSz="828995" rtl="0" eaLnBrk="1" latinLnBrk="0" hangingPunct="1">
              <a:defRPr sz="1632" kern="1200">
                <a:solidFill>
                  <a:schemeClr val="tx1"/>
                </a:solidFill>
                <a:latin typeface="+mn-lt"/>
                <a:ea typeface="+mn-ea"/>
                <a:cs typeface="+mn-cs"/>
              </a:defRPr>
            </a:lvl6pPr>
            <a:lvl7pPr marL="2486985" algn="l" defTabSz="828995" rtl="0" eaLnBrk="1" latinLnBrk="0" hangingPunct="1">
              <a:defRPr sz="1632" kern="1200">
                <a:solidFill>
                  <a:schemeClr val="tx1"/>
                </a:solidFill>
                <a:latin typeface="+mn-lt"/>
                <a:ea typeface="+mn-ea"/>
                <a:cs typeface="+mn-cs"/>
              </a:defRPr>
            </a:lvl7pPr>
            <a:lvl8pPr marL="2901483" algn="l" defTabSz="828995" rtl="0" eaLnBrk="1" latinLnBrk="0" hangingPunct="1">
              <a:defRPr sz="1632" kern="1200">
                <a:solidFill>
                  <a:schemeClr val="tx1"/>
                </a:solidFill>
                <a:latin typeface="+mn-lt"/>
                <a:ea typeface="+mn-ea"/>
                <a:cs typeface="+mn-cs"/>
              </a:defRPr>
            </a:lvl8pPr>
            <a:lvl9pPr marL="3315980" algn="l" defTabSz="828995" rtl="0" eaLnBrk="1" latinLnBrk="0" hangingPunct="1">
              <a:defRPr sz="1632" kern="1200">
                <a:solidFill>
                  <a:schemeClr val="tx1"/>
                </a:solidFill>
                <a:latin typeface="+mn-lt"/>
                <a:ea typeface="+mn-ea"/>
                <a:cs typeface="+mn-cs"/>
              </a:defRPr>
            </a:lvl9pPr>
          </a:lstStyle>
          <a:p>
            <a:pPr marL="11513" algn="ctr">
              <a:lnSpc>
                <a:spcPct val="100000"/>
              </a:lnSpc>
            </a:pPr>
            <a:r>
              <a:rPr lang="en-US" sz="2000" b="1" i="1" spc="-5">
                <a:solidFill>
                  <a:schemeClr val="bg1"/>
                </a:solidFill>
                <a:highlight>
                  <a:srgbClr val="FF0000"/>
                </a:highlight>
              </a:rPr>
              <a:t>Technical Evaluation Criteria</a:t>
            </a:r>
          </a:p>
        </p:txBody>
      </p:sp>
      <p:pic>
        <p:nvPicPr>
          <p:cNvPr id="6" name="Graphic 5" descr="Warning with solid fill">
            <a:extLst>
              <a:ext uri="{FF2B5EF4-FFF2-40B4-BE49-F238E27FC236}">
                <a16:creationId xmlns:a16="http://schemas.microsoft.com/office/drawing/2014/main" id="{D54876E2-467E-4081-97EC-CE8CAED54A3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995610" y="1172458"/>
            <a:ext cx="914400" cy="914400"/>
          </a:xfrm>
          <a:prstGeom prst="rect">
            <a:avLst/>
          </a:prstGeom>
        </p:spPr>
      </p:pic>
    </p:spTree>
    <p:extLst>
      <p:ext uri="{BB962C8B-B14F-4D97-AF65-F5344CB8AC3E}">
        <p14:creationId xmlns:p14="http://schemas.microsoft.com/office/powerpoint/2010/main" val="1478259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2575" y="647100"/>
            <a:ext cx="10430550" cy="492443"/>
          </a:xfrm>
          <a:prstGeom prst="rect">
            <a:avLst/>
          </a:prstGeom>
        </p:spPr>
        <p:txBody>
          <a:bodyPr vert="horz" wrap="square" lIns="0" tIns="0" rIns="0" bIns="0" rtlCol="0">
            <a:spAutoFit/>
          </a:bodyPr>
          <a:lstStyle>
            <a:defPPr>
              <a:defRPr lang="en-US"/>
            </a:defPPr>
            <a:lvl1pPr marL="0" algn="l" defTabSz="828995" rtl="0" eaLnBrk="1" latinLnBrk="0" hangingPunct="1">
              <a:defRPr sz="1632" kern="1200">
                <a:solidFill>
                  <a:schemeClr val="tx1"/>
                </a:solidFill>
                <a:latin typeface="+mn-lt"/>
                <a:ea typeface="+mn-ea"/>
                <a:cs typeface="+mn-cs"/>
              </a:defRPr>
            </a:lvl1pPr>
            <a:lvl2pPr marL="414498" algn="l" defTabSz="828995" rtl="0" eaLnBrk="1" latinLnBrk="0" hangingPunct="1">
              <a:defRPr sz="1632" kern="1200">
                <a:solidFill>
                  <a:schemeClr val="tx1"/>
                </a:solidFill>
                <a:latin typeface="+mn-lt"/>
                <a:ea typeface="+mn-ea"/>
                <a:cs typeface="+mn-cs"/>
              </a:defRPr>
            </a:lvl2pPr>
            <a:lvl3pPr marL="828995" algn="l" defTabSz="828995" rtl="0" eaLnBrk="1" latinLnBrk="0" hangingPunct="1">
              <a:defRPr sz="1632" kern="1200">
                <a:solidFill>
                  <a:schemeClr val="tx1"/>
                </a:solidFill>
                <a:latin typeface="+mn-lt"/>
                <a:ea typeface="+mn-ea"/>
                <a:cs typeface="+mn-cs"/>
              </a:defRPr>
            </a:lvl3pPr>
            <a:lvl4pPr marL="1243493" algn="l" defTabSz="828995" rtl="0" eaLnBrk="1" latinLnBrk="0" hangingPunct="1">
              <a:defRPr sz="1632" kern="1200">
                <a:solidFill>
                  <a:schemeClr val="tx1"/>
                </a:solidFill>
                <a:latin typeface="+mn-lt"/>
                <a:ea typeface="+mn-ea"/>
                <a:cs typeface="+mn-cs"/>
              </a:defRPr>
            </a:lvl4pPr>
            <a:lvl5pPr marL="1657990" algn="l" defTabSz="828995" rtl="0" eaLnBrk="1" latinLnBrk="0" hangingPunct="1">
              <a:defRPr sz="1632" kern="1200">
                <a:solidFill>
                  <a:schemeClr val="tx1"/>
                </a:solidFill>
                <a:latin typeface="+mn-lt"/>
                <a:ea typeface="+mn-ea"/>
                <a:cs typeface="+mn-cs"/>
              </a:defRPr>
            </a:lvl5pPr>
            <a:lvl6pPr marL="2072488" algn="l" defTabSz="828995" rtl="0" eaLnBrk="1" latinLnBrk="0" hangingPunct="1">
              <a:defRPr sz="1632" kern="1200">
                <a:solidFill>
                  <a:schemeClr val="tx1"/>
                </a:solidFill>
                <a:latin typeface="+mn-lt"/>
                <a:ea typeface="+mn-ea"/>
                <a:cs typeface="+mn-cs"/>
              </a:defRPr>
            </a:lvl6pPr>
            <a:lvl7pPr marL="2486985" algn="l" defTabSz="828995" rtl="0" eaLnBrk="1" latinLnBrk="0" hangingPunct="1">
              <a:defRPr sz="1632" kern="1200">
                <a:solidFill>
                  <a:schemeClr val="tx1"/>
                </a:solidFill>
                <a:latin typeface="+mn-lt"/>
                <a:ea typeface="+mn-ea"/>
                <a:cs typeface="+mn-cs"/>
              </a:defRPr>
            </a:lvl7pPr>
            <a:lvl8pPr marL="2901483" algn="l" defTabSz="828995" rtl="0" eaLnBrk="1" latinLnBrk="0" hangingPunct="1">
              <a:defRPr sz="1632" kern="1200">
                <a:solidFill>
                  <a:schemeClr val="tx1"/>
                </a:solidFill>
                <a:latin typeface="+mn-lt"/>
                <a:ea typeface="+mn-ea"/>
                <a:cs typeface="+mn-cs"/>
              </a:defRPr>
            </a:lvl8pPr>
            <a:lvl9pPr marL="3315980" algn="l" defTabSz="828995" rtl="0" eaLnBrk="1" latinLnBrk="0" hangingPunct="1">
              <a:defRPr sz="1632" kern="1200">
                <a:solidFill>
                  <a:schemeClr val="tx1"/>
                </a:solidFill>
                <a:latin typeface="+mn-lt"/>
                <a:ea typeface="+mn-ea"/>
                <a:cs typeface="+mn-cs"/>
              </a:defRPr>
            </a:lvl9pPr>
          </a:lstStyle>
          <a:p>
            <a:pPr marL="11513">
              <a:lnSpc>
                <a:spcPct val="100000"/>
              </a:lnSpc>
            </a:pPr>
            <a:r>
              <a:rPr lang="en-US" sz="3200" b="1" spc="-5"/>
              <a:t>The Suggestive Budget Detail Template</a:t>
            </a:r>
            <a:endParaRPr sz="3200" b="1" i="1" spc="-5"/>
          </a:p>
        </p:txBody>
      </p:sp>
      <p:sp>
        <p:nvSpPr>
          <p:cNvPr id="2" name="TextBox 1">
            <a:extLst>
              <a:ext uri="{FF2B5EF4-FFF2-40B4-BE49-F238E27FC236}">
                <a16:creationId xmlns:a16="http://schemas.microsoft.com/office/drawing/2014/main" id="{54C4505A-AEFE-4CA2-957E-F5A649A21D7B}"/>
              </a:ext>
            </a:extLst>
          </p:cNvPr>
          <p:cNvSpPr txBox="1"/>
          <p:nvPr/>
        </p:nvSpPr>
        <p:spPr>
          <a:xfrm>
            <a:off x="442574" y="1301324"/>
            <a:ext cx="9690100" cy="646331"/>
          </a:xfrm>
          <a:prstGeom prst="rect">
            <a:avLst/>
          </a:prstGeom>
          <a:noFill/>
        </p:spPr>
        <p:txBody>
          <a:bodyPr wrap="square" rtlCol="0">
            <a:spAutoFit/>
          </a:bodyPr>
          <a:lstStyle/>
          <a:p>
            <a:r>
              <a:rPr lang="en-US"/>
              <a:t>Refer to Invitation </a:t>
            </a:r>
            <a:r>
              <a:rPr lang="en-US" b="1"/>
              <a:t>RFP-011-2026 Appendix 3</a:t>
            </a:r>
          </a:p>
          <a:p>
            <a:endParaRPr lang="en-US" b="1"/>
          </a:p>
        </p:txBody>
      </p:sp>
      <p:sp>
        <p:nvSpPr>
          <p:cNvPr id="8" name="TextBox 7">
            <a:extLst>
              <a:ext uri="{FF2B5EF4-FFF2-40B4-BE49-F238E27FC236}">
                <a16:creationId xmlns:a16="http://schemas.microsoft.com/office/drawing/2014/main" id="{5EF6D348-6CFF-C85C-3826-E64DEA1706E9}"/>
              </a:ext>
            </a:extLst>
          </p:cNvPr>
          <p:cNvSpPr txBox="1"/>
          <p:nvPr/>
        </p:nvSpPr>
        <p:spPr>
          <a:xfrm>
            <a:off x="5918371" y="4744855"/>
            <a:ext cx="5657948" cy="9079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700"/>
              <a:t>Note:</a:t>
            </a:r>
          </a:p>
          <a:p>
            <a:r>
              <a:rPr lang="en-US" sz="1700"/>
              <a:t>Scoring – Technical proposal : Budget proposal is  </a:t>
            </a:r>
            <a:r>
              <a:rPr lang="en-US" b="1">
                <a:solidFill>
                  <a:srgbClr val="FF0000"/>
                </a:solidFill>
              </a:rPr>
              <a:t>70:30</a:t>
            </a:r>
          </a:p>
          <a:p>
            <a:r>
              <a:rPr lang="en-US" sz="1700"/>
              <a:t>With minimum passing points for technical proposal is  </a:t>
            </a:r>
            <a:r>
              <a:rPr lang="en-US" b="1">
                <a:solidFill>
                  <a:srgbClr val="FF0000"/>
                </a:solidFill>
              </a:rPr>
              <a:t>50</a:t>
            </a:r>
          </a:p>
        </p:txBody>
      </p:sp>
      <p:pic>
        <p:nvPicPr>
          <p:cNvPr id="9" name="Picture 8">
            <a:extLst>
              <a:ext uri="{FF2B5EF4-FFF2-40B4-BE49-F238E27FC236}">
                <a16:creationId xmlns:a16="http://schemas.microsoft.com/office/drawing/2014/main" id="{857DDAEA-C3A8-1517-5F69-292FF9FCBDB7}"/>
              </a:ext>
            </a:extLst>
          </p:cNvPr>
          <p:cNvPicPr>
            <a:picLocks noChangeAspect="1"/>
          </p:cNvPicPr>
          <p:nvPr/>
        </p:nvPicPr>
        <p:blipFill>
          <a:blip r:embed="rId3"/>
          <a:srcRect l="7795" t="32014" r="36666" b="2856"/>
          <a:stretch>
            <a:fillRect/>
          </a:stretch>
        </p:blipFill>
        <p:spPr>
          <a:xfrm>
            <a:off x="288028" y="1835272"/>
            <a:ext cx="5262767" cy="4013639"/>
          </a:xfrm>
          <a:prstGeom prst="rect">
            <a:avLst/>
          </a:prstGeom>
        </p:spPr>
      </p:pic>
      <p:pic>
        <p:nvPicPr>
          <p:cNvPr id="10" name="Graphic 9" descr="Cursor with solid fill">
            <a:extLst>
              <a:ext uri="{FF2B5EF4-FFF2-40B4-BE49-F238E27FC236}">
                <a16:creationId xmlns:a16="http://schemas.microsoft.com/office/drawing/2014/main" id="{01A797E6-8EFC-ADEE-08F3-F45D6CD2F6D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578120" y="4845951"/>
            <a:ext cx="914400" cy="914400"/>
          </a:xfrm>
          <a:prstGeom prst="rect">
            <a:avLst/>
          </a:prstGeom>
        </p:spPr>
      </p:pic>
      <p:sp>
        <p:nvSpPr>
          <p:cNvPr id="12" name="TextBox 11">
            <a:extLst>
              <a:ext uri="{FF2B5EF4-FFF2-40B4-BE49-F238E27FC236}">
                <a16:creationId xmlns:a16="http://schemas.microsoft.com/office/drawing/2014/main" id="{C1CEC4A3-A8D0-04F8-FC04-11C2FEE8500A}"/>
              </a:ext>
            </a:extLst>
          </p:cNvPr>
          <p:cNvSpPr txBox="1"/>
          <p:nvPr/>
        </p:nvSpPr>
        <p:spPr>
          <a:xfrm>
            <a:off x="5287624" y="1322771"/>
            <a:ext cx="6098146" cy="36933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sv-SE" sz="1800" b="0" i="1" u="none" strike="noStrike" baseline="0">
                <a:solidFill>
                  <a:schemeClr val="tx1"/>
                </a:solidFill>
                <a:latin typeface="LiberationSans"/>
                <a:hlinkClick r:id="rId5">
                  <a:extLst>
                    <a:ext uri="{A12FA001-AC4F-418D-AE19-62706E023703}">
                      <ahyp:hlinkClr xmlns:ahyp="http://schemas.microsoft.com/office/drawing/2018/hyperlinkcolor" val="tx"/>
                    </a:ext>
                  </a:extLst>
                </a:hlinkClick>
              </a:rPr>
              <a:t>who.int/RFP-011-2026-Fellowship</a:t>
            </a:r>
            <a:endParaRPr lang="sv-SE" sz="1800" b="0" i="1" u="none" strike="noStrike" baseline="0">
              <a:solidFill>
                <a:schemeClr val="tx1"/>
              </a:solidFill>
              <a:latin typeface="LiberationSans"/>
            </a:endParaRPr>
          </a:p>
        </p:txBody>
      </p:sp>
    </p:spTree>
    <p:extLst>
      <p:ext uri="{BB962C8B-B14F-4D97-AF65-F5344CB8AC3E}">
        <p14:creationId xmlns:p14="http://schemas.microsoft.com/office/powerpoint/2010/main" val="3277120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Any Queries">
            <a:extLst>
              <a:ext uri="{FF2B5EF4-FFF2-40B4-BE49-F238E27FC236}">
                <a16:creationId xmlns:a16="http://schemas.microsoft.com/office/drawing/2014/main" id="{425BC576-5AF5-444D-8354-716A155F5F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3583" y="1917721"/>
            <a:ext cx="4030077" cy="3022558"/>
          </a:xfrm>
          <a:prstGeom prst="rect">
            <a:avLst/>
          </a:prstGeom>
          <a:solidFill>
            <a:srgbClr val="FFFFFF"/>
          </a:solidFill>
        </p:spPr>
      </p:pic>
      <p:sp>
        <p:nvSpPr>
          <p:cNvPr id="3" name="Title 2">
            <a:extLst>
              <a:ext uri="{FF2B5EF4-FFF2-40B4-BE49-F238E27FC236}">
                <a16:creationId xmlns:a16="http://schemas.microsoft.com/office/drawing/2014/main" id="{BE748478-3FA6-A353-ACC4-44675DABC7E7}"/>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16CC6AEE-FD6B-2EAB-B674-07A772D18E42}"/>
              </a:ext>
            </a:extLst>
          </p:cNvPr>
          <p:cNvSpPr>
            <a:spLocks noGrp="1"/>
          </p:cNvSpPr>
          <p:nvPr>
            <p:ph type="subTitle" idx="1"/>
          </p:nvPr>
        </p:nvSpPr>
        <p:spPr/>
        <p:txBody>
          <a:bodyPr/>
          <a:lstStyle/>
          <a:p>
            <a:endParaRPr lang="en-US"/>
          </a:p>
        </p:txBody>
      </p:sp>
      <p:sp>
        <p:nvSpPr>
          <p:cNvPr id="1033" name="Slide Number Placeholder 4">
            <a:extLst>
              <a:ext uri="{FF2B5EF4-FFF2-40B4-BE49-F238E27FC236}">
                <a16:creationId xmlns:a16="http://schemas.microsoft.com/office/drawing/2014/main" id="{C8E0047B-BE62-6C2D-D47F-30257209C11D}"/>
              </a:ext>
            </a:extLst>
          </p:cNvPr>
          <p:cNvSpPr>
            <a:spLocks noGrp="1"/>
          </p:cNvSpPr>
          <p:nvPr>
            <p:ph type="sldNum" sz="quarter" idx="4294967295"/>
          </p:nvPr>
        </p:nvSpPr>
        <p:spPr>
          <a:xfrm>
            <a:off x="11812588" y="6397625"/>
            <a:ext cx="379412" cy="320675"/>
          </a:xfrm>
        </p:spPr>
        <p:txBody>
          <a:bodyPr/>
          <a:lstStyle/>
          <a:p>
            <a:pPr>
              <a:spcAft>
                <a:spcPts val="600"/>
              </a:spcAft>
            </a:pPr>
            <a:fld id="{714BF2E0-EE3B-6A4E-9FB9-82DE86E1F02F}" type="slidenum">
              <a:rPr lang="en-US" smtClean="0"/>
              <a:pPr>
                <a:spcAft>
                  <a:spcPts val="600"/>
                </a:spcAft>
              </a:pPr>
              <a:t>23</a:t>
            </a:fld>
            <a:endParaRPr lang="en-US"/>
          </a:p>
        </p:txBody>
      </p:sp>
      <p:sp>
        <p:nvSpPr>
          <p:cNvPr id="2" name="Rectangle 1">
            <a:extLst>
              <a:ext uri="{FF2B5EF4-FFF2-40B4-BE49-F238E27FC236}">
                <a16:creationId xmlns:a16="http://schemas.microsoft.com/office/drawing/2014/main" id="{DBF5DF92-F5FC-584E-9EBE-0B4AF2FF4602}"/>
              </a:ext>
            </a:extLst>
          </p:cNvPr>
          <p:cNvSpPr/>
          <p:nvPr/>
        </p:nvSpPr>
        <p:spPr>
          <a:xfrm>
            <a:off x="1790700" y="5663959"/>
            <a:ext cx="2108200" cy="1054100"/>
          </a:xfrm>
          <a:prstGeom prst="rect">
            <a:avLst/>
          </a:prstGeom>
          <a:solidFill>
            <a:srgbClr val="00205C"/>
          </a:solidFill>
          <a:ln>
            <a:solidFill>
              <a:srgbClr val="00205C"/>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321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10BDAD-E446-E842-8902-2030C8224A02}"/>
              </a:ext>
            </a:extLst>
          </p:cNvPr>
          <p:cNvSpPr>
            <a:spLocks noGrp="1"/>
          </p:cNvSpPr>
          <p:nvPr>
            <p:ph type="title"/>
          </p:nvPr>
        </p:nvSpPr>
        <p:spPr>
          <a:xfrm>
            <a:off x="457200" y="740885"/>
            <a:ext cx="11277600" cy="553244"/>
          </a:xfrm>
        </p:spPr>
        <p:txBody>
          <a:bodyPr anchor="t">
            <a:noAutofit/>
          </a:bodyPr>
          <a:lstStyle/>
          <a:p>
            <a:r>
              <a:rPr lang="en-US" sz="3600" b="1"/>
              <a:t>Agenda</a:t>
            </a:r>
            <a:br>
              <a:rPr lang="en-US" sz="3600">
                <a:effectLst/>
              </a:rPr>
            </a:br>
            <a:endParaRPr lang="en-US" sz="3600"/>
          </a:p>
        </p:txBody>
      </p:sp>
      <p:sp>
        <p:nvSpPr>
          <p:cNvPr id="15" name="Footer Placeholder 3">
            <a:extLst>
              <a:ext uri="{FF2B5EF4-FFF2-40B4-BE49-F238E27FC236}">
                <a16:creationId xmlns:a16="http://schemas.microsoft.com/office/drawing/2014/main" id="{F4C71C74-4B48-E7AD-0D0F-62D450C291FF}"/>
              </a:ext>
            </a:extLst>
          </p:cNvPr>
          <p:cNvSpPr>
            <a:spLocks noGrp="1"/>
          </p:cNvSpPr>
          <p:nvPr>
            <p:ph type="ftr" sz="quarter" idx="11"/>
          </p:nvPr>
        </p:nvSpPr>
        <p:spPr>
          <a:xfrm>
            <a:off x="6200172" y="6397384"/>
            <a:ext cx="5154592" cy="324091"/>
          </a:xfrm>
        </p:spPr>
        <p:txBody>
          <a:bodyPr/>
          <a:lstStyle/>
          <a:p>
            <a:endParaRPr lang="en-US"/>
          </a:p>
        </p:txBody>
      </p:sp>
      <p:sp>
        <p:nvSpPr>
          <p:cNvPr id="3" name="Slide Number Placeholder 2">
            <a:extLst>
              <a:ext uri="{FF2B5EF4-FFF2-40B4-BE49-F238E27FC236}">
                <a16:creationId xmlns:a16="http://schemas.microsoft.com/office/drawing/2014/main" id="{61C90EA5-480A-7646-8B30-E2658E680736}"/>
              </a:ext>
            </a:extLst>
          </p:cNvPr>
          <p:cNvSpPr>
            <a:spLocks noGrp="1"/>
          </p:cNvSpPr>
          <p:nvPr>
            <p:ph type="sldNum" sz="quarter" idx="12"/>
          </p:nvPr>
        </p:nvSpPr>
        <p:spPr>
          <a:xfrm>
            <a:off x="11354764" y="6397384"/>
            <a:ext cx="380035" cy="320675"/>
          </a:xfrm>
        </p:spPr>
        <p:txBody>
          <a:bodyPr anchor="t">
            <a:normAutofit/>
          </a:bodyPr>
          <a:lstStyle/>
          <a:p>
            <a:pPr>
              <a:spcAft>
                <a:spcPts val="600"/>
              </a:spcAft>
            </a:pPr>
            <a:fld id="{714BF2E0-EE3B-6A4E-9FB9-82DE86E1F02F}" type="slidenum">
              <a:rPr lang="en-US" smtClean="0"/>
              <a:pPr>
                <a:spcAft>
                  <a:spcPts val="600"/>
                </a:spcAft>
              </a:pPr>
              <a:t>3</a:t>
            </a:fld>
            <a:endParaRPr lang="en-US"/>
          </a:p>
        </p:txBody>
      </p:sp>
      <p:graphicFrame>
        <p:nvGraphicFramePr>
          <p:cNvPr id="11" name="Text Placeholder 2">
            <a:extLst>
              <a:ext uri="{FF2B5EF4-FFF2-40B4-BE49-F238E27FC236}">
                <a16:creationId xmlns:a16="http://schemas.microsoft.com/office/drawing/2014/main" id="{55273298-6DA2-F908-677B-3009FB387EDB}"/>
              </a:ext>
            </a:extLst>
          </p:cNvPr>
          <p:cNvGraphicFramePr>
            <a:graphicFrameLocks noGrp="1"/>
          </p:cNvGraphicFramePr>
          <p:nvPr>
            <p:ph idx="1"/>
            <p:extLst>
              <p:ext uri="{D42A27DB-BD31-4B8C-83A1-F6EECF244321}">
                <p14:modId xmlns:p14="http://schemas.microsoft.com/office/powerpoint/2010/main" val="3293040135"/>
              </p:ext>
            </p:extLst>
          </p:nvPr>
        </p:nvGraphicFramePr>
        <p:xfrm>
          <a:off x="457200" y="1577976"/>
          <a:ext cx="11277600" cy="3884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808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10BDAD-E446-E842-8902-2030C8224A02}"/>
              </a:ext>
            </a:extLst>
          </p:cNvPr>
          <p:cNvSpPr>
            <a:spLocks noGrp="1"/>
          </p:cNvSpPr>
          <p:nvPr>
            <p:ph type="title"/>
          </p:nvPr>
        </p:nvSpPr>
        <p:spPr>
          <a:xfrm>
            <a:off x="457200" y="685800"/>
            <a:ext cx="11277600" cy="1004888"/>
          </a:xfrm>
        </p:spPr>
        <p:txBody>
          <a:bodyPr anchor="t">
            <a:normAutofit/>
          </a:bodyPr>
          <a:lstStyle/>
          <a:p>
            <a:r>
              <a:rPr lang="en-US" b="1"/>
              <a:t>Background</a:t>
            </a:r>
          </a:p>
        </p:txBody>
      </p:sp>
      <p:sp>
        <p:nvSpPr>
          <p:cNvPr id="15" name="Footer Placeholder 3">
            <a:extLst>
              <a:ext uri="{FF2B5EF4-FFF2-40B4-BE49-F238E27FC236}">
                <a16:creationId xmlns:a16="http://schemas.microsoft.com/office/drawing/2014/main" id="{E4906F58-86F8-6F56-BC1A-B3C9193213EF}"/>
              </a:ext>
            </a:extLst>
          </p:cNvPr>
          <p:cNvSpPr>
            <a:spLocks noGrp="1"/>
          </p:cNvSpPr>
          <p:nvPr>
            <p:ph type="ftr" sz="quarter" idx="11"/>
          </p:nvPr>
        </p:nvSpPr>
        <p:spPr>
          <a:xfrm>
            <a:off x="6200172" y="6397384"/>
            <a:ext cx="5154592" cy="324091"/>
          </a:xfrm>
        </p:spPr>
        <p:txBody>
          <a:bodyPr/>
          <a:lstStyle/>
          <a:p>
            <a:endParaRPr lang="en-US"/>
          </a:p>
        </p:txBody>
      </p:sp>
      <p:sp>
        <p:nvSpPr>
          <p:cNvPr id="3" name="Slide Number Placeholder 2">
            <a:extLst>
              <a:ext uri="{FF2B5EF4-FFF2-40B4-BE49-F238E27FC236}">
                <a16:creationId xmlns:a16="http://schemas.microsoft.com/office/drawing/2014/main" id="{61C90EA5-480A-7646-8B30-E2658E680736}"/>
              </a:ext>
            </a:extLst>
          </p:cNvPr>
          <p:cNvSpPr>
            <a:spLocks noGrp="1"/>
          </p:cNvSpPr>
          <p:nvPr>
            <p:ph type="sldNum" sz="quarter" idx="12"/>
          </p:nvPr>
        </p:nvSpPr>
        <p:spPr>
          <a:xfrm>
            <a:off x="11354764" y="6397384"/>
            <a:ext cx="380035" cy="320675"/>
          </a:xfrm>
        </p:spPr>
        <p:txBody>
          <a:bodyPr anchor="t">
            <a:normAutofit/>
          </a:bodyPr>
          <a:lstStyle/>
          <a:p>
            <a:pPr>
              <a:spcAft>
                <a:spcPts val="600"/>
              </a:spcAft>
            </a:pPr>
            <a:fld id="{714BF2E0-EE3B-6A4E-9FB9-82DE86E1F02F}" type="slidenum">
              <a:rPr lang="en-US" smtClean="0"/>
              <a:pPr>
                <a:spcAft>
                  <a:spcPts val="600"/>
                </a:spcAft>
              </a:pPr>
              <a:t>4</a:t>
            </a:fld>
            <a:endParaRPr lang="en-US"/>
          </a:p>
        </p:txBody>
      </p:sp>
      <p:graphicFrame>
        <p:nvGraphicFramePr>
          <p:cNvPr id="9" name="Content Placeholder 6">
            <a:extLst>
              <a:ext uri="{FF2B5EF4-FFF2-40B4-BE49-F238E27FC236}">
                <a16:creationId xmlns:a16="http://schemas.microsoft.com/office/drawing/2014/main" id="{38C052E5-2E94-1097-7FC1-15E86647CB9E}"/>
              </a:ext>
            </a:extLst>
          </p:cNvPr>
          <p:cNvGraphicFramePr>
            <a:graphicFrameLocks noGrp="1"/>
          </p:cNvGraphicFramePr>
          <p:nvPr>
            <p:ph idx="1"/>
            <p:extLst>
              <p:ext uri="{D42A27DB-BD31-4B8C-83A1-F6EECF244321}">
                <p14:modId xmlns:p14="http://schemas.microsoft.com/office/powerpoint/2010/main" val="2711714124"/>
              </p:ext>
            </p:extLst>
          </p:nvPr>
        </p:nvGraphicFramePr>
        <p:xfrm>
          <a:off x="457200" y="1591487"/>
          <a:ext cx="11118715" cy="3884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20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10BDAD-E446-E842-8902-2030C8224A02}"/>
              </a:ext>
            </a:extLst>
          </p:cNvPr>
          <p:cNvSpPr>
            <a:spLocks noGrp="1"/>
          </p:cNvSpPr>
          <p:nvPr>
            <p:ph type="title"/>
          </p:nvPr>
        </p:nvSpPr>
        <p:spPr>
          <a:xfrm>
            <a:off x="457200" y="685800"/>
            <a:ext cx="11277600" cy="1004888"/>
          </a:xfrm>
        </p:spPr>
        <p:txBody>
          <a:bodyPr vert="horz" lIns="0" tIns="0" rIns="0" bIns="0" rtlCol="0" anchor="t" anchorCtr="0">
            <a:normAutofit/>
          </a:bodyPr>
          <a:lstStyle/>
          <a:p>
            <a:r>
              <a:rPr lang="en-US" b="1" i="0" kern="1200"/>
              <a:t>Background </a:t>
            </a:r>
            <a:r>
              <a:rPr lang="en-US" b="1" i="1" kern="1200"/>
              <a:t>(continued)</a:t>
            </a:r>
          </a:p>
        </p:txBody>
      </p:sp>
      <p:sp>
        <p:nvSpPr>
          <p:cNvPr id="26" name="Footer Placeholder 3">
            <a:extLst>
              <a:ext uri="{FF2B5EF4-FFF2-40B4-BE49-F238E27FC236}">
                <a16:creationId xmlns:a16="http://schemas.microsoft.com/office/drawing/2014/main" id="{6922FC3D-A1C8-35A6-7788-0273F3FBB803}"/>
              </a:ext>
            </a:extLst>
          </p:cNvPr>
          <p:cNvSpPr>
            <a:spLocks noGrp="1"/>
          </p:cNvSpPr>
          <p:nvPr>
            <p:ph type="ftr" sz="quarter" idx="11"/>
          </p:nvPr>
        </p:nvSpPr>
        <p:spPr>
          <a:xfrm>
            <a:off x="6200172" y="6397384"/>
            <a:ext cx="5154592" cy="324091"/>
          </a:xfrm>
        </p:spPr>
        <p:txBody>
          <a:bodyPr/>
          <a:lstStyle/>
          <a:p>
            <a:endParaRPr lang="en-US"/>
          </a:p>
        </p:txBody>
      </p:sp>
      <p:sp>
        <p:nvSpPr>
          <p:cNvPr id="3" name="Slide Number Placeholder 2">
            <a:extLst>
              <a:ext uri="{FF2B5EF4-FFF2-40B4-BE49-F238E27FC236}">
                <a16:creationId xmlns:a16="http://schemas.microsoft.com/office/drawing/2014/main" id="{61C90EA5-480A-7646-8B30-E2658E680736}"/>
              </a:ext>
            </a:extLst>
          </p:cNvPr>
          <p:cNvSpPr>
            <a:spLocks noGrp="1"/>
          </p:cNvSpPr>
          <p:nvPr>
            <p:ph type="sldNum" sz="quarter" idx="12"/>
          </p:nvPr>
        </p:nvSpPr>
        <p:spPr>
          <a:xfrm>
            <a:off x="11354764" y="6397384"/>
            <a:ext cx="380035" cy="320675"/>
          </a:xfrm>
        </p:spPr>
        <p:txBody>
          <a:bodyPr vert="horz" lIns="0" tIns="0" rIns="0" bIns="0" rtlCol="0" anchor="t" anchorCtr="0">
            <a:normAutofit/>
          </a:bodyPr>
          <a:lstStyle/>
          <a:p>
            <a:pPr>
              <a:spcAft>
                <a:spcPts val="600"/>
              </a:spcAft>
            </a:pPr>
            <a:fld id="{714BF2E0-EE3B-6A4E-9FB9-82DE86E1F02F}" type="slidenum">
              <a:rPr lang="en-US" smtClean="0"/>
              <a:pPr>
                <a:spcAft>
                  <a:spcPts val="600"/>
                </a:spcAft>
              </a:pPr>
              <a:t>5</a:t>
            </a:fld>
            <a:endParaRPr lang="en-US"/>
          </a:p>
        </p:txBody>
      </p:sp>
      <p:graphicFrame>
        <p:nvGraphicFramePr>
          <p:cNvPr id="12" name="TextBox 9">
            <a:extLst>
              <a:ext uri="{FF2B5EF4-FFF2-40B4-BE49-F238E27FC236}">
                <a16:creationId xmlns:a16="http://schemas.microsoft.com/office/drawing/2014/main" id="{A81B3CB4-0AC1-27B3-031D-C3943644A023}"/>
              </a:ext>
            </a:extLst>
          </p:cNvPr>
          <p:cNvGraphicFramePr/>
          <p:nvPr>
            <p:extLst>
              <p:ext uri="{D42A27DB-BD31-4B8C-83A1-F6EECF244321}">
                <p14:modId xmlns:p14="http://schemas.microsoft.com/office/powerpoint/2010/main" val="1769774631"/>
              </p:ext>
            </p:extLst>
          </p:nvPr>
        </p:nvGraphicFramePr>
        <p:xfrm>
          <a:off x="457200" y="1245141"/>
          <a:ext cx="11277599" cy="45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89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10BDAD-E446-E842-8902-2030C8224A02}"/>
              </a:ext>
            </a:extLst>
          </p:cNvPr>
          <p:cNvSpPr>
            <a:spLocks noGrp="1"/>
          </p:cNvSpPr>
          <p:nvPr>
            <p:ph type="title"/>
          </p:nvPr>
        </p:nvSpPr>
        <p:spPr>
          <a:xfrm>
            <a:off x="457200" y="685800"/>
            <a:ext cx="11277600" cy="1004888"/>
          </a:xfrm>
        </p:spPr>
        <p:txBody>
          <a:bodyPr anchor="t">
            <a:normAutofit/>
          </a:bodyPr>
          <a:lstStyle/>
          <a:p>
            <a:r>
              <a:rPr lang="en-US" b="1"/>
              <a:t>Purpose of the RFP</a:t>
            </a:r>
          </a:p>
        </p:txBody>
      </p:sp>
      <p:sp>
        <p:nvSpPr>
          <p:cNvPr id="8" name="Footer Placeholder 3">
            <a:extLst>
              <a:ext uri="{FF2B5EF4-FFF2-40B4-BE49-F238E27FC236}">
                <a16:creationId xmlns:a16="http://schemas.microsoft.com/office/drawing/2014/main" id="{B3095317-E3CE-688E-3780-2503D375C192}"/>
              </a:ext>
            </a:extLst>
          </p:cNvPr>
          <p:cNvSpPr>
            <a:spLocks noGrp="1"/>
          </p:cNvSpPr>
          <p:nvPr>
            <p:ph type="ftr" sz="quarter" idx="11"/>
          </p:nvPr>
        </p:nvSpPr>
        <p:spPr>
          <a:xfrm>
            <a:off x="6200172" y="6397384"/>
            <a:ext cx="5154592" cy="324091"/>
          </a:xfrm>
        </p:spPr>
        <p:txBody>
          <a:bodyPr/>
          <a:lstStyle/>
          <a:p>
            <a:endParaRPr lang="en-US"/>
          </a:p>
        </p:txBody>
      </p:sp>
      <p:sp>
        <p:nvSpPr>
          <p:cNvPr id="13" name="Slide Number Placeholder 4">
            <a:extLst>
              <a:ext uri="{FF2B5EF4-FFF2-40B4-BE49-F238E27FC236}">
                <a16:creationId xmlns:a16="http://schemas.microsoft.com/office/drawing/2014/main" id="{9243DF73-739D-C3FB-D2FB-66DBDEBAF424}"/>
              </a:ext>
            </a:extLst>
          </p:cNvPr>
          <p:cNvSpPr>
            <a:spLocks noGrp="1"/>
          </p:cNvSpPr>
          <p:nvPr>
            <p:ph type="sldNum" sz="quarter" idx="12"/>
          </p:nvPr>
        </p:nvSpPr>
        <p:spPr>
          <a:xfrm>
            <a:off x="11354764" y="6397384"/>
            <a:ext cx="380035" cy="320675"/>
          </a:xfrm>
        </p:spPr>
        <p:txBody>
          <a:bodyPr/>
          <a:lstStyle/>
          <a:p>
            <a:pPr>
              <a:spcAft>
                <a:spcPts val="600"/>
              </a:spcAft>
            </a:pPr>
            <a:fld id="{714BF2E0-EE3B-6A4E-9FB9-82DE86E1F02F}" type="slidenum">
              <a:rPr lang="en-US" smtClean="0"/>
              <a:pPr>
                <a:spcAft>
                  <a:spcPts val="600"/>
                </a:spcAft>
              </a:pPr>
              <a:t>6</a:t>
            </a:fld>
            <a:endParaRPr lang="en-US"/>
          </a:p>
        </p:txBody>
      </p:sp>
      <p:graphicFrame>
        <p:nvGraphicFramePr>
          <p:cNvPr id="5" name="Diagram 4">
            <a:extLst>
              <a:ext uri="{FF2B5EF4-FFF2-40B4-BE49-F238E27FC236}">
                <a16:creationId xmlns:a16="http://schemas.microsoft.com/office/drawing/2014/main" id="{CFFDC2DA-95DC-453F-9AB6-7D0EB953C1E6}"/>
              </a:ext>
            </a:extLst>
          </p:cNvPr>
          <p:cNvGraphicFramePr/>
          <p:nvPr>
            <p:extLst>
              <p:ext uri="{D42A27DB-BD31-4B8C-83A1-F6EECF244321}">
                <p14:modId xmlns:p14="http://schemas.microsoft.com/office/powerpoint/2010/main" val="2030048990"/>
              </p:ext>
            </p:extLst>
          </p:nvPr>
        </p:nvGraphicFramePr>
        <p:xfrm>
          <a:off x="0" y="1022041"/>
          <a:ext cx="12058650" cy="512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EDB3FCD-FA1D-DFC3-0D8B-E3A42DCB026D}"/>
              </a:ext>
            </a:extLst>
          </p:cNvPr>
          <p:cNvSpPr txBox="1"/>
          <p:nvPr/>
        </p:nvSpPr>
        <p:spPr>
          <a:xfrm>
            <a:off x="8215314" y="3477987"/>
            <a:ext cx="3519485" cy="2062103"/>
          </a:xfrm>
          <a:prstGeom prst="rect">
            <a:avLst/>
          </a:prstGeom>
          <a:solidFill>
            <a:srgbClr val="C9DDF3"/>
          </a:solidFill>
        </p:spPr>
        <p:txBody>
          <a:bodyPr wrap="square" rtlCol="0">
            <a:spAutoFit/>
          </a:bodyPr>
          <a:lstStyle/>
          <a:p>
            <a:r>
              <a:rPr lang="en-ID" sz="1600" b="1"/>
              <a:t>Important Note</a:t>
            </a:r>
          </a:p>
          <a:p>
            <a:r>
              <a:rPr lang="en-ID" sz="1600" i="1"/>
              <a:t>This assignment focuses on strengthening governance and digitalization of fellowship program management, including integration within the national health information ecosystem – SATUSEHAT SDMK, rather than standalone system development.</a:t>
            </a:r>
            <a:endParaRPr lang="en-US" sz="1600" i="1"/>
          </a:p>
        </p:txBody>
      </p:sp>
    </p:spTree>
    <p:extLst>
      <p:ext uri="{BB962C8B-B14F-4D97-AF65-F5344CB8AC3E}">
        <p14:creationId xmlns:p14="http://schemas.microsoft.com/office/powerpoint/2010/main" val="313635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595108A-1720-4455-BA5F-18D3C78E45B8}"/>
              </a:ext>
            </a:extLst>
          </p:cNvPr>
          <p:cNvSpPr txBox="1"/>
          <p:nvPr/>
        </p:nvSpPr>
        <p:spPr>
          <a:xfrm>
            <a:off x="7066225" y="1640274"/>
            <a:ext cx="4479471" cy="8710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07000"/>
              </a:lnSpc>
              <a:buSzPts val="1000"/>
            </a:pPr>
            <a:r>
              <a:rPr lang="en-US" sz="1600" b="1"/>
              <a:t>Deliverables:</a:t>
            </a:r>
            <a:endParaRPr lang="en-US" sz="1600" b="1">
              <a:latin typeface="Calibri" panose="020F0502020204030204" pitchFamily="34" charset="0"/>
              <a:cs typeface="Calibri" panose="020F0502020204030204" pitchFamily="34" charset="0"/>
            </a:endParaRPr>
          </a:p>
          <a:p>
            <a:pPr marL="285750" indent="-285750" algn="just">
              <a:lnSpc>
                <a:spcPct val="107000"/>
              </a:lnSpc>
              <a:buSzPct val="100000"/>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An agreed detailed activity plan, including timeline and coordination arrangements.</a:t>
            </a:r>
          </a:p>
        </p:txBody>
      </p:sp>
      <p:sp>
        <p:nvSpPr>
          <p:cNvPr id="27" name="Arrow: Right 26">
            <a:extLst>
              <a:ext uri="{FF2B5EF4-FFF2-40B4-BE49-F238E27FC236}">
                <a16:creationId xmlns:a16="http://schemas.microsoft.com/office/drawing/2014/main" id="{C548FA8B-2F06-4A5A-81F0-B37567A2E4CC}"/>
              </a:ext>
            </a:extLst>
          </p:cNvPr>
          <p:cNvSpPr/>
          <p:nvPr/>
        </p:nvSpPr>
        <p:spPr>
          <a:xfrm>
            <a:off x="6725634" y="2051804"/>
            <a:ext cx="190500" cy="317500"/>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3" name="Title 5">
            <a:extLst>
              <a:ext uri="{FF2B5EF4-FFF2-40B4-BE49-F238E27FC236}">
                <a16:creationId xmlns:a16="http://schemas.microsoft.com/office/drawing/2014/main" id="{2BD0E1DE-38CF-46AB-B665-6343C2D43C0C}"/>
              </a:ext>
            </a:extLst>
          </p:cNvPr>
          <p:cNvSpPr>
            <a:spLocks noGrp="1"/>
          </p:cNvSpPr>
          <p:nvPr>
            <p:ph type="title"/>
          </p:nvPr>
        </p:nvSpPr>
        <p:spPr>
          <a:xfrm>
            <a:off x="457200" y="152216"/>
            <a:ext cx="11277600" cy="428043"/>
          </a:xfrm>
        </p:spPr>
        <p:txBody>
          <a:bodyPr>
            <a:normAutofit/>
          </a:bodyPr>
          <a:lstStyle/>
          <a:p>
            <a:r>
              <a:rPr lang="en-US" sz="2000" b="1">
                <a:latin typeface="+mj-lt"/>
              </a:rPr>
              <a:t>Scope of Work and Deliverables (continued)</a:t>
            </a:r>
          </a:p>
        </p:txBody>
      </p:sp>
      <p:sp>
        <p:nvSpPr>
          <p:cNvPr id="4" name="TextBox 3">
            <a:extLst>
              <a:ext uri="{FF2B5EF4-FFF2-40B4-BE49-F238E27FC236}">
                <a16:creationId xmlns:a16="http://schemas.microsoft.com/office/drawing/2014/main" id="{638CFC7B-503C-0902-4DE2-FA5E9FD9A9F8}"/>
              </a:ext>
            </a:extLst>
          </p:cNvPr>
          <p:cNvSpPr txBox="1"/>
          <p:nvPr/>
        </p:nvSpPr>
        <p:spPr>
          <a:xfrm>
            <a:off x="457200" y="1628091"/>
            <a:ext cx="1419726" cy="1077218"/>
          </a:xfrm>
          <a:prstGeom prst="rect">
            <a:avLst/>
          </a:prstGeom>
          <a:solidFill>
            <a:schemeClr val="accent1">
              <a:lumMod val="20000"/>
              <a:lumOff val="80000"/>
            </a:schemeClr>
          </a:solidFill>
          <a:ln>
            <a:solidFill>
              <a:schemeClr val="accent1"/>
            </a:solidFill>
          </a:ln>
        </p:spPr>
        <p:txBody>
          <a:bodyPr wrap="square">
            <a:spAutoFit/>
          </a:bodyPr>
          <a:lstStyle/>
          <a:p>
            <a:r>
              <a:rPr lang="en-US" sz="1600" b="1">
                <a:latin typeface="Calibri" panose="020F0502020204030204" pitchFamily="34" charset="0"/>
                <a:ea typeface="Calibri" panose="020F0502020204030204" pitchFamily="34" charset="0"/>
                <a:cs typeface="Calibri" panose="020F0502020204030204" pitchFamily="34" charset="0"/>
              </a:rPr>
              <a:t>1. Preparatory Coordination and Activity Planning</a:t>
            </a:r>
          </a:p>
        </p:txBody>
      </p:sp>
      <p:sp>
        <p:nvSpPr>
          <p:cNvPr id="5" name="TextBox 4">
            <a:extLst>
              <a:ext uri="{FF2B5EF4-FFF2-40B4-BE49-F238E27FC236}">
                <a16:creationId xmlns:a16="http://schemas.microsoft.com/office/drawing/2014/main" id="{AAFE9DED-4D94-04AF-76DD-F64E2053D57B}"/>
              </a:ext>
            </a:extLst>
          </p:cNvPr>
          <p:cNvSpPr txBox="1"/>
          <p:nvPr/>
        </p:nvSpPr>
        <p:spPr>
          <a:xfrm>
            <a:off x="2123102" y="1628091"/>
            <a:ext cx="4479471"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a:t>Activities include:</a:t>
            </a:r>
          </a:p>
          <a:p>
            <a:pPr marL="285750" lvl="0" indent="-285750">
              <a:buFont typeface="Arial" panose="020B0604020202020204" pitchFamily="34" charset="0"/>
              <a:buChar char="•"/>
            </a:pPr>
            <a:r>
              <a:rPr lang="en-US"/>
              <a:t>Coordination meetings with the Directorate of Health workforce quality, the Directorate General of Health workforce, </a:t>
            </a:r>
            <a:r>
              <a:rPr lang="en-US" err="1"/>
              <a:t>Pusdatin</a:t>
            </a:r>
            <a:r>
              <a:rPr lang="en-US"/>
              <a:t>, MoH and other relevant stakeholders to discuss activity preparation, implementation, and alignment with the SATUSEHAT SDMK ecosystem.</a:t>
            </a:r>
            <a:endParaRPr lang="en-ID"/>
          </a:p>
          <a:p>
            <a:pPr marL="285750" indent="-285750">
              <a:buFont typeface="Arial" panose="020B0604020202020204" pitchFamily="34" charset="0"/>
              <a:buChar char="•"/>
            </a:pPr>
            <a:r>
              <a:rPr lang="en-US"/>
              <a:t>Discussions to clarify the scope of work, sequencing of activities, and coordination arrangements for the assignment.</a:t>
            </a:r>
            <a:r>
              <a:rPr lang="en-ID" sz="1600"/>
              <a:t> </a:t>
            </a:r>
            <a:endParaRPr lang="en-US" sz="1600"/>
          </a:p>
        </p:txBody>
      </p:sp>
      <p:sp>
        <p:nvSpPr>
          <p:cNvPr id="11" name="TextBox 10">
            <a:extLst>
              <a:ext uri="{FF2B5EF4-FFF2-40B4-BE49-F238E27FC236}">
                <a16:creationId xmlns:a16="http://schemas.microsoft.com/office/drawing/2014/main" id="{60242633-87EA-2106-1E74-23419312FD1F}"/>
              </a:ext>
            </a:extLst>
          </p:cNvPr>
          <p:cNvSpPr txBox="1"/>
          <p:nvPr/>
        </p:nvSpPr>
        <p:spPr>
          <a:xfrm>
            <a:off x="457200" y="563296"/>
            <a:ext cx="11277600" cy="738664"/>
          </a:xfrm>
          <a:prstGeom prst="rect">
            <a:avLst/>
          </a:prstGeom>
          <a:noFill/>
        </p:spPr>
        <p:txBody>
          <a:bodyPr wrap="square">
            <a:spAutoFit/>
          </a:bodyPr>
          <a:lstStyle/>
          <a:p>
            <a:r>
              <a:rPr lang="en-US" sz="1400" b="1"/>
              <a:t>Estimated Start Date: May 2026</a:t>
            </a:r>
            <a:r>
              <a:rPr lang="en-ID" sz="1400" b="1"/>
              <a:t>	</a:t>
            </a:r>
            <a:r>
              <a:rPr lang="en-ID" sz="1400"/>
              <a:t>		</a:t>
            </a:r>
            <a:r>
              <a:rPr lang="en-US" sz="1400" b="1"/>
              <a:t>End Date: April 2027</a:t>
            </a:r>
            <a:endParaRPr lang="en-ID" sz="1400" b="1"/>
          </a:p>
          <a:p>
            <a:r>
              <a:rPr lang="en-US" sz="1400"/>
              <a:t>The total project duration is 12 months, consisting of approximately 4 months for system development and implementation by the contracted provider, followed by server hand over to Centre of Data and Information Technology (</a:t>
            </a:r>
            <a:r>
              <a:rPr lang="en-US" sz="1400" err="1"/>
              <a:t>Pusdatin</a:t>
            </a:r>
            <a:r>
              <a:rPr lang="en-US" sz="1400"/>
              <a:t>) MoH, and warranty and technical support period. </a:t>
            </a:r>
            <a:endParaRPr lang="en-ID" sz="1400"/>
          </a:p>
        </p:txBody>
      </p:sp>
      <p:sp>
        <p:nvSpPr>
          <p:cNvPr id="19" name="TextBox 18">
            <a:extLst>
              <a:ext uri="{FF2B5EF4-FFF2-40B4-BE49-F238E27FC236}">
                <a16:creationId xmlns:a16="http://schemas.microsoft.com/office/drawing/2014/main" id="{3A2A867D-A9B1-6B1F-49E8-5EAA1C271A3E}"/>
              </a:ext>
            </a:extLst>
          </p:cNvPr>
          <p:cNvSpPr txBox="1"/>
          <p:nvPr/>
        </p:nvSpPr>
        <p:spPr>
          <a:xfrm>
            <a:off x="7066225" y="2952252"/>
            <a:ext cx="4479471" cy="1569660"/>
          </a:xfrm>
          <a:prstGeom prst="rect">
            <a:avLst/>
          </a:prstGeom>
          <a:ln>
            <a:solidFill>
              <a:srgbClr val="F26829"/>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b="1"/>
              <a:t>Note:</a:t>
            </a:r>
          </a:p>
          <a:p>
            <a:pPr marL="285750" indent="-285750">
              <a:buFont typeface="Arial" panose="020B0604020202020204" pitchFamily="34" charset="0"/>
              <a:buChar char="•"/>
            </a:pPr>
            <a:r>
              <a:rPr lang="en-US" sz="1600"/>
              <a:t>The preparatory coordination and activity planning will be supported by u</a:t>
            </a:r>
            <a:r>
              <a:rPr lang="en-US" sz="1600" b="1"/>
              <a:t>p to 2 hybrid meetings </a:t>
            </a:r>
            <a:r>
              <a:rPr lang="en-US" sz="1600"/>
              <a:t>at the Directorate of Health workforce quality office, with a maximum of 15 participants per meeting.</a:t>
            </a:r>
          </a:p>
        </p:txBody>
      </p:sp>
      <p:sp>
        <p:nvSpPr>
          <p:cNvPr id="3" name="TextBox 2">
            <a:extLst>
              <a:ext uri="{FF2B5EF4-FFF2-40B4-BE49-F238E27FC236}">
                <a16:creationId xmlns:a16="http://schemas.microsoft.com/office/drawing/2014/main" id="{2665BBDC-9FA1-4B62-6C29-216684153B08}"/>
              </a:ext>
            </a:extLst>
          </p:cNvPr>
          <p:cNvSpPr txBox="1"/>
          <p:nvPr/>
        </p:nvSpPr>
        <p:spPr>
          <a:xfrm>
            <a:off x="7664824" y="7611035"/>
            <a:ext cx="184731" cy="338554"/>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l"/>
            <a:endParaRPr lang="en-US" sz="1600" b="1"/>
          </a:p>
        </p:txBody>
      </p:sp>
    </p:spTree>
    <p:extLst>
      <p:ext uri="{BB962C8B-B14F-4D97-AF65-F5344CB8AC3E}">
        <p14:creationId xmlns:p14="http://schemas.microsoft.com/office/powerpoint/2010/main" val="218902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E109-4C3B-4FBA-CD7E-EC2F47F454CE}"/>
            </a:ext>
          </a:extLst>
        </p:cNvPr>
        <p:cNvGrpSpPr/>
        <p:nvPr/>
      </p:nvGrpSpPr>
      <p:grpSpPr>
        <a:xfrm>
          <a:off x="0" y="0"/>
          <a:ext cx="0" cy="0"/>
          <a:chOff x="0" y="0"/>
          <a:chExt cx="0" cy="0"/>
        </a:xfrm>
      </p:grpSpPr>
      <p:sp>
        <p:nvSpPr>
          <p:cNvPr id="13" name="Title 5">
            <a:extLst>
              <a:ext uri="{FF2B5EF4-FFF2-40B4-BE49-F238E27FC236}">
                <a16:creationId xmlns:a16="http://schemas.microsoft.com/office/drawing/2014/main" id="{99DB214D-4ACC-1D30-CDC0-415F1F3670EE}"/>
              </a:ext>
            </a:extLst>
          </p:cNvPr>
          <p:cNvSpPr>
            <a:spLocks noGrp="1"/>
          </p:cNvSpPr>
          <p:nvPr>
            <p:ph type="title"/>
          </p:nvPr>
        </p:nvSpPr>
        <p:spPr>
          <a:xfrm>
            <a:off x="457200" y="152216"/>
            <a:ext cx="11277600" cy="428043"/>
          </a:xfrm>
        </p:spPr>
        <p:txBody>
          <a:bodyPr>
            <a:normAutofit/>
          </a:bodyPr>
          <a:lstStyle/>
          <a:p>
            <a:r>
              <a:rPr lang="en-US" sz="2000" b="1">
                <a:latin typeface="+mj-lt"/>
              </a:rPr>
              <a:t>Scope of Work and Deliverables (continued)</a:t>
            </a:r>
          </a:p>
        </p:txBody>
      </p:sp>
      <p:sp>
        <p:nvSpPr>
          <p:cNvPr id="6" name="TextBox 5">
            <a:extLst>
              <a:ext uri="{FF2B5EF4-FFF2-40B4-BE49-F238E27FC236}">
                <a16:creationId xmlns:a16="http://schemas.microsoft.com/office/drawing/2014/main" id="{8A7C9DB8-3A9F-0DA6-DB93-E3EBA5A49ACB}"/>
              </a:ext>
            </a:extLst>
          </p:cNvPr>
          <p:cNvSpPr txBox="1"/>
          <p:nvPr/>
        </p:nvSpPr>
        <p:spPr>
          <a:xfrm>
            <a:off x="7449670" y="949588"/>
            <a:ext cx="4199455"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b="1"/>
              <a:t>Deliverables:</a:t>
            </a:r>
          </a:p>
          <a:p>
            <a:pPr marL="285750" lvl="0" indent="-285750">
              <a:buFont typeface="Arial" panose="020B0604020202020204" pitchFamily="34" charset="0"/>
              <a:buChar char="•"/>
            </a:pPr>
            <a:r>
              <a:rPr lang="en-US"/>
              <a:t>Approved Functional Requirements Specification (FRS).</a:t>
            </a:r>
            <a:endParaRPr lang="en-ID"/>
          </a:p>
          <a:p>
            <a:pPr marL="285750" lvl="0" indent="-285750">
              <a:buFont typeface="Arial" panose="020B0604020202020204" pitchFamily="34" charset="0"/>
              <a:buChar char="•"/>
            </a:pPr>
            <a:r>
              <a:rPr lang="en-US"/>
              <a:t>Validated workflow diagrams and user journey maps.</a:t>
            </a:r>
            <a:endParaRPr lang="en-ID"/>
          </a:p>
          <a:p>
            <a:pPr marL="285750" indent="-285750">
              <a:buFont typeface="Arial" panose="020B0604020202020204" pitchFamily="34" charset="0"/>
              <a:buChar char="•"/>
            </a:pPr>
            <a:r>
              <a:rPr lang="en-US"/>
              <a:t>System Architecture and Technical Design Document.</a:t>
            </a:r>
            <a:r>
              <a:rPr lang="en-ID" sz="1600"/>
              <a:t> </a:t>
            </a:r>
            <a:endParaRPr lang="en-US" sz="160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Arrow: Right 7">
            <a:extLst>
              <a:ext uri="{FF2B5EF4-FFF2-40B4-BE49-F238E27FC236}">
                <a16:creationId xmlns:a16="http://schemas.microsoft.com/office/drawing/2014/main" id="{F53ACAF0-27F5-EF1D-2DBB-96B79D754577}"/>
              </a:ext>
            </a:extLst>
          </p:cNvPr>
          <p:cNvSpPr/>
          <p:nvPr/>
        </p:nvSpPr>
        <p:spPr>
          <a:xfrm>
            <a:off x="7121257" y="1957731"/>
            <a:ext cx="190500" cy="317500"/>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DA1DBC7-4519-9CA0-09D8-5CE7040B41A2}"/>
              </a:ext>
            </a:extLst>
          </p:cNvPr>
          <p:cNvSpPr txBox="1"/>
          <p:nvPr/>
        </p:nvSpPr>
        <p:spPr>
          <a:xfrm>
            <a:off x="457200" y="968487"/>
            <a:ext cx="1723944" cy="830997"/>
          </a:xfrm>
          <a:prstGeom prst="rect">
            <a:avLst/>
          </a:prstGeom>
          <a:solidFill>
            <a:schemeClr val="accent5">
              <a:lumMod val="20000"/>
              <a:lumOff val="80000"/>
            </a:schemeClr>
          </a:solidFill>
          <a:ln>
            <a:solidFill>
              <a:schemeClr val="accent1"/>
            </a:solidFill>
          </a:ln>
        </p:spPr>
        <p:txBody>
          <a:bodyPr wrap="square">
            <a:spAutoFit/>
          </a:bodyPr>
          <a:lstStyle/>
          <a:p>
            <a:r>
              <a:rPr lang="en-US" sz="1600" b="1">
                <a:latin typeface="Calibri" panose="020F0502020204030204" pitchFamily="34" charset="0"/>
                <a:ea typeface="Calibri" panose="020F0502020204030204" pitchFamily="34" charset="0"/>
                <a:cs typeface="Calibri" panose="020F0502020204030204" pitchFamily="34" charset="0"/>
              </a:rPr>
              <a:t>2. Requirements Analysis and System Design</a:t>
            </a:r>
          </a:p>
        </p:txBody>
      </p:sp>
      <p:sp>
        <p:nvSpPr>
          <p:cNvPr id="10" name="TextBox 9">
            <a:extLst>
              <a:ext uri="{FF2B5EF4-FFF2-40B4-BE49-F238E27FC236}">
                <a16:creationId xmlns:a16="http://schemas.microsoft.com/office/drawing/2014/main" id="{4F3F721B-4F71-4205-52D4-1DEEA5D7704F}"/>
              </a:ext>
            </a:extLst>
          </p:cNvPr>
          <p:cNvSpPr txBox="1"/>
          <p:nvPr/>
        </p:nvSpPr>
        <p:spPr>
          <a:xfrm>
            <a:off x="2480421" y="968487"/>
            <a:ext cx="4479471" cy="44935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a:t>Activities include:</a:t>
            </a:r>
          </a:p>
          <a:p>
            <a:pPr marL="285750" lvl="0" indent="-285750">
              <a:buFont typeface="Arial" panose="020B0604020202020204" pitchFamily="34" charset="0"/>
              <a:buChar char="•"/>
            </a:pPr>
            <a:r>
              <a:rPr lang="en-US"/>
              <a:t>Map current fellowship business processes and workflows and identify digitalization needs</a:t>
            </a:r>
            <a:endParaRPr lang="en-ID"/>
          </a:p>
          <a:p>
            <a:pPr marL="285750" lvl="0" indent="-285750">
              <a:buFont typeface="Arial" panose="020B0604020202020204" pitchFamily="34" charset="0"/>
              <a:buChar char="•"/>
            </a:pPr>
            <a:r>
              <a:rPr lang="en-US"/>
              <a:t>Define user roles, access hierarchy, and authorization protocols.</a:t>
            </a:r>
            <a:endParaRPr lang="en-ID"/>
          </a:p>
          <a:p>
            <a:pPr marL="285750" lvl="0" indent="-285750">
              <a:buFont typeface="Arial" panose="020B0604020202020204" pitchFamily="34" charset="0"/>
              <a:buChar char="•"/>
            </a:pPr>
            <a:r>
              <a:rPr lang="en-US"/>
              <a:t>Develop functional requirement specifications and system architecture design.</a:t>
            </a:r>
            <a:endParaRPr lang="en-ID"/>
          </a:p>
          <a:p>
            <a:pPr marL="285750" lvl="0" indent="-285750">
              <a:buFont typeface="Arial" panose="020B0604020202020204" pitchFamily="34" charset="0"/>
              <a:buChar char="•"/>
            </a:pPr>
            <a:r>
              <a:rPr lang="en-US"/>
              <a:t>Define interoperability requirements with SATUSEHAT APIs and HRH datasets.</a:t>
            </a:r>
            <a:endParaRPr lang="en-ID"/>
          </a:p>
          <a:p>
            <a:pPr marL="285750" lvl="0" indent="-285750">
              <a:buFont typeface="Arial" panose="020B0604020202020204" pitchFamily="34" charset="0"/>
              <a:buChar char="•"/>
            </a:pPr>
            <a:r>
              <a:rPr lang="en-US"/>
              <a:t>Define data governance and cybersecurity requirements aligned with national standards.</a:t>
            </a:r>
            <a:endParaRPr lang="en-ID"/>
          </a:p>
          <a:p>
            <a:pPr marL="285750" indent="-285750">
              <a:buFont typeface="Arial" panose="020B0604020202020204" pitchFamily="34" charset="0"/>
              <a:buChar char="•"/>
            </a:pPr>
            <a:r>
              <a:rPr lang="en-US"/>
              <a:t>Prepare a system implementation approach and risk mitigation plan.</a:t>
            </a:r>
            <a:r>
              <a:rPr lang="en-ID" sz="1600"/>
              <a:t> </a:t>
            </a:r>
            <a:endParaRPr lang="en-US" sz="1600"/>
          </a:p>
        </p:txBody>
      </p:sp>
      <p:sp>
        <p:nvSpPr>
          <p:cNvPr id="14" name="TextBox 13">
            <a:extLst>
              <a:ext uri="{FF2B5EF4-FFF2-40B4-BE49-F238E27FC236}">
                <a16:creationId xmlns:a16="http://schemas.microsoft.com/office/drawing/2014/main" id="{469C0356-9D89-F214-6D7E-E5529721412D}"/>
              </a:ext>
            </a:extLst>
          </p:cNvPr>
          <p:cNvSpPr txBox="1"/>
          <p:nvPr/>
        </p:nvSpPr>
        <p:spPr>
          <a:xfrm>
            <a:off x="7449671" y="3429000"/>
            <a:ext cx="4199454" cy="1754326"/>
          </a:xfrm>
          <a:prstGeom prst="rect">
            <a:avLst/>
          </a:prstGeom>
          <a:ln>
            <a:solidFill>
              <a:srgbClr val="F26829"/>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b="1"/>
              <a:t>Note:</a:t>
            </a:r>
          </a:p>
          <a:p>
            <a:r>
              <a:rPr lang="en-US" b="1"/>
              <a:t>Desk Work </a:t>
            </a:r>
            <a:r>
              <a:rPr lang="en-US"/>
              <a:t>(internal preparation, system development, and technical coordination) with technical consultations with relevant stakeholder as needed</a:t>
            </a:r>
          </a:p>
        </p:txBody>
      </p:sp>
    </p:spTree>
    <p:extLst>
      <p:ext uri="{BB962C8B-B14F-4D97-AF65-F5344CB8AC3E}">
        <p14:creationId xmlns:p14="http://schemas.microsoft.com/office/powerpoint/2010/main" val="382339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95531-0896-3F72-DAD6-A0611637AA88}"/>
            </a:ext>
          </a:extLst>
        </p:cNvPr>
        <p:cNvGrpSpPr/>
        <p:nvPr/>
      </p:nvGrpSpPr>
      <p:grpSpPr>
        <a:xfrm>
          <a:off x="0" y="0"/>
          <a:ext cx="0" cy="0"/>
          <a:chOff x="0" y="0"/>
          <a:chExt cx="0" cy="0"/>
        </a:xfrm>
      </p:grpSpPr>
      <p:sp>
        <p:nvSpPr>
          <p:cNvPr id="13" name="Title 5">
            <a:extLst>
              <a:ext uri="{FF2B5EF4-FFF2-40B4-BE49-F238E27FC236}">
                <a16:creationId xmlns:a16="http://schemas.microsoft.com/office/drawing/2014/main" id="{DAB8602B-7C06-B1F5-16F2-647412E3F6B9}"/>
              </a:ext>
            </a:extLst>
          </p:cNvPr>
          <p:cNvSpPr>
            <a:spLocks noGrp="1"/>
          </p:cNvSpPr>
          <p:nvPr>
            <p:ph type="title"/>
          </p:nvPr>
        </p:nvSpPr>
        <p:spPr>
          <a:xfrm>
            <a:off x="457200" y="152216"/>
            <a:ext cx="11277600" cy="428043"/>
          </a:xfrm>
        </p:spPr>
        <p:txBody>
          <a:bodyPr>
            <a:normAutofit/>
          </a:bodyPr>
          <a:lstStyle/>
          <a:p>
            <a:r>
              <a:rPr lang="en-US" sz="2000" b="1">
                <a:latin typeface="+mj-lt"/>
              </a:rPr>
              <a:t>Scope of Work and Deliverables (continued)</a:t>
            </a:r>
          </a:p>
        </p:txBody>
      </p:sp>
      <p:sp>
        <p:nvSpPr>
          <p:cNvPr id="9" name="TextBox 8">
            <a:extLst>
              <a:ext uri="{FF2B5EF4-FFF2-40B4-BE49-F238E27FC236}">
                <a16:creationId xmlns:a16="http://schemas.microsoft.com/office/drawing/2014/main" id="{FC12ECBF-083E-0DBB-52BC-AA11EE6AD4A6}"/>
              </a:ext>
            </a:extLst>
          </p:cNvPr>
          <p:cNvSpPr txBox="1"/>
          <p:nvPr/>
        </p:nvSpPr>
        <p:spPr>
          <a:xfrm>
            <a:off x="580571" y="713600"/>
            <a:ext cx="6220343" cy="338554"/>
          </a:xfrm>
          <a:prstGeom prst="rect">
            <a:avLst/>
          </a:prstGeom>
          <a:solidFill>
            <a:schemeClr val="accent3">
              <a:lumMod val="60000"/>
              <a:lumOff val="40000"/>
            </a:schemeClr>
          </a:solidFill>
          <a:ln>
            <a:solidFill>
              <a:schemeClr val="accent1"/>
            </a:solidFill>
          </a:ln>
        </p:spPr>
        <p:txBody>
          <a:bodyPr wrap="square">
            <a:spAutoFit/>
          </a:bodyPr>
          <a:lstStyle/>
          <a:p>
            <a:r>
              <a:rPr lang="en-US" sz="1600" b="1">
                <a:latin typeface="Calibri" panose="020F0502020204030204" pitchFamily="34" charset="0"/>
                <a:ea typeface="Calibri" panose="020F0502020204030204" pitchFamily="34" charset="0"/>
                <a:cs typeface="Calibri" panose="020F0502020204030204" pitchFamily="34" charset="0"/>
              </a:rPr>
              <a:t>3. System Development and Configuration</a:t>
            </a:r>
          </a:p>
        </p:txBody>
      </p:sp>
      <p:sp>
        <p:nvSpPr>
          <p:cNvPr id="4" name="TextBox 3">
            <a:extLst>
              <a:ext uri="{FF2B5EF4-FFF2-40B4-BE49-F238E27FC236}">
                <a16:creationId xmlns:a16="http://schemas.microsoft.com/office/drawing/2014/main" id="{145CB0BE-BF64-544A-32C7-6BF25056499E}"/>
              </a:ext>
            </a:extLst>
          </p:cNvPr>
          <p:cNvSpPr txBox="1"/>
          <p:nvPr/>
        </p:nvSpPr>
        <p:spPr>
          <a:xfrm>
            <a:off x="580571" y="1185496"/>
            <a:ext cx="10914743" cy="830997"/>
          </a:xfrm>
          <a:prstGeom prst="rect">
            <a:avLst/>
          </a:prstGeom>
          <a:noFill/>
        </p:spPr>
        <p:txBody>
          <a:bodyPr wrap="square">
            <a:spAutoFit/>
          </a:bodyPr>
          <a:lstStyle/>
          <a:p>
            <a:r>
              <a:rPr lang="en-US" sz="1600"/>
              <a:t>This phase focuses on the development and configuration of the Fellowship Information System based on approved specifications. The contractor shall develop modular system components enabling end-to-end digital management of fellowship program within a secure and scalable environment.</a:t>
            </a:r>
            <a:r>
              <a:rPr lang="en-ID" sz="1600"/>
              <a:t> </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5B29C93-8F30-A9C4-65F5-9065FAB4B0DB}"/>
              </a:ext>
            </a:extLst>
          </p:cNvPr>
          <p:cNvSpPr txBox="1"/>
          <p:nvPr/>
        </p:nvSpPr>
        <p:spPr>
          <a:xfrm>
            <a:off x="6605038" y="2122282"/>
            <a:ext cx="4846734"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t>Deliverables:</a:t>
            </a:r>
            <a:endParaRPr lang="en-ID" b="1"/>
          </a:p>
          <a:p>
            <a:pPr marL="285750" lvl="0" indent="-285750">
              <a:buFont typeface="Arial" panose="020B0604020202020204" pitchFamily="34" charset="0"/>
              <a:buChar char="•"/>
            </a:pPr>
            <a:r>
              <a:rPr lang="en-US"/>
              <a:t>Developed and configured Fellowship Information System modules as described above.</a:t>
            </a:r>
            <a:endParaRPr lang="en-ID"/>
          </a:p>
          <a:p>
            <a:pPr marL="285750" lvl="0" indent="-285750">
              <a:buFont typeface="Arial" panose="020B0604020202020204" pitchFamily="34" charset="0"/>
              <a:buChar char="•"/>
            </a:pPr>
            <a:r>
              <a:rPr lang="en-US"/>
              <a:t>Audit trail functionality enabling complete logging of user activities, approvals and data changes within the system.</a:t>
            </a:r>
            <a:endParaRPr lang="en-ID"/>
          </a:p>
          <a:p>
            <a:pPr marL="285750" lvl="0" indent="-285750">
              <a:buFont typeface="Arial" panose="020B0604020202020204" pitchFamily="34" charset="0"/>
              <a:buChar char="•"/>
            </a:pPr>
            <a:r>
              <a:rPr lang="en-US"/>
              <a:t>System configuration documentation and technical setup.</a:t>
            </a:r>
            <a:endParaRPr lang="en-ID"/>
          </a:p>
          <a:p>
            <a:pPr marL="285750" indent="-285750">
              <a:buFont typeface="Arial" panose="020B0604020202020204" pitchFamily="34" charset="0"/>
              <a:buChar char="•"/>
            </a:pPr>
            <a:r>
              <a:rPr lang="en-US"/>
              <a:t>System ready for integration and testing.</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2" name="Arrow: Right 11">
            <a:extLst>
              <a:ext uri="{FF2B5EF4-FFF2-40B4-BE49-F238E27FC236}">
                <a16:creationId xmlns:a16="http://schemas.microsoft.com/office/drawing/2014/main" id="{BD9CEFB8-876F-F182-8A96-12B412438366}"/>
              </a:ext>
            </a:extLst>
          </p:cNvPr>
          <p:cNvSpPr/>
          <p:nvPr/>
        </p:nvSpPr>
        <p:spPr>
          <a:xfrm>
            <a:off x="6255269" y="3245282"/>
            <a:ext cx="190500" cy="317500"/>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07FE494C-4531-8FD0-3792-155E48C967AC}"/>
              </a:ext>
            </a:extLst>
          </p:cNvPr>
          <p:cNvSpPr txBox="1"/>
          <p:nvPr/>
        </p:nvSpPr>
        <p:spPr>
          <a:xfrm>
            <a:off x="740228" y="2155134"/>
            <a:ext cx="5355772"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t>Activities include:</a:t>
            </a:r>
            <a:endParaRPr lang="en-ID" b="1"/>
          </a:p>
          <a:p>
            <a:pPr marL="285750" lvl="0" indent="-285750">
              <a:buFont typeface="Arial" panose="020B0604020202020204" pitchFamily="34" charset="0"/>
              <a:buChar char="•"/>
            </a:pPr>
            <a:r>
              <a:rPr lang="en-US"/>
              <a:t>Develop and configure system modules based on the approved Functional Requirements Specification.</a:t>
            </a:r>
            <a:endParaRPr lang="en-ID"/>
          </a:p>
          <a:p>
            <a:pPr marL="285750" lvl="0" indent="-285750">
              <a:buFont typeface="Arial" panose="020B0604020202020204" pitchFamily="34" charset="0"/>
              <a:buChar char="•"/>
            </a:pPr>
            <a:r>
              <a:rPr lang="en-US"/>
              <a:t>Configure user roles, access control, and system workflows.</a:t>
            </a:r>
            <a:endParaRPr lang="en-ID"/>
          </a:p>
          <a:p>
            <a:pPr marL="285750" lvl="0" indent="-285750">
              <a:buFont typeface="Arial" panose="020B0604020202020204" pitchFamily="34" charset="0"/>
              <a:buChar char="•"/>
            </a:pPr>
            <a:r>
              <a:rPr lang="en-US"/>
              <a:t>Develop system interfaces and integration components with relevant platforms.</a:t>
            </a:r>
            <a:endParaRPr lang="en-ID"/>
          </a:p>
          <a:p>
            <a:pPr marL="285750" indent="-285750">
              <a:buFont typeface="Arial" panose="020B0604020202020204" pitchFamily="34" charset="0"/>
              <a:buChar char="•"/>
            </a:pPr>
            <a:r>
              <a:rPr lang="en-US"/>
              <a:t>Conduct internal system testing and configuration adjustments during development</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F99B839-25EB-5DDE-D40B-35175A180660}"/>
              </a:ext>
            </a:extLst>
          </p:cNvPr>
          <p:cNvSpPr txBox="1"/>
          <p:nvPr/>
        </p:nvSpPr>
        <p:spPr>
          <a:xfrm>
            <a:off x="2858330" y="5290063"/>
            <a:ext cx="8636984" cy="923330"/>
          </a:xfrm>
          <a:prstGeom prst="rect">
            <a:avLst/>
          </a:prstGeom>
          <a:ln>
            <a:solidFill>
              <a:srgbClr val="F26829"/>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b="1"/>
              <a:t>Note:</a:t>
            </a:r>
          </a:p>
          <a:p>
            <a:r>
              <a:rPr lang="en-US" b="1"/>
              <a:t>Desk Work </a:t>
            </a:r>
            <a:r>
              <a:rPr lang="en-US"/>
              <a:t>(internal preparation, system development, and technical coordination) with technical consultations with relevant stakeholder as needed</a:t>
            </a:r>
          </a:p>
        </p:txBody>
      </p:sp>
    </p:spTree>
    <p:extLst>
      <p:ext uri="{BB962C8B-B14F-4D97-AF65-F5344CB8AC3E}">
        <p14:creationId xmlns:p14="http://schemas.microsoft.com/office/powerpoint/2010/main" val="1887697891"/>
      </p:ext>
    </p:extLst>
  </p:cSld>
  <p:clrMapOvr>
    <a:masterClrMapping/>
  </p:clrMapOvr>
</p:sld>
</file>

<file path=ppt/theme/theme1.xml><?xml version="1.0" encoding="utf-8"?>
<a:theme xmlns:a="http://schemas.openxmlformats.org/drawingml/2006/main" name="Office Theme">
  <a:themeElements>
    <a:clrScheme name="WHO">
      <a:dk1>
        <a:sysClr val="windowText" lastClr="000000"/>
      </a:dk1>
      <a:lt1>
        <a:sysClr val="window" lastClr="FFFFFF"/>
      </a:lt1>
      <a:dk2>
        <a:srgbClr val="44546A"/>
      </a:dk2>
      <a:lt2>
        <a:srgbClr val="E7E6E6"/>
      </a:lt2>
      <a:accent1>
        <a:srgbClr val="009ADE"/>
      </a:accent1>
      <a:accent2>
        <a:srgbClr val="ED7D31"/>
      </a:accent2>
      <a:accent3>
        <a:srgbClr val="F4A81D"/>
      </a:accent3>
      <a:accent4>
        <a:srgbClr val="A6228C"/>
      </a:accent4>
      <a:accent5>
        <a:srgbClr val="80BC00"/>
      </a:accent5>
      <a:accent6>
        <a:srgbClr val="00205C"/>
      </a:accent6>
      <a:hlink>
        <a:srgbClr val="0563C1"/>
      </a:hlink>
      <a:folHlink>
        <a:srgbClr val="954F72"/>
      </a:folHlink>
    </a:clrScheme>
    <a:fontScheme name="WHO IN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a:spAutoFit/>
      </a:bodyPr>
      <a:lstStyle>
        <a:defPPr algn="l">
          <a:defRPr sz="1600" b="1" dirty="0"/>
        </a:defPPr>
      </a:lstStyle>
      <a:style>
        <a:lnRef idx="2">
          <a:schemeClr val="accent6"/>
        </a:lnRef>
        <a:fillRef idx="1">
          <a:schemeClr val="lt1"/>
        </a:fillRef>
        <a:effectRef idx="0">
          <a:schemeClr val="accent6"/>
        </a:effectRef>
        <a:fontRef idx="minor">
          <a:schemeClr val="dk1"/>
        </a:fontRef>
      </a:style>
    </a:txDef>
  </a:objectDefaults>
  <a:extraClrSchemeLst/>
  <a:extLst>
    <a:ext uri="{05A4C25C-085E-4340-85A3-A5531E510DB2}">
      <thm15:themeFamily xmlns:thm15="http://schemas.microsoft.com/office/thememl/2012/main" name="Main title presentation.pptx" id="{C0D3F4D0-3AB8-4425-BBAC-2666311D1598}" vid="{9BDCFED1-20F9-4CE1-956D-228882BAC7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273273-2d29-47ce-b53b-3ecfd61fda9e" xsi:nil="true"/>
    <lcf76f155ced4ddcb4097134ff3c332f xmlns="cf217452-244c-46eb-9f4c-99f380b0c60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B867F123546C4296AB31DA290F128A" ma:contentTypeVersion="18" ma:contentTypeDescription="Create a new document." ma:contentTypeScope="" ma:versionID="fd736b4533690ba66712477ba5b486e4">
  <xsd:schema xmlns:xsd="http://www.w3.org/2001/XMLSchema" xmlns:xs="http://www.w3.org/2001/XMLSchema" xmlns:p="http://schemas.microsoft.com/office/2006/metadata/properties" xmlns:ns2="cf217452-244c-46eb-9f4c-99f380b0c60c" xmlns:ns3="cd273273-2d29-47ce-b53b-3ecfd61fda9e" targetNamespace="http://schemas.microsoft.com/office/2006/metadata/properties" ma:root="true" ma:fieldsID="704d7237e47e9c8fa25f119494eb18e8" ns2:_="" ns3:_="">
    <xsd:import namespace="cf217452-244c-46eb-9f4c-99f380b0c60c"/>
    <xsd:import namespace="cd273273-2d29-47ce-b53b-3ecfd61fda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17452-244c-46eb-9f4c-99f380b0c6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273273-2d29-47ce-b53b-3ecfd61fda9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911c869-e115-4d23-9c2a-23d4409354f3}" ma:internalName="TaxCatchAll" ma:showField="CatchAllData" ma:web="cd273273-2d29-47ce-b53b-3ecfd61fda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CFF0F0-7BB2-4E06-AF03-9A9F45F1466F}">
  <ds:schemaRefs>
    <ds:schemaRef ds:uri="0877abe0-0a23-48f1-9d68-b7f190dc5234"/>
    <ds:schemaRef ds:uri="cd0929bd-dd58-49e8-a1b3-a2449e3d9d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252FE7-FFE4-4296-89C2-EA3CDDF32A31}"/>
</file>

<file path=customXml/itemProps3.xml><?xml version="1.0" encoding="utf-8"?>
<ds:datastoreItem xmlns:ds="http://schemas.openxmlformats.org/officeDocument/2006/customXml" ds:itemID="{3F6BDDBC-FA5A-4BC8-AAC8-3B1AFA0EF8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ID WHO_PPTtemplate 02</Template>
  <TotalTime>1</TotalTime>
  <Words>3669</Words>
  <Application>Microsoft Office PowerPoint</Application>
  <PresentationFormat>Widescreen</PresentationFormat>
  <Paragraphs>303</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LiberationSans</vt:lpstr>
      <vt:lpstr>Source Sans Pro</vt:lpstr>
      <vt:lpstr>Times New Roman</vt:lpstr>
      <vt:lpstr>Office Theme</vt:lpstr>
      <vt:lpstr>RFP 011-2026  Development Fellowship Information System Integrated to Support Transparent and Accountable Fellowship Management </vt:lpstr>
      <vt:lpstr>Before we begin Sebelum kita mulai</vt:lpstr>
      <vt:lpstr>Agenda </vt:lpstr>
      <vt:lpstr>Background</vt:lpstr>
      <vt:lpstr>Background (continued)</vt:lpstr>
      <vt:lpstr>Purpose of the RFP</vt:lpstr>
      <vt:lpstr>Scope of Work and Deliverables (continued)</vt:lpstr>
      <vt:lpstr>Scope of Work and Deliverables (continued)</vt:lpstr>
      <vt:lpstr>Scope of Work and Deliverables (continued)</vt:lpstr>
      <vt:lpstr>System Module &amp; Prototype</vt:lpstr>
      <vt:lpstr>Scope of Work and Deliverables (continued)</vt:lpstr>
      <vt:lpstr>Scope of Work and Deliverables (continued)</vt:lpstr>
      <vt:lpstr>Scope of Work and Deliverables (continued)</vt:lpstr>
      <vt:lpstr>Scope of Work and Deliverables (continued)</vt:lpstr>
      <vt:lpstr>Scope of Work and Deliverables (continued)</vt:lpstr>
      <vt:lpstr>PowerPoint Presentation</vt:lpstr>
      <vt:lpstr>PowerPoint Presentation</vt:lpstr>
      <vt:lpstr>PowerPoint Presentation</vt:lpstr>
      <vt:lpstr>PowerPoint Presentation</vt:lpstr>
      <vt:lpstr>PowerPoint Presentation</vt:lpstr>
      <vt:lpstr>The Proposal</vt:lpstr>
      <vt:lpstr>The Suggestive Budget Detail Template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presentation</dc:title>
  <dc:creator>RACHMAWATI, Ina</dc:creator>
  <cp:lastModifiedBy>ATMOJO, Untung</cp:lastModifiedBy>
  <cp:revision>2</cp:revision>
  <dcterms:created xsi:type="dcterms:W3CDTF">2022-05-06T05:39:35Z</dcterms:created>
  <dcterms:modified xsi:type="dcterms:W3CDTF">2026-04-17T05:57:32Z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0x0101006AB867F123546C4296AB31DA290F128A</vt:lpwstr>
  </property>
  <property fmtid="{D5CDD505-2E9C-101B-9397-08002B2CF9AE}" pid="3" name="MediaServiceImageTags">
    <vt:lpwstr/>
  </property>
  <property fmtid="{D5CDD505-2E9C-101B-9397-08002B2CF9AE}" pid="4" name="TaxKeyword">
    <vt:lpwstr/>
  </property>
</Properties>
</file>